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bin" ContentType="image/unknown"/>
  <Default Extension="png" ContentType="image/pn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4" Type="http://schemas.openxmlformats.org/package/2006/relationships/metadata/core-properties" Target="docProps/core.xml"/><Relationship Id="rId5" Type="http://schemas.openxmlformats.org/officeDocument/2006/relationships/extended-properties" Target="docProps/app.xml"/><Relationship Id="rId1" Type="http://schemas.microsoft.com/office/2011/relationships/webextensiontaskpanes" Target="ppt/webextensions/taskpanes.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8"/>
  </p:notesMasterIdLst>
  <p:sldIdLst>
    <p:sldId id="256" r:id="rId2"/>
    <p:sldId id="261" r:id="rId3"/>
    <p:sldId id="257" r:id="rId4"/>
    <p:sldId id="284" r:id="rId5"/>
    <p:sldId id="304" r:id="rId6"/>
    <p:sldId id="258" r:id="rId7"/>
    <p:sldId id="259" r:id="rId8"/>
    <p:sldId id="260" r:id="rId9"/>
    <p:sldId id="262" r:id="rId10"/>
    <p:sldId id="263" r:id="rId11"/>
    <p:sldId id="264" r:id="rId12"/>
    <p:sldId id="265" r:id="rId13"/>
    <p:sldId id="300" r:id="rId14"/>
    <p:sldId id="267" r:id="rId15"/>
    <p:sldId id="296" r:id="rId16"/>
    <p:sldId id="297" r:id="rId17"/>
    <p:sldId id="268" r:id="rId18"/>
    <p:sldId id="266" r:id="rId19"/>
    <p:sldId id="271" r:id="rId20"/>
    <p:sldId id="272" r:id="rId21"/>
    <p:sldId id="273" r:id="rId22"/>
    <p:sldId id="274" r:id="rId23"/>
    <p:sldId id="275" r:id="rId24"/>
    <p:sldId id="276" r:id="rId25"/>
    <p:sldId id="278" r:id="rId26"/>
    <p:sldId id="279" r:id="rId27"/>
    <p:sldId id="280" r:id="rId28"/>
    <p:sldId id="281" r:id="rId29"/>
    <p:sldId id="282" r:id="rId30"/>
    <p:sldId id="307" r:id="rId31"/>
    <p:sldId id="308" r:id="rId32"/>
    <p:sldId id="309" r:id="rId33"/>
    <p:sldId id="286" r:id="rId34"/>
    <p:sldId id="288" r:id="rId35"/>
    <p:sldId id="289" r:id="rId36"/>
    <p:sldId id="290" r:id="rId37"/>
    <p:sldId id="291" r:id="rId38"/>
    <p:sldId id="292" r:id="rId39"/>
    <p:sldId id="293" r:id="rId40"/>
    <p:sldId id="294" r:id="rId41"/>
    <p:sldId id="295" r:id="rId42"/>
    <p:sldId id="298" r:id="rId43"/>
    <p:sldId id="299" r:id="rId44"/>
    <p:sldId id="301" r:id="rId45"/>
    <p:sldId id="302" r:id="rId46"/>
    <p:sldId id="305" r:id="rId47"/>
    <p:sldId id="310" r:id="rId48"/>
    <p:sldId id="330" r:id="rId49"/>
    <p:sldId id="311" r:id="rId50"/>
    <p:sldId id="312" r:id="rId51"/>
    <p:sldId id="314" r:id="rId52"/>
    <p:sldId id="313" r:id="rId53"/>
    <p:sldId id="315" r:id="rId54"/>
    <p:sldId id="316" r:id="rId55"/>
    <p:sldId id="327" r:id="rId56"/>
    <p:sldId id="328" r:id="rId57"/>
    <p:sldId id="329" r:id="rId58"/>
    <p:sldId id="317" r:id="rId59"/>
    <p:sldId id="331" r:id="rId60"/>
    <p:sldId id="318" r:id="rId61"/>
    <p:sldId id="332" r:id="rId62"/>
    <p:sldId id="319" r:id="rId63"/>
    <p:sldId id="333" r:id="rId64"/>
    <p:sldId id="336" r:id="rId65"/>
    <p:sldId id="320" r:id="rId66"/>
    <p:sldId id="334" r:id="rId67"/>
    <p:sldId id="335" r:id="rId68"/>
    <p:sldId id="342" r:id="rId69"/>
    <p:sldId id="337" r:id="rId70"/>
    <p:sldId id="338" r:id="rId71"/>
    <p:sldId id="339" r:id="rId72"/>
    <p:sldId id="340" r:id="rId73"/>
    <p:sldId id="341" r:id="rId74"/>
    <p:sldId id="343" r:id="rId75"/>
    <p:sldId id="344" r:id="rId76"/>
    <p:sldId id="345" r:id="rId77"/>
    <p:sldId id="323" r:id="rId78"/>
    <p:sldId id="324" r:id="rId79"/>
    <p:sldId id="346" r:id="rId80"/>
    <p:sldId id="347" r:id="rId81"/>
    <p:sldId id="325" r:id="rId82"/>
    <p:sldId id="326" r:id="rId83"/>
    <p:sldId id="306" r:id="rId84"/>
    <p:sldId id="348" r:id="rId85"/>
    <p:sldId id="349" r:id="rId86"/>
    <p:sldId id="350" r:id="rId87"/>
    <p:sldId id="352" r:id="rId88"/>
    <p:sldId id="351" r:id="rId89"/>
    <p:sldId id="357" r:id="rId90"/>
    <p:sldId id="358" r:id="rId91"/>
    <p:sldId id="353" r:id="rId92"/>
    <p:sldId id="354" r:id="rId93"/>
    <p:sldId id="355" r:id="rId94"/>
    <p:sldId id="359" r:id="rId95"/>
    <p:sldId id="356" r:id="rId96"/>
    <p:sldId id="360" r:id="rId97"/>
    <p:sldId id="363" r:id="rId98"/>
    <p:sldId id="283" r:id="rId99"/>
    <p:sldId id="285" r:id="rId100"/>
    <p:sldId id="362" r:id="rId101"/>
    <p:sldId id="366" r:id="rId102"/>
    <p:sldId id="367" r:id="rId103"/>
    <p:sldId id="368" r:id="rId104"/>
    <p:sldId id="369" r:id="rId105"/>
    <p:sldId id="365" r:id="rId106"/>
    <p:sldId id="361"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0" autoAdjust="0"/>
    <p:restoredTop sz="94660"/>
  </p:normalViewPr>
  <p:slideViewPr>
    <p:cSldViewPr snapToGrid="0">
      <p:cViewPr varScale="1">
        <p:scale>
          <a:sx n="118" d="100"/>
          <a:sy n="118" d="100"/>
        </p:scale>
        <p:origin x="224" y="164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notesMaster" Target="notesMasters/notesMaster1.xml"/><Relationship Id="rId109"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viewProps" Target="viewProp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theme" Target="theme/theme1.xml"/><Relationship Id="rId11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4C4A8E-EA74-4EA0-8983-D9BDFE810F51}" type="datetimeFigureOut">
              <a:rPr lang="en-US" smtClean="0"/>
              <a:t>8/28/17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2A526-7932-444D-9FBC-1B21899BB852}" type="slidenum">
              <a:rPr lang="en-US" smtClean="0"/>
              <a:t>‹#›</a:t>
            </a:fld>
            <a:endParaRPr lang="en-US" dirty="0"/>
          </a:p>
        </p:txBody>
      </p:sp>
    </p:spTree>
    <p:extLst>
      <p:ext uri="{BB962C8B-B14F-4D97-AF65-F5344CB8AC3E}">
        <p14:creationId xmlns:p14="http://schemas.microsoft.com/office/powerpoint/2010/main" val="3958643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6A5FF2-0573-2649-A39A-26FA52E05379}" type="slidenum">
              <a:rPr lang="fi-FI" smtClean="0"/>
              <a:pPr>
                <a:defRPr/>
              </a:pPr>
              <a:t>2</a:t>
            </a:fld>
            <a:endParaRPr lang="fi-FI" dirty="0"/>
          </a:p>
        </p:txBody>
      </p:sp>
    </p:spTree>
    <p:extLst>
      <p:ext uri="{BB962C8B-B14F-4D97-AF65-F5344CB8AC3E}">
        <p14:creationId xmlns:p14="http://schemas.microsoft.com/office/powerpoint/2010/main" val="1212143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thus concludes the review.  On to premixed combustion.</a:t>
            </a:r>
          </a:p>
          <a:p>
            <a:endParaRPr lang="en-US" dirty="0" smtClean="0"/>
          </a:p>
          <a:p>
            <a:r>
              <a:rPr lang="en-US" dirty="0" smtClean="0"/>
              <a:t>So, for the batch</a:t>
            </a:r>
            <a:r>
              <a:rPr lang="en-US" baseline="0" dirty="0" smtClean="0"/>
              <a:t> reactor model, “premixed” simply means zeta_0 &lt; 1.  Completely premixed means zeta_0=0.  Again, our goal is to accurately integrate the model ODE.  This couples the state of mixing with the kinetics.</a:t>
            </a:r>
          </a:p>
          <a:p>
            <a:endParaRPr lang="en-US" baseline="0" dirty="0" smtClean="0"/>
          </a:p>
          <a:p>
            <a:r>
              <a:rPr lang="en-US" baseline="0" dirty="0" smtClean="0"/>
              <a:t>In moving forward there are basically two approaches: (1) treat the mixed zone as well-stirred or (2) treat the mixed zone with a flame front.  Likely, which you choose should depend on the </a:t>
            </a:r>
            <a:r>
              <a:rPr lang="en-US" baseline="0" dirty="0" err="1" smtClean="0"/>
              <a:t>Karlavitz</a:t>
            </a:r>
            <a:r>
              <a:rPr lang="en-US" baseline="0" dirty="0" smtClean="0"/>
              <a:t> number.  But for now I will simply show how to proceed with each approach.</a:t>
            </a:r>
          </a:p>
          <a:p>
            <a:endParaRPr lang="en-US" baseline="0" dirty="0" smtClean="0"/>
          </a:p>
          <a:p>
            <a:r>
              <a:rPr lang="en-US" baseline="0" dirty="0" smtClean="0"/>
              <a:t>The well-stirred reactor approach is pretty straight forward.  </a:t>
            </a:r>
            <a:r>
              <a:rPr lang="en-US" baseline="0" dirty="0" err="1" smtClean="0"/>
              <a:t>Vaidya</a:t>
            </a:r>
            <a:r>
              <a:rPr lang="en-US" baseline="0" dirty="0" smtClean="0"/>
              <a:t> is using this in his code at UTRC, and they are working with moderately-sized reduced chemical mechanisms.  We’ll see some results for this later.</a:t>
            </a:r>
            <a:endParaRPr lang="en-US" dirty="0"/>
          </a:p>
        </p:txBody>
      </p:sp>
    </p:spTree>
    <p:extLst>
      <p:ext uri="{BB962C8B-B14F-4D97-AF65-F5344CB8AC3E}">
        <p14:creationId xmlns:p14="http://schemas.microsoft.com/office/powerpoint/2010/main" val="1716896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proceed</a:t>
            </a:r>
            <a:r>
              <a:rPr lang="en-US" baseline="0" dirty="0" smtClean="0"/>
              <a:t> with the flame front approach we adopt the Bray-Moss-Libby description of the </a:t>
            </a:r>
            <a:r>
              <a:rPr lang="en-US" baseline="0" dirty="0" err="1" smtClean="0"/>
              <a:t>subgrid</a:t>
            </a:r>
            <a:r>
              <a:rPr lang="en-US" baseline="0" dirty="0" smtClean="0"/>
              <a:t> burnt fraction.  Now, I work in terms of the burnt, not the </a:t>
            </a:r>
            <a:r>
              <a:rPr lang="en-US" baseline="0" dirty="0" err="1" smtClean="0"/>
              <a:t>unburnt</a:t>
            </a:r>
            <a:r>
              <a:rPr lang="en-US" baseline="0" dirty="0" smtClean="0"/>
              <a:t> fraction (sorry).  But there is a reason for this too.  And this time it’s historical.</a:t>
            </a:r>
          </a:p>
          <a:p>
            <a:endParaRPr lang="en-US" baseline="0" dirty="0" smtClean="0"/>
          </a:p>
          <a:p>
            <a:r>
              <a:rPr lang="en-US" baseline="0" dirty="0" smtClean="0"/>
              <a:t>Now, in this example, the cell is completely mixed.  The burnt fraction is the fraction of mass IN THE MIXED ZONE that is burnt.  We assume that the burnt density can be computed and that the initial cell density can be computed and does not change.</a:t>
            </a:r>
            <a:endParaRPr lang="en-US" dirty="0"/>
          </a:p>
        </p:txBody>
      </p:sp>
    </p:spTree>
    <p:extLst>
      <p:ext uri="{BB962C8B-B14F-4D97-AF65-F5344CB8AC3E}">
        <p14:creationId xmlns:p14="http://schemas.microsoft.com/office/powerpoint/2010/main" val="720812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the develop the model</a:t>
            </a:r>
            <a:r>
              <a:rPr lang="en-US" baseline="0" dirty="0" smtClean="0"/>
              <a:t> we differentiate in time…  For the case of Theta_0=0, note that the burnt and </a:t>
            </a:r>
            <a:r>
              <a:rPr lang="en-US" baseline="0" dirty="0" err="1" smtClean="0"/>
              <a:t>unburnt</a:t>
            </a:r>
            <a:r>
              <a:rPr lang="en-US" baseline="0" dirty="0" smtClean="0"/>
              <a:t> compositions are constant.</a:t>
            </a:r>
            <a:endParaRPr lang="en-US" dirty="0"/>
          </a:p>
        </p:txBody>
      </p:sp>
    </p:spTree>
    <p:extLst>
      <p:ext uri="{BB962C8B-B14F-4D97-AF65-F5344CB8AC3E}">
        <p14:creationId xmlns:p14="http://schemas.microsoft.com/office/powerpoint/2010/main" val="1882270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remains that we find</a:t>
            </a:r>
            <a:r>
              <a:rPr lang="en-US" baseline="0" dirty="0" smtClean="0"/>
              <a:t> a model for the time rate of change of Theta.  So what we do is to imagine a 1D turbulent flame front traversing the cell.  Of course, the change in position of the front is the turbulent flame speed.</a:t>
            </a:r>
          </a:p>
          <a:p>
            <a:endParaRPr lang="en-US" baseline="0" dirty="0" smtClean="0"/>
          </a:p>
          <a:p>
            <a:r>
              <a:rPr lang="en-US" baseline="0" dirty="0" smtClean="0"/>
              <a:t>Now, there is a lot of good data on laminar flame speed or you can compute it using kinetics codes like PREMIX.  On the other hand, the translation of S_L to S_T is where the trouble lies.  Nevertheless, there are several models to choose from.</a:t>
            </a:r>
          </a:p>
          <a:p>
            <a:endParaRPr lang="en-US" baseline="0" dirty="0" smtClean="0"/>
          </a:p>
          <a:p>
            <a:r>
              <a:rPr lang="en-US" baseline="0" dirty="0" smtClean="0"/>
              <a:t>A caution, though, that </a:t>
            </a:r>
            <a:r>
              <a:rPr lang="en-US" baseline="0" dirty="0" err="1" smtClean="0"/>
              <a:t>Theirre</a:t>
            </a:r>
            <a:r>
              <a:rPr lang="en-US" baseline="0" dirty="0" smtClean="0"/>
              <a:t> </a:t>
            </a:r>
            <a:r>
              <a:rPr lang="en-US" baseline="0" dirty="0" err="1" smtClean="0"/>
              <a:t>Poinsot</a:t>
            </a:r>
            <a:r>
              <a:rPr lang="en-US" baseline="0" dirty="0" smtClean="0"/>
              <a:t> points out that the correlations used to determine the S_T formula often show differences that are not related only to </a:t>
            </a:r>
            <a:r>
              <a:rPr lang="en-US" baseline="0" dirty="0" err="1" smtClean="0"/>
              <a:t>u</a:t>
            </a:r>
            <a:r>
              <a:rPr lang="en-US" baseline="0" dirty="0" smtClean="0"/>
              <a:t>’.  Other boundary factors may be important.</a:t>
            </a:r>
          </a:p>
        </p:txBody>
      </p:sp>
    </p:spTree>
    <p:extLst>
      <p:ext uri="{BB962C8B-B14F-4D97-AF65-F5344CB8AC3E}">
        <p14:creationId xmlns:p14="http://schemas.microsoft.com/office/powerpoint/2010/main" val="1130571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So, here is, to me, the most interesting</a:t>
            </a:r>
            <a:r>
              <a:rPr lang="en-US" baseline="0" dirty="0" smtClean="0"/>
              <a:t> slide.  Let’s look at the batch reactor model for a partially premixed case.  But, again, we will consider Theta_0=0, which I argue is consistent with the level of approximation made in EDC.</a:t>
            </a:r>
          </a:p>
          <a:p>
            <a:endParaRPr lang="en-US" baseline="0" dirty="0" smtClean="0"/>
          </a:p>
          <a:p>
            <a:r>
              <a:rPr lang="en-US" baseline="0" dirty="0" smtClean="0"/>
              <a:t>So, an interesting thing happens, which the math got right, but which took me some time to understand.</a:t>
            </a:r>
          </a:p>
          <a:p>
            <a:endParaRPr lang="en-US" baseline="0" dirty="0" smtClean="0"/>
          </a:p>
          <a:p>
            <a:r>
              <a:rPr lang="en-US" baseline="0" dirty="0" smtClean="0"/>
              <a:t>The form of the closure suggests, again, that we have a mixing term and a reaction term.  However, when you work out the reaction term it cancels out the mixing term!  Crazy!  Is this right?  What is going on?</a:t>
            </a:r>
          </a:p>
          <a:p>
            <a:endParaRPr lang="en-US" baseline="0" dirty="0" smtClean="0"/>
          </a:p>
          <a:p>
            <a:r>
              <a:rPr lang="en-US" baseline="0" dirty="0" smtClean="0"/>
              <a:t>Consider the sign of this term.  If it is positive…</a:t>
            </a:r>
          </a:p>
          <a:p>
            <a:endParaRPr lang="en-US" baseline="0" dirty="0" smtClean="0"/>
          </a:p>
          <a:p>
            <a:r>
              <a:rPr lang="en-US" baseline="0" dirty="0" smtClean="0"/>
              <a:t>Note that it vanishes once Theta=1.  But, up to that point, yes, the mean chemical source term only depends on the flame speed, not the mixing rate.</a:t>
            </a:r>
          </a:p>
          <a:p>
            <a:endParaRPr lang="en-US" baseline="0" dirty="0" smtClean="0"/>
          </a:p>
          <a:p>
            <a:r>
              <a:rPr lang="en-US" baseline="0" dirty="0" smtClean="0"/>
              <a:t>Is it possible for this term to be negative?  Yes, as </a:t>
            </a:r>
            <a:r>
              <a:rPr lang="en-US" baseline="0" dirty="0" err="1" smtClean="0"/>
              <a:t>t</a:t>
            </a:r>
            <a:r>
              <a:rPr lang="en-US" baseline="0" dirty="0" smtClean="0"/>
              <a:t> increases zeta may be some finite value and theta increases depending on S_T.  If </a:t>
            </a:r>
            <a:r>
              <a:rPr lang="en-US" baseline="0" dirty="0" err="1" smtClean="0"/>
              <a:t>tau_mix</a:t>
            </a:r>
            <a:r>
              <a:rPr lang="en-US" baseline="0" dirty="0" smtClean="0"/>
              <a:t> is small (fast mixing) the left term can dominate.  This means the burnt fraction can go down.  At some point, this leads to extinction.</a:t>
            </a:r>
          </a:p>
          <a:p>
            <a:endParaRPr lang="en-US" baseline="0" dirty="0" smtClean="0"/>
          </a:p>
          <a:p>
            <a:r>
              <a:rPr lang="en-US" baseline="0" dirty="0" smtClean="0"/>
              <a:t>To me what is interesting is that the balance of these terms has </a:t>
            </a:r>
            <a:r>
              <a:rPr lang="en-US" baseline="0" dirty="0" err="1" smtClean="0"/>
              <a:t>Damkohler</a:t>
            </a:r>
            <a:r>
              <a:rPr lang="en-US" baseline="0" dirty="0" smtClean="0"/>
              <a:t> number information.  And I think this naturally leads to the framework for an extinction model.</a:t>
            </a:r>
          </a:p>
          <a:p>
            <a:endParaRPr lang="en-US" baseline="0" dirty="0" smtClean="0"/>
          </a:p>
          <a:p>
            <a:r>
              <a:rPr lang="en-US" baseline="0" dirty="0" smtClean="0"/>
              <a:t>To be clear, I am not saying I have a new extinction model formulated.  But as Prof. </a:t>
            </a:r>
            <a:r>
              <a:rPr lang="en-US" baseline="0" dirty="0" err="1" smtClean="0"/>
              <a:t>Trouve</a:t>
            </a:r>
            <a:r>
              <a:rPr lang="en-US" baseline="0" dirty="0" smtClean="0"/>
              <a:t> has pointed out there is Critical </a:t>
            </a:r>
            <a:r>
              <a:rPr lang="en-US" baseline="0" dirty="0" err="1" smtClean="0"/>
              <a:t>Da</a:t>
            </a:r>
            <a:r>
              <a:rPr lang="en-US" baseline="0" dirty="0" smtClean="0"/>
              <a:t>=1 that should give extinction.</a:t>
            </a:r>
          </a:p>
          <a:p>
            <a:endParaRPr lang="en-US" baseline="0" dirty="0" smtClean="0"/>
          </a:p>
        </p:txBody>
      </p:sp>
    </p:spTree>
    <p:extLst>
      <p:ext uri="{BB962C8B-B14F-4D97-AF65-F5344CB8AC3E}">
        <p14:creationId xmlns:p14="http://schemas.microsoft.com/office/powerpoint/2010/main" val="775607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OK, so what we talking about here is closing the mean chemical</a:t>
            </a:r>
            <a:r>
              <a:rPr lang="en-US" baseline="0" dirty="0" smtClean="0"/>
              <a:t> source term in the LES species transport equation.</a:t>
            </a:r>
          </a:p>
          <a:p>
            <a:endParaRPr lang="en-US" baseline="0" dirty="0" smtClean="0"/>
          </a:p>
          <a:p>
            <a:r>
              <a:rPr lang="en-US" baseline="0" dirty="0" smtClean="0"/>
              <a:t>In our algorithm, transport is done first, then integration of the reactor model is time split.  In this way, each computational cell is treated as a “batch reactor”.</a:t>
            </a:r>
          </a:p>
          <a:p>
            <a:endParaRPr lang="en-US" baseline="0" dirty="0" smtClean="0"/>
          </a:p>
          <a:p>
            <a:r>
              <a:rPr lang="en-US" baseline="0" dirty="0" smtClean="0"/>
              <a:t>Now, we all understand the the concentration within the cell is not homogenous.  In reality, it looks something like the picture on the left.  The concept of the TBR model is to decompose the cell into 2 zones, one completely mixed and one completely unmixed, as depicted on the right.</a:t>
            </a:r>
          </a:p>
          <a:p>
            <a:endParaRPr lang="en-US" baseline="0" dirty="0" smtClean="0"/>
          </a:p>
          <a:p>
            <a:r>
              <a:rPr lang="en-US" baseline="0" dirty="0" smtClean="0"/>
              <a:t>The decomposition is parameterized by a scalar value we call the unmixed fraction.  There are two reasons why I chose “unmixed fraction”.  The first is that mixed fraction is too close to mixture fraction and these two things are very different.  The second reason we’ll see on the next slide.</a:t>
            </a:r>
          </a:p>
          <a:p>
            <a:endParaRPr lang="en-US" baseline="0" dirty="0" smtClean="0"/>
          </a:p>
          <a:p>
            <a:r>
              <a:rPr lang="en-US" baseline="0" dirty="0" smtClean="0"/>
              <a:t>We have now two compositions, one unmixed and one mixed.  Only the mixed composition changes in time during the reactor integration, due to chemical kinetics.  What folks seem to have a hard time buying into is that these compositions are, in the concept of this model, the same at the beginning of the reactor </a:t>
            </a:r>
            <a:r>
              <a:rPr lang="en-US" baseline="0" dirty="0" err="1" smtClean="0"/>
              <a:t>substep</a:t>
            </a:r>
            <a:r>
              <a:rPr lang="en-US" baseline="0" dirty="0" smtClean="0"/>
              <a:t>.  If they were not, we would have to transport one of them, and we are trying to avoid that.</a:t>
            </a:r>
          </a:p>
          <a:p>
            <a:endParaRPr lang="en-US" baseline="0" dirty="0" smtClean="0"/>
          </a:p>
          <a:p>
            <a:r>
              <a:rPr lang="en-US" baseline="0" dirty="0" smtClean="0"/>
              <a:t>I’ll discuss this more in a bit.</a:t>
            </a:r>
          </a:p>
        </p:txBody>
      </p:sp>
    </p:spTree>
    <p:extLst>
      <p:ext uri="{BB962C8B-B14F-4D97-AF65-F5344CB8AC3E}">
        <p14:creationId xmlns:p14="http://schemas.microsoft.com/office/powerpoint/2010/main" val="1321670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here is a different look</a:t>
            </a:r>
            <a:r>
              <a:rPr lang="en-US" baseline="0" dirty="0" smtClean="0"/>
              <a:t> at the </a:t>
            </a:r>
            <a:r>
              <a:rPr lang="en-US" baseline="0" dirty="0" err="1" smtClean="0"/>
              <a:t>subgrid</a:t>
            </a:r>
            <a:r>
              <a:rPr lang="en-US" baseline="0" dirty="0" smtClean="0"/>
              <a:t> distribution.  For now, let’s not consider chemical reaction, so the mixed composition equals the cell mean.  Let phi represent a scalar like mass fraction that ranges from 0 to 1.</a:t>
            </a:r>
          </a:p>
          <a:p>
            <a:endParaRPr lang="en-US" baseline="0" dirty="0" smtClean="0"/>
          </a:p>
          <a:p>
            <a:r>
              <a:rPr lang="en-US" baseline="0" dirty="0" smtClean="0"/>
              <a:t>The plot on the left is another way to look at the </a:t>
            </a:r>
            <a:r>
              <a:rPr lang="en-US" baseline="0" dirty="0" err="1" smtClean="0"/>
              <a:t>subgrid</a:t>
            </a:r>
            <a:r>
              <a:rPr lang="en-US" baseline="0" dirty="0" smtClean="0"/>
              <a:t> </a:t>
            </a:r>
            <a:r>
              <a:rPr lang="en-US" baseline="0" dirty="0" err="1" smtClean="0"/>
              <a:t>pdf</a:t>
            </a:r>
            <a:r>
              <a:rPr lang="en-US" baseline="0" dirty="0" smtClean="0"/>
              <a:t>.  This cell is completely unmixed (zeta=1) with a cell mean of .5.  What is the </a:t>
            </a:r>
            <a:r>
              <a:rPr lang="en-US" baseline="0" dirty="0" err="1" smtClean="0"/>
              <a:t>sgs</a:t>
            </a:r>
            <a:r>
              <a:rPr lang="en-US" baseline="0" dirty="0" smtClean="0"/>
              <a:t> variance?</a:t>
            </a:r>
          </a:p>
          <a:p>
            <a:endParaRPr lang="en-US" baseline="0" dirty="0" smtClean="0"/>
          </a:p>
          <a:p>
            <a:r>
              <a:rPr lang="en-US" baseline="0" dirty="0" smtClean="0"/>
              <a:t>Notice that presuming the shape of the </a:t>
            </a:r>
            <a:r>
              <a:rPr lang="en-US" baseline="0" dirty="0" err="1" smtClean="0"/>
              <a:t>pdf</a:t>
            </a:r>
            <a:r>
              <a:rPr lang="en-US" baseline="0" dirty="0" smtClean="0"/>
              <a:t> allows us to compute the </a:t>
            </a:r>
            <a:r>
              <a:rPr lang="en-US" baseline="0" dirty="0" err="1" smtClean="0"/>
              <a:t>sgs</a:t>
            </a:r>
            <a:r>
              <a:rPr lang="en-US" baseline="0" dirty="0" smtClean="0"/>
              <a:t> variance from resolved quantities.  The variance in this case, which is a maximum, is 0.25.</a:t>
            </a:r>
            <a:endParaRPr lang="en-US" dirty="0"/>
          </a:p>
        </p:txBody>
      </p:sp>
    </p:spTree>
    <p:extLst>
      <p:ext uri="{BB962C8B-B14F-4D97-AF65-F5344CB8AC3E}">
        <p14:creationId xmlns:p14="http://schemas.microsoft.com/office/powerpoint/2010/main" val="760762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OK, let’s do the same exercise for another case.  Again, completely unmixed</a:t>
            </a:r>
            <a:r>
              <a:rPr lang="en-US" baseline="0" dirty="0" smtClean="0"/>
              <a:t> (zeta=1) but now with a mean of .25.  The variance drops to about 0.19.</a:t>
            </a:r>
            <a:endParaRPr lang="en-US" dirty="0"/>
          </a:p>
        </p:txBody>
      </p:sp>
    </p:spTree>
    <p:extLst>
      <p:ext uri="{BB962C8B-B14F-4D97-AF65-F5344CB8AC3E}">
        <p14:creationId xmlns:p14="http://schemas.microsoft.com/office/powerpoint/2010/main" val="764317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OK, now let’s consider a slightly</a:t>
            </a:r>
            <a:r>
              <a:rPr lang="en-US" baseline="0" dirty="0" smtClean="0"/>
              <a:t> more complicated case.  Suppose half the cell is mixed and the cell mean is 0.5.  Again, the </a:t>
            </a:r>
            <a:r>
              <a:rPr lang="en-US" baseline="0" dirty="0" err="1" smtClean="0"/>
              <a:t>subgrid</a:t>
            </a:r>
            <a:r>
              <a:rPr lang="en-US" baseline="0" dirty="0" smtClean="0"/>
              <a:t> </a:t>
            </a:r>
            <a:r>
              <a:rPr lang="en-US" baseline="0" dirty="0" err="1" smtClean="0"/>
              <a:t>pdf</a:t>
            </a:r>
            <a:r>
              <a:rPr lang="en-US" baseline="0" dirty="0" smtClean="0"/>
              <a:t> is displayed on the left, and the variance is, as you can see, lower, for the same cell mean.</a:t>
            </a:r>
            <a:endParaRPr lang="en-US" dirty="0"/>
          </a:p>
        </p:txBody>
      </p:sp>
    </p:spTree>
    <p:extLst>
      <p:ext uri="{BB962C8B-B14F-4D97-AF65-F5344CB8AC3E}">
        <p14:creationId xmlns:p14="http://schemas.microsoft.com/office/powerpoint/2010/main" val="621056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again shift the mean to a lower value.  You</a:t>
            </a:r>
            <a:r>
              <a:rPr lang="en-US" baseline="0" dirty="0" smtClean="0"/>
              <a:t> can see that the variance is correspondingly lower.</a:t>
            </a:r>
            <a:endParaRPr lang="en-US" dirty="0"/>
          </a:p>
        </p:txBody>
      </p:sp>
    </p:spTree>
    <p:extLst>
      <p:ext uri="{BB962C8B-B14F-4D97-AF65-F5344CB8AC3E}">
        <p14:creationId xmlns:p14="http://schemas.microsoft.com/office/powerpoint/2010/main" val="1249585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OK, so I went though that exercise to get to this plot.  What it shows is that you can release </a:t>
            </a:r>
            <a:r>
              <a:rPr lang="en-US" dirty="0" err="1" smtClean="0"/>
              <a:t>sgs</a:t>
            </a:r>
            <a:r>
              <a:rPr lang="en-US" dirty="0" smtClean="0"/>
              <a:t> variance,</a:t>
            </a:r>
            <a:r>
              <a:rPr lang="en-US" baseline="0" dirty="0" smtClean="0"/>
              <a:t> zeta, and the cell mean.</a:t>
            </a:r>
          </a:p>
          <a:p>
            <a:endParaRPr lang="en-US" baseline="0" dirty="0" smtClean="0"/>
          </a:p>
          <a:p>
            <a:r>
              <a:rPr lang="en-US" baseline="0" dirty="0" smtClean="0"/>
              <a:t>It also points out that there is ambiguity in zeta for cells which are pure, which makes sense.  However, this introduces complications when it comes to transport.</a:t>
            </a:r>
          </a:p>
          <a:p>
            <a:endParaRPr lang="en-US" baseline="0" dirty="0" smtClean="0"/>
          </a:p>
          <a:p>
            <a:r>
              <a:rPr lang="en-US" baseline="0" dirty="0" smtClean="0"/>
              <a:t>One of the reasons I want to understand the relationship between zeta and </a:t>
            </a:r>
            <a:r>
              <a:rPr lang="en-US" baseline="0" dirty="0" err="1" smtClean="0"/>
              <a:t>sgs</a:t>
            </a:r>
            <a:r>
              <a:rPr lang="en-US" baseline="0" dirty="0" smtClean="0"/>
              <a:t> </a:t>
            </a:r>
            <a:r>
              <a:rPr lang="en-US" baseline="0" dirty="0" err="1" smtClean="0"/>
              <a:t>var</a:t>
            </a:r>
            <a:r>
              <a:rPr lang="en-US" baseline="0" dirty="0" smtClean="0"/>
              <a:t> is that the transport equation for the </a:t>
            </a:r>
            <a:r>
              <a:rPr lang="en-US" baseline="0" dirty="0" err="1" smtClean="0"/>
              <a:t>sgs</a:t>
            </a:r>
            <a:r>
              <a:rPr lang="en-US" baseline="0" dirty="0" smtClean="0"/>
              <a:t> </a:t>
            </a:r>
            <a:r>
              <a:rPr lang="en-US" baseline="0" dirty="0" err="1" smtClean="0"/>
              <a:t>var</a:t>
            </a:r>
            <a:r>
              <a:rPr lang="en-US" baseline="0" dirty="0" smtClean="0"/>
              <a:t> is well-understood.</a:t>
            </a:r>
          </a:p>
          <a:p>
            <a:endParaRPr lang="en-US" baseline="0" dirty="0" smtClean="0"/>
          </a:p>
          <a:p>
            <a:endParaRPr lang="en-US" dirty="0"/>
          </a:p>
        </p:txBody>
      </p:sp>
    </p:spTree>
    <p:extLst>
      <p:ext uri="{BB962C8B-B14F-4D97-AF65-F5344CB8AC3E}">
        <p14:creationId xmlns:p14="http://schemas.microsoft.com/office/powerpoint/2010/main" val="926909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-OK. So one of the</a:t>
            </a:r>
            <a:r>
              <a:rPr lang="en-US" baseline="0" dirty="0" smtClean="0"/>
              <a:t> key differences between our formulation and others’ is that we are treating the cell like a “batch reactor” (that is, transient) instead of a perfectly stirred reactor (steady state).  That is, our unmixed fraction evolves in time.  How?  (By the way, I can’t really say, at the moment, whether I think this distinction really matters.)</a:t>
            </a:r>
          </a:p>
          <a:p>
            <a:r>
              <a:rPr lang="en-US" baseline="0" dirty="0" smtClean="0"/>
              <a:t>-During the reaction </a:t>
            </a:r>
            <a:r>
              <a:rPr lang="en-US" baseline="0" dirty="0" err="1" smtClean="0"/>
              <a:t>substep</a:t>
            </a:r>
            <a:r>
              <a:rPr lang="en-US" baseline="0" dirty="0" smtClean="0"/>
              <a:t> (not considering cell to cell transport) the unmixed fraction evolves by this simple ODE.  I’ll show why in a minute.  Of course, this has a very simple exponential decay solution.</a:t>
            </a:r>
          </a:p>
          <a:p>
            <a:r>
              <a:rPr lang="en-US" baseline="0" dirty="0" smtClean="0"/>
              <a:t>-The plot here shows the initial unmixed fraction starting at 1.  This would be the case if all species in the computational cell are initially completely unmixed.  So, now you can see why we use the unmixed fraction… so that we have a very simple decay from 1 to 0.  But the formulation does not force this as a condition.  Zeta_0 can be any value between 0 and 1 and should be related to the cell’s initial scalar variance.  This is a part of the model we are still working on.  For the moment, we initialize zeta to be 0 in DNS and 1 in LES.</a:t>
            </a:r>
          </a:p>
          <a:p>
            <a:r>
              <a:rPr lang="en-US" baseline="0" dirty="0" smtClean="0"/>
              <a:t>-Now, here is where things get interesting.</a:t>
            </a:r>
          </a:p>
          <a:p>
            <a:r>
              <a:rPr lang="en-US" baseline="0" dirty="0" smtClean="0"/>
              <a:t>-We are now going to derive our chemical source term closure in two different ways.</a:t>
            </a:r>
          </a:p>
          <a:p>
            <a:r>
              <a:rPr lang="en-US" baseline="0" dirty="0" smtClean="0"/>
              <a:t>-First, differential the mean in time.</a:t>
            </a:r>
          </a:p>
          <a:p>
            <a:r>
              <a:rPr lang="en-US" baseline="0" dirty="0" smtClean="0"/>
              <a:t>-Second, plug the PDF into the Fokker-Planck equation and use Interaction by Exchange with the Mixed Mean as the mixing model.  Note that this is a slight variant on traditional IEM.</a:t>
            </a:r>
          </a:p>
          <a:p>
            <a:r>
              <a:rPr lang="en-US" baseline="0" dirty="0" smtClean="0"/>
              <a:t>-All roads lead to Rome.</a:t>
            </a:r>
          </a:p>
          <a:p>
            <a:r>
              <a:rPr lang="en-US" baseline="0" dirty="0" smtClean="0"/>
              <a:t>-The key point to take from this slide is that IEMM is our mixing model.  And that </a:t>
            </a:r>
            <a:r>
              <a:rPr lang="en-US" baseline="0" dirty="0" err="1" smtClean="0"/>
              <a:t>tau_mix</a:t>
            </a:r>
            <a:r>
              <a:rPr lang="en-US" baseline="0" dirty="0" smtClean="0"/>
              <a:t> is the mixing time scale you would plug into IEM.</a:t>
            </a:r>
          </a:p>
          <a:p>
            <a:endParaRPr lang="en-US" baseline="0" dirty="0" smtClean="0"/>
          </a:p>
        </p:txBody>
      </p:sp>
    </p:spTree>
    <p:extLst>
      <p:ext uri="{BB962C8B-B14F-4D97-AF65-F5344CB8AC3E}">
        <p14:creationId xmlns:p14="http://schemas.microsoft.com/office/powerpoint/2010/main" val="80347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-OK. So one of the</a:t>
            </a:r>
            <a:r>
              <a:rPr lang="en-US" baseline="0" dirty="0" smtClean="0"/>
              <a:t> key differences between our formulation and others’ is that we are treating the cell like a “batch reactor” (that is, transient) instead of a perfectly stirred reactor (steady state).  That is, our unmixed fraction evolves in time.  How?  (By the way, I can’t really say, at the moment, whether I think this distinction really matters.)</a:t>
            </a:r>
          </a:p>
          <a:p>
            <a:r>
              <a:rPr lang="en-US" baseline="0" dirty="0" smtClean="0"/>
              <a:t>-During the reaction </a:t>
            </a:r>
            <a:r>
              <a:rPr lang="en-US" baseline="0" dirty="0" err="1" smtClean="0"/>
              <a:t>substep</a:t>
            </a:r>
            <a:r>
              <a:rPr lang="en-US" baseline="0" dirty="0" smtClean="0"/>
              <a:t> (not considering cell to cell transport) the unmixed fraction evolves by this simple ODE.  I’ll show why in a minute.  Of course, this has a very simple exponential decay solution.</a:t>
            </a:r>
          </a:p>
          <a:p>
            <a:r>
              <a:rPr lang="en-US" baseline="0" dirty="0" smtClean="0"/>
              <a:t>-The plot here shows the initial unmixed fraction starting at 1.  This would be the case if all species in the computational cell are initially completely unmixed.  So, now you can see why we use the unmixed fraction… so that we have a very simple decay from 1 to 0.  But the formulation does not force this as a condition.  Zeta_0 can be any value between 0 and 1 and should be related to the cell’s initial scalar variance.  This is a part of the model we are still working on.  For the moment, we initialize zeta to be 0 in DNS and 1 in LES.</a:t>
            </a:r>
          </a:p>
          <a:p>
            <a:r>
              <a:rPr lang="en-US" baseline="0" dirty="0" smtClean="0"/>
              <a:t>-Now, here is where things get interesting.</a:t>
            </a:r>
          </a:p>
          <a:p>
            <a:r>
              <a:rPr lang="en-US" baseline="0" dirty="0" smtClean="0"/>
              <a:t>-We are now going to derive our chemical source term closure in two different ways.</a:t>
            </a:r>
          </a:p>
          <a:p>
            <a:r>
              <a:rPr lang="en-US" baseline="0" dirty="0" smtClean="0"/>
              <a:t>-First, differential the mean in time.</a:t>
            </a:r>
          </a:p>
          <a:p>
            <a:r>
              <a:rPr lang="en-US" baseline="0" dirty="0" smtClean="0"/>
              <a:t>-Second, plug the PDF into the Fokker-Planck equation and use Interaction by Exchange with the Mixed Mean as the mixing model.  Note that this is a slight variant on traditional IEM.</a:t>
            </a:r>
          </a:p>
          <a:p>
            <a:r>
              <a:rPr lang="en-US" baseline="0" dirty="0" smtClean="0"/>
              <a:t>-All roads lead to Rome.</a:t>
            </a:r>
          </a:p>
          <a:p>
            <a:r>
              <a:rPr lang="en-US" baseline="0" dirty="0" smtClean="0"/>
              <a:t>-The key point to take from this slide is that IEMM is our mixing model.  And that </a:t>
            </a:r>
            <a:r>
              <a:rPr lang="en-US" baseline="0" dirty="0" err="1" smtClean="0"/>
              <a:t>tau_mix</a:t>
            </a:r>
            <a:r>
              <a:rPr lang="en-US" baseline="0" dirty="0" smtClean="0"/>
              <a:t> is the mixing time scale you would plug into IEM.</a:t>
            </a:r>
          </a:p>
          <a:p>
            <a:endParaRPr lang="en-US" baseline="0" dirty="0" smtClean="0"/>
          </a:p>
        </p:txBody>
      </p:sp>
    </p:spTree>
    <p:extLst>
      <p:ext uri="{BB962C8B-B14F-4D97-AF65-F5344CB8AC3E}">
        <p14:creationId xmlns:p14="http://schemas.microsoft.com/office/powerpoint/2010/main" val="1073797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4A56AF-25EE-4593-8F65-DCCBEB028CE5}" type="datetimeFigureOut">
              <a:rPr lang="en-US" smtClean="0"/>
              <a:t>8/28/17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3040087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4A56AF-25EE-4593-8F65-DCCBEB028CE5}" type="datetimeFigureOut">
              <a:rPr lang="en-US" smtClean="0"/>
              <a:t>8/28/17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344861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4A56AF-25EE-4593-8F65-DCCBEB028CE5}" type="datetimeFigureOut">
              <a:rPr lang="en-US" smtClean="0"/>
              <a:t>8/28/17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39343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4A56AF-25EE-4593-8F65-DCCBEB028CE5}" type="datetimeFigureOut">
              <a:rPr lang="en-US" smtClean="0"/>
              <a:t>8/28/17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2770584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4A56AF-25EE-4593-8F65-DCCBEB028CE5}" type="datetimeFigureOut">
              <a:rPr lang="en-US" smtClean="0"/>
              <a:t>8/28/17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1666493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4A56AF-25EE-4593-8F65-DCCBEB028CE5}" type="datetimeFigureOut">
              <a:rPr lang="en-US" smtClean="0"/>
              <a:t>8/28/17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1685109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4A56AF-25EE-4593-8F65-DCCBEB028CE5}" type="datetimeFigureOut">
              <a:rPr lang="en-US" smtClean="0"/>
              <a:t>8/28/17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158104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4A56AF-25EE-4593-8F65-DCCBEB028CE5}" type="datetimeFigureOut">
              <a:rPr lang="en-US" smtClean="0"/>
              <a:t>8/28/17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956928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4A56AF-25EE-4593-8F65-DCCBEB028CE5}" type="datetimeFigureOut">
              <a:rPr lang="en-US" smtClean="0"/>
              <a:t>8/28/17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3820854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4A56AF-25EE-4593-8F65-DCCBEB028CE5}" type="datetimeFigureOut">
              <a:rPr lang="en-US" smtClean="0"/>
              <a:t>8/28/17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615409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4A56AF-25EE-4593-8F65-DCCBEB028CE5}" type="datetimeFigureOut">
              <a:rPr lang="en-US" smtClean="0"/>
              <a:t>8/28/17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4FE3E7-72CB-4A33-93B4-30A2F4788EB1}" type="slidenum">
              <a:rPr lang="en-US" smtClean="0"/>
              <a:t>‹#›</a:t>
            </a:fld>
            <a:endParaRPr lang="en-US" dirty="0"/>
          </a:p>
        </p:txBody>
      </p:sp>
    </p:spTree>
    <p:extLst>
      <p:ext uri="{BB962C8B-B14F-4D97-AF65-F5344CB8AC3E}">
        <p14:creationId xmlns:p14="http://schemas.microsoft.com/office/powerpoint/2010/main" val="22825253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4A56AF-25EE-4593-8F65-DCCBEB028CE5}" type="datetimeFigureOut">
              <a:rPr lang="en-US" smtClean="0"/>
              <a:t>8/28/17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4FE3E7-72CB-4A33-93B4-30A2F4788EB1}" type="slidenum">
              <a:rPr lang="en-US" smtClean="0"/>
              <a:t>‹#›</a:t>
            </a:fld>
            <a:endParaRPr lang="en-US" dirty="0"/>
          </a:p>
        </p:txBody>
      </p:sp>
    </p:spTree>
    <p:extLst>
      <p:ext uri="{BB962C8B-B14F-4D97-AF65-F5344CB8AC3E}">
        <p14:creationId xmlns:p14="http://schemas.microsoft.com/office/powerpoint/2010/main" val="1950298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4" Type="http://schemas.openxmlformats.org/officeDocument/2006/relationships/image" Target="../media/image22.emf"/><Relationship Id="rId5" Type="http://schemas.openxmlformats.org/officeDocument/2006/relationships/image" Target="../media/image23.emf"/><Relationship Id="rId6" Type="http://schemas.openxmlformats.org/officeDocument/2006/relationships/image" Target="../media/image24.emf"/><Relationship Id="rId1" Type="http://schemas.openxmlformats.org/officeDocument/2006/relationships/slideLayout" Target="../slideLayouts/slideLayout6.xml"/><Relationship Id="rId2" Type="http://schemas.openxmlformats.org/officeDocument/2006/relationships/image" Target="../media/image20.emf"/></Relationships>
</file>

<file path=ppt/slides/_rels/slide100.xml.rels><?xml version="1.0" encoding="UTF-8" standalone="yes"?>
<Relationships xmlns="http://schemas.openxmlformats.org/package/2006/relationships"><Relationship Id="rId3" Type="http://schemas.openxmlformats.org/officeDocument/2006/relationships/image" Target="../media/image238.emf"/><Relationship Id="rId4" Type="http://schemas.openxmlformats.org/officeDocument/2006/relationships/image" Target="../media/image239.emf"/><Relationship Id="rId1" Type="http://schemas.openxmlformats.org/officeDocument/2006/relationships/slideLayout" Target="../slideLayouts/slideLayout2.xml"/><Relationship Id="rId2" Type="http://schemas.openxmlformats.org/officeDocument/2006/relationships/image" Target="../media/image237.emf"/></Relationships>
</file>

<file path=ppt/slides/_rels/slide101.xml.rels><?xml version="1.0" encoding="UTF-8" standalone="yes"?>
<Relationships xmlns="http://schemas.openxmlformats.org/package/2006/relationships"><Relationship Id="rId3" Type="http://schemas.openxmlformats.org/officeDocument/2006/relationships/image" Target="../media/image240.emf"/><Relationship Id="rId4" Type="http://schemas.openxmlformats.org/officeDocument/2006/relationships/image" Target="../media/image241.emf"/><Relationship Id="rId5" Type="http://schemas.openxmlformats.org/officeDocument/2006/relationships/image" Target="../media/image242.emf"/><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02.xml.rels><?xml version="1.0" encoding="UTF-8" standalone="yes"?>
<Relationships xmlns="http://schemas.openxmlformats.org/package/2006/relationships"><Relationship Id="rId3" Type="http://schemas.openxmlformats.org/officeDocument/2006/relationships/image" Target="../media/image243.emf"/><Relationship Id="rId4" Type="http://schemas.openxmlformats.org/officeDocument/2006/relationships/image" Target="../media/image244.emf"/><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45.emf"/></Relationships>
</file>

<file path=ppt/slides/_rels/slide104.xml.rels><?xml version="1.0" encoding="UTF-8" standalone="yes"?>
<Relationships xmlns="http://schemas.openxmlformats.org/package/2006/relationships"><Relationship Id="rId3" Type="http://schemas.openxmlformats.org/officeDocument/2006/relationships/image" Target="../media/image246.emf"/><Relationship Id="rId4" Type="http://schemas.openxmlformats.org/officeDocument/2006/relationships/image" Target="../media/image247.png"/><Relationship Id="rId5" Type="http://schemas.openxmlformats.org/officeDocument/2006/relationships/image" Target="../media/image248.emf"/><Relationship Id="rId6" Type="http://schemas.openxmlformats.org/officeDocument/2006/relationships/image" Target="../media/image249.emf"/><Relationship Id="rId7" Type="http://schemas.openxmlformats.org/officeDocument/2006/relationships/image" Target="../media/image250.emf"/><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05.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251.emf"/><Relationship Id="rId5" Type="http://schemas.openxmlformats.org/officeDocument/2006/relationships/image" Target="../media/image252.emf"/><Relationship Id="rId6" Type="http://schemas.openxmlformats.org/officeDocument/2006/relationships/image" Target="../media/image253.emf"/><Relationship Id="rId7" Type="http://schemas.openxmlformats.org/officeDocument/2006/relationships/image" Target="../media/image254.png"/><Relationship Id="rId8" Type="http://schemas.openxmlformats.org/officeDocument/2006/relationships/image" Target="../media/image255.emf"/><Relationship Id="rId9" Type="http://schemas.openxmlformats.org/officeDocument/2006/relationships/image" Target="../media/image256.emf"/><Relationship Id="rId10" Type="http://schemas.openxmlformats.org/officeDocument/2006/relationships/image" Target="../media/image257.emf"/><Relationship Id="rId11" Type="http://schemas.openxmlformats.org/officeDocument/2006/relationships/image" Target="../media/image258.emf"/><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4.emf"/><Relationship Id="rId6" Type="http://schemas.openxmlformats.org/officeDocument/2006/relationships/image" Target="../media/image28.emf"/><Relationship Id="rId7" Type="http://schemas.openxmlformats.org/officeDocument/2006/relationships/image" Target="../media/image29.emf"/><Relationship Id="rId1" Type="http://schemas.openxmlformats.org/officeDocument/2006/relationships/slideLayout" Target="../slideLayouts/slideLayout6.xml"/><Relationship Id="rId2" Type="http://schemas.openxmlformats.org/officeDocument/2006/relationships/image" Target="../media/image25.emf"/></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image" Target="../media/image32.emf"/><Relationship Id="rId5" Type="http://schemas.openxmlformats.org/officeDocument/2006/relationships/image" Target="../media/image14.emf"/><Relationship Id="rId1" Type="http://schemas.openxmlformats.org/officeDocument/2006/relationships/slideLayout" Target="../slideLayouts/slideLayout6.xml"/><Relationship Id="rId2" Type="http://schemas.openxmlformats.org/officeDocument/2006/relationships/image" Target="../media/image30.emf"/></Relationships>
</file>

<file path=ppt/slides/_rels/slide13.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png"/><Relationship Id="rId5" Type="http://schemas.openxmlformats.org/officeDocument/2006/relationships/image" Target="../media/image36.jpg"/><Relationship Id="rId6" Type="http://schemas.openxmlformats.org/officeDocument/2006/relationships/image" Target="../media/image37.emf"/><Relationship Id="rId1" Type="http://schemas.openxmlformats.org/officeDocument/2006/relationships/slideLayout" Target="../slideLayouts/slideLayout6.xml"/><Relationship Id="rId2" Type="http://schemas.openxmlformats.org/officeDocument/2006/relationships/image" Target="../media/image33.emf"/></Relationships>
</file>

<file path=ppt/slides/_rels/slide14.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40.emf"/><Relationship Id="rId5" Type="http://schemas.openxmlformats.org/officeDocument/2006/relationships/image" Target="../media/image41.emf"/><Relationship Id="rId1" Type="http://schemas.openxmlformats.org/officeDocument/2006/relationships/slideLayout" Target="../slideLayouts/slideLayout6.xml"/><Relationship Id="rId2" Type="http://schemas.openxmlformats.org/officeDocument/2006/relationships/image" Target="../media/image38.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emf"/><Relationship Id="rId4" Type="http://schemas.openxmlformats.org/officeDocument/2006/relationships/image" Target="../media/image46.emf"/><Relationship Id="rId5" Type="http://schemas.openxmlformats.org/officeDocument/2006/relationships/image" Target="../media/image47.bin"/><Relationship Id="rId1" Type="http://schemas.openxmlformats.org/officeDocument/2006/relationships/slideLayout" Target="../slideLayouts/slideLayout6.xml"/><Relationship Id="rId2" Type="http://schemas.openxmlformats.org/officeDocument/2006/relationships/image" Target="../media/image44.emf"/></Relationships>
</file>

<file path=ppt/slides/_rels/slide18.xml.rels><?xml version="1.0" encoding="UTF-8" standalone="yes"?>
<Relationships xmlns="http://schemas.openxmlformats.org/package/2006/relationships"><Relationship Id="rId3" Type="http://schemas.openxmlformats.org/officeDocument/2006/relationships/image" Target="../media/image49.emf"/><Relationship Id="rId4" Type="http://schemas.openxmlformats.org/officeDocument/2006/relationships/image" Target="../media/image50.emf"/><Relationship Id="rId5" Type="http://schemas.openxmlformats.org/officeDocument/2006/relationships/image" Target="../media/image51.emf"/><Relationship Id="rId1" Type="http://schemas.openxmlformats.org/officeDocument/2006/relationships/slideLayout" Target="../slideLayouts/slideLayout6.xml"/><Relationship Id="rId2" Type="http://schemas.openxmlformats.org/officeDocument/2006/relationships/image" Target="../media/image48.emf"/></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52.emf"/><Relationship Id="rId5" Type="http://schemas.openxmlformats.org/officeDocument/2006/relationships/image" Target="../media/image53.emf"/><Relationship Id="rId6" Type="http://schemas.openxmlformats.org/officeDocument/2006/relationships/image" Target="../media/image54.emf"/><Relationship Id="rId1" Type="http://schemas.openxmlformats.org/officeDocument/2006/relationships/slideLayout" Target="../slideLayouts/slideLayout6.xml"/><Relationship Id="rId2" Type="http://schemas.openxmlformats.org/officeDocument/2006/relationships/image" Target="../media/image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emf"/></Relationships>
</file>

<file path=ppt/slides/_rels/slide21.xml.rels><?xml version="1.0" encoding="UTF-8" standalone="yes"?>
<Relationships xmlns="http://schemas.openxmlformats.org/package/2006/relationships"><Relationship Id="rId3" Type="http://schemas.openxmlformats.org/officeDocument/2006/relationships/image" Target="../media/image57.emf"/><Relationship Id="rId4" Type="http://schemas.openxmlformats.org/officeDocument/2006/relationships/image" Target="../media/image58.emf"/><Relationship Id="rId1" Type="http://schemas.openxmlformats.org/officeDocument/2006/relationships/slideLayout" Target="../slideLayouts/slideLayout6.xml"/><Relationship Id="rId2" Type="http://schemas.openxmlformats.org/officeDocument/2006/relationships/image" Target="../media/image5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emf"/></Relationships>
</file>

<file path=ppt/slides/_rels/slide25.xml.rels><?xml version="1.0" encoding="UTF-8" standalone="yes"?>
<Relationships xmlns="http://schemas.openxmlformats.org/package/2006/relationships"><Relationship Id="rId3" Type="http://schemas.openxmlformats.org/officeDocument/2006/relationships/image" Target="../media/image62.emf"/><Relationship Id="rId4" Type="http://schemas.openxmlformats.org/officeDocument/2006/relationships/image" Target="../media/image63.emf"/><Relationship Id="rId5" Type="http://schemas.openxmlformats.org/officeDocument/2006/relationships/image" Target="../media/image64.emf"/><Relationship Id="rId1" Type="http://schemas.openxmlformats.org/officeDocument/2006/relationships/slideLayout" Target="../slideLayouts/slideLayout2.xml"/><Relationship Id="rId2" Type="http://schemas.openxmlformats.org/officeDocument/2006/relationships/image" Target="../media/image61.emf"/></Relationships>
</file>

<file path=ppt/slides/_rels/slide26.xml.rels><?xml version="1.0" encoding="UTF-8" standalone="yes"?>
<Relationships xmlns="http://schemas.openxmlformats.org/package/2006/relationships"><Relationship Id="rId3" Type="http://schemas.openxmlformats.org/officeDocument/2006/relationships/image" Target="../media/image66.emf"/><Relationship Id="rId4" Type="http://schemas.openxmlformats.org/officeDocument/2006/relationships/image" Target="../media/image67.emf"/><Relationship Id="rId5" Type="http://schemas.openxmlformats.org/officeDocument/2006/relationships/image" Target="../media/image68.emf"/><Relationship Id="rId1" Type="http://schemas.openxmlformats.org/officeDocument/2006/relationships/slideLayout" Target="../slideLayouts/slideLayout2.xml"/><Relationship Id="rId2" Type="http://schemas.openxmlformats.org/officeDocument/2006/relationships/image" Target="../media/image65.emf"/></Relationships>
</file>

<file path=ppt/slides/_rels/slide27.xml.rels><?xml version="1.0" encoding="UTF-8" standalone="yes"?>
<Relationships xmlns="http://schemas.openxmlformats.org/package/2006/relationships"><Relationship Id="rId3" Type="http://schemas.openxmlformats.org/officeDocument/2006/relationships/image" Target="../media/image70.emf"/><Relationship Id="rId4" Type="http://schemas.openxmlformats.org/officeDocument/2006/relationships/image" Target="../media/image71.emf"/><Relationship Id="rId5" Type="http://schemas.openxmlformats.org/officeDocument/2006/relationships/image" Target="../media/image72.emf"/><Relationship Id="rId1" Type="http://schemas.openxmlformats.org/officeDocument/2006/relationships/slideLayout" Target="../slideLayouts/slideLayout2.xml"/><Relationship Id="rId2" Type="http://schemas.openxmlformats.org/officeDocument/2006/relationships/image" Target="../media/image69.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3.emf"/><Relationship Id="rId3" Type="http://schemas.openxmlformats.org/officeDocument/2006/relationships/image" Target="../media/image74.emf"/></Relationships>
</file>

<file path=ppt/slides/_rels/slide29.xml.rels><?xml version="1.0" encoding="UTF-8" standalone="yes"?>
<Relationships xmlns="http://schemas.openxmlformats.org/package/2006/relationships"><Relationship Id="rId3" Type="http://schemas.openxmlformats.org/officeDocument/2006/relationships/image" Target="../media/image76.emf"/><Relationship Id="rId4" Type="http://schemas.openxmlformats.org/officeDocument/2006/relationships/image" Target="../media/image77.emf"/><Relationship Id="rId5" Type="http://schemas.openxmlformats.org/officeDocument/2006/relationships/image" Target="../media/image78.tiff"/><Relationship Id="rId6" Type="http://schemas.openxmlformats.org/officeDocument/2006/relationships/image" Target="../media/image79.emf"/><Relationship Id="rId7" Type="http://schemas.openxmlformats.org/officeDocument/2006/relationships/image" Target="../media/image80.emf"/><Relationship Id="rId8" Type="http://schemas.openxmlformats.org/officeDocument/2006/relationships/image" Target="../media/image81.emf"/><Relationship Id="rId1" Type="http://schemas.openxmlformats.org/officeDocument/2006/relationships/slideLayout" Target="../slideLayouts/slideLayout6.xml"/><Relationship Id="rId2" Type="http://schemas.openxmlformats.org/officeDocument/2006/relationships/image" Target="../media/image7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3.emf"/><Relationship Id="rId4" Type="http://schemas.openxmlformats.org/officeDocument/2006/relationships/image" Target="../media/image84.emf"/><Relationship Id="rId5" Type="http://schemas.openxmlformats.org/officeDocument/2006/relationships/image" Target="../media/image85.bin"/><Relationship Id="rId1" Type="http://schemas.openxmlformats.org/officeDocument/2006/relationships/slideLayout" Target="../slideLayouts/slideLayout6.xml"/><Relationship Id="rId2" Type="http://schemas.openxmlformats.org/officeDocument/2006/relationships/image" Target="../media/image82.emf"/></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1" Type="http://schemas.openxmlformats.org/officeDocument/2006/relationships/slideLayout" Target="../slideLayouts/slideLayout6.xml"/><Relationship Id="rId2" Type="http://schemas.openxmlformats.org/officeDocument/2006/relationships/image" Target="../media/image86.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emf"/><Relationship Id="rId3" Type="http://schemas.openxmlformats.org/officeDocument/2006/relationships/image" Target="../media/image92.emf"/></Relationships>
</file>

<file path=ppt/slides/_rels/slide33.xml.rels><?xml version="1.0" encoding="UTF-8" standalone="yes"?>
<Relationships xmlns="http://schemas.openxmlformats.org/package/2006/relationships"><Relationship Id="rId3" Type="http://schemas.openxmlformats.org/officeDocument/2006/relationships/image" Target="../media/image94.emf"/><Relationship Id="rId4" Type="http://schemas.openxmlformats.org/officeDocument/2006/relationships/image" Target="../media/image95.emf"/><Relationship Id="rId5" Type="http://schemas.openxmlformats.org/officeDocument/2006/relationships/image" Target="../media/image96.emf"/><Relationship Id="rId6" Type="http://schemas.openxmlformats.org/officeDocument/2006/relationships/image" Target="../media/image97.emf"/><Relationship Id="rId1" Type="http://schemas.openxmlformats.org/officeDocument/2006/relationships/slideLayout" Target="../slideLayouts/slideLayout6.xml"/><Relationship Id="rId2" Type="http://schemas.openxmlformats.org/officeDocument/2006/relationships/image" Target="../media/image93.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9.emf"/><Relationship Id="rId4" Type="http://schemas.openxmlformats.org/officeDocument/2006/relationships/image" Target="../media/image100.emf"/><Relationship Id="rId5" Type="http://schemas.openxmlformats.org/officeDocument/2006/relationships/image" Target="../media/image101.emf"/><Relationship Id="rId1" Type="http://schemas.openxmlformats.org/officeDocument/2006/relationships/slideLayout" Target="../slideLayouts/slideLayout2.xml"/><Relationship Id="rId2" Type="http://schemas.openxmlformats.org/officeDocument/2006/relationships/image" Target="../media/image98.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4.emf"/><Relationship Id="rId4" Type="http://schemas.openxmlformats.org/officeDocument/2006/relationships/image" Target="../media/image105.emf"/><Relationship Id="rId5" Type="http://schemas.openxmlformats.org/officeDocument/2006/relationships/image" Target="../media/image106.emf"/><Relationship Id="rId1" Type="http://schemas.openxmlformats.org/officeDocument/2006/relationships/slideLayout" Target="../slideLayouts/slideLayout2.xml"/><Relationship Id="rId2" Type="http://schemas.openxmlformats.org/officeDocument/2006/relationships/image" Target="../media/image103.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7.emf"/><Relationship Id="rId3" Type="http://schemas.openxmlformats.org/officeDocument/2006/relationships/image" Target="../media/image10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0.emf"/><Relationship Id="rId4" Type="http://schemas.openxmlformats.org/officeDocument/2006/relationships/image" Target="../media/image111.emf"/><Relationship Id="rId5" Type="http://schemas.openxmlformats.org/officeDocument/2006/relationships/image" Target="../media/image112.emf"/><Relationship Id="rId1" Type="http://schemas.openxmlformats.org/officeDocument/2006/relationships/slideLayout" Target="../slideLayouts/slideLayout6.xml"/><Relationship Id="rId2" Type="http://schemas.openxmlformats.org/officeDocument/2006/relationships/image" Target="../media/image109.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3.png"/><Relationship Id="rId3" Type="http://schemas.openxmlformats.org/officeDocument/2006/relationships/image" Target="../media/image1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6.emf"/><Relationship Id="rId4" Type="http://schemas.openxmlformats.org/officeDocument/2006/relationships/image" Target="../media/image117.emf"/><Relationship Id="rId5" Type="http://schemas.openxmlformats.org/officeDocument/2006/relationships/image" Target="../media/image118.png"/><Relationship Id="rId1" Type="http://schemas.openxmlformats.org/officeDocument/2006/relationships/slideLayout" Target="../slideLayouts/slideLayout6.xml"/><Relationship Id="rId2" Type="http://schemas.openxmlformats.org/officeDocument/2006/relationships/image" Target="../media/image11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21.emf"/><Relationship Id="rId4" Type="http://schemas.openxmlformats.org/officeDocument/2006/relationships/image" Target="../media/image122.emf"/><Relationship Id="rId1" Type="http://schemas.openxmlformats.org/officeDocument/2006/relationships/slideLayout" Target="../slideLayouts/slideLayout6.xml"/><Relationship Id="rId2" Type="http://schemas.openxmlformats.org/officeDocument/2006/relationships/image" Target="../media/image120.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3.emf"/><Relationship Id="rId3" Type="http://schemas.openxmlformats.org/officeDocument/2006/relationships/image" Target="../media/image124.png"/></Relationships>
</file>

<file path=ppt/slides/_rels/slide49.xml.rels><?xml version="1.0" encoding="UTF-8" standalone="yes"?>
<Relationships xmlns="http://schemas.openxmlformats.org/package/2006/relationships"><Relationship Id="rId3" Type="http://schemas.openxmlformats.org/officeDocument/2006/relationships/image" Target="../media/image126.emf"/><Relationship Id="rId4" Type="http://schemas.openxmlformats.org/officeDocument/2006/relationships/image" Target="../media/image127.png"/><Relationship Id="rId1" Type="http://schemas.openxmlformats.org/officeDocument/2006/relationships/slideLayout" Target="../slideLayouts/slideLayout6.xml"/><Relationship Id="rId2" Type="http://schemas.openxmlformats.org/officeDocument/2006/relationships/image" Target="../media/image12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29.emf"/><Relationship Id="rId4" Type="http://schemas.openxmlformats.org/officeDocument/2006/relationships/image" Target="../media/image130.emf"/><Relationship Id="rId1" Type="http://schemas.openxmlformats.org/officeDocument/2006/relationships/slideLayout" Target="../slideLayouts/slideLayout6.xml"/><Relationship Id="rId2" Type="http://schemas.openxmlformats.org/officeDocument/2006/relationships/image" Target="../media/image128.emf"/></Relationships>
</file>

<file path=ppt/slides/_rels/slide51.xml.rels><?xml version="1.0" encoding="UTF-8" standalone="yes"?>
<Relationships xmlns="http://schemas.openxmlformats.org/package/2006/relationships"><Relationship Id="rId3" Type="http://schemas.openxmlformats.org/officeDocument/2006/relationships/image" Target="../media/image132.emf"/><Relationship Id="rId4" Type="http://schemas.openxmlformats.org/officeDocument/2006/relationships/image" Target="../media/image133.emf"/><Relationship Id="rId5" Type="http://schemas.openxmlformats.org/officeDocument/2006/relationships/image" Target="../media/image134.emf"/><Relationship Id="rId6" Type="http://schemas.openxmlformats.org/officeDocument/2006/relationships/image" Target="../media/image135.emf"/><Relationship Id="rId7" Type="http://schemas.openxmlformats.org/officeDocument/2006/relationships/image" Target="../media/image136.emf"/><Relationship Id="rId1" Type="http://schemas.openxmlformats.org/officeDocument/2006/relationships/slideLayout" Target="../slideLayouts/slideLayout6.xml"/><Relationship Id="rId2" Type="http://schemas.openxmlformats.org/officeDocument/2006/relationships/image" Target="../media/image131.emf"/></Relationships>
</file>

<file path=ppt/slides/_rels/slide52.xml.rels><?xml version="1.0" encoding="UTF-8" standalone="yes"?>
<Relationships xmlns="http://schemas.openxmlformats.org/package/2006/relationships"><Relationship Id="rId3" Type="http://schemas.openxmlformats.org/officeDocument/2006/relationships/image" Target="../media/image138.emf"/><Relationship Id="rId4" Type="http://schemas.openxmlformats.org/officeDocument/2006/relationships/image" Target="../media/image139.tiff"/><Relationship Id="rId1" Type="http://schemas.openxmlformats.org/officeDocument/2006/relationships/slideLayout" Target="../slideLayouts/slideLayout6.xml"/><Relationship Id="rId2" Type="http://schemas.openxmlformats.org/officeDocument/2006/relationships/image" Target="../media/image137.emf"/></Relationships>
</file>

<file path=ppt/slides/_rels/slide53.xml.rels><?xml version="1.0" encoding="UTF-8" standalone="yes"?>
<Relationships xmlns="http://schemas.openxmlformats.org/package/2006/relationships"><Relationship Id="rId3" Type="http://schemas.openxmlformats.org/officeDocument/2006/relationships/image" Target="../media/image141.emf"/><Relationship Id="rId4" Type="http://schemas.openxmlformats.org/officeDocument/2006/relationships/image" Target="../media/image142.emf"/><Relationship Id="rId5" Type="http://schemas.openxmlformats.org/officeDocument/2006/relationships/image" Target="../media/image143.emf"/><Relationship Id="rId6" Type="http://schemas.openxmlformats.org/officeDocument/2006/relationships/image" Target="../media/image144.emf"/><Relationship Id="rId7" Type="http://schemas.openxmlformats.org/officeDocument/2006/relationships/image" Target="../media/image145.emf"/><Relationship Id="rId8" Type="http://schemas.openxmlformats.org/officeDocument/2006/relationships/image" Target="../media/image146.emf"/><Relationship Id="rId1" Type="http://schemas.openxmlformats.org/officeDocument/2006/relationships/slideLayout" Target="../slideLayouts/slideLayout6.xml"/><Relationship Id="rId2" Type="http://schemas.openxmlformats.org/officeDocument/2006/relationships/image" Target="../media/image140.emf"/></Relationships>
</file>

<file path=ppt/slides/_rels/slide54.xml.rels><?xml version="1.0" encoding="UTF-8" standalone="yes"?>
<Relationships xmlns="http://schemas.openxmlformats.org/package/2006/relationships"><Relationship Id="rId3" Type="http://schemas.openxmlformats.org/officeDocument/2006/relationships/image" Target="../media/image147.emf"/><Relationship Id="rId4" Type="http://schemas.openxmlformats.org/officeDocument/2006/relationships/image" Target="../media/image148.emf"/><Relationship Id="rId1" Type="http://schemas.openxmlformats.org/officeDocument/2006/relationships/slideLayout" Target="../slideLayouts/slideLayout6.xml"/><Relationship Id="rId2" Type="http://schemas.openxmlformats.org/officeDocument/2006/relationships/image" Target="../media/image140.emf"/></Relationships>
</file>

<file path=ppt/slides/_rels/slide55.xml.rels><?xml version="1.0" encoding="UTF-8" standalone="yes"?>
<Relationships xmlns="http://schemas.openxmlformats.org/package/2006/relationships"><Relationship Id="rId3" Type="http://schemas.openxmlformats.org/officeDocument/2006/relationships/image" Target="../media/image147.emf"/><Relationship Id="rId4" Type="http://schemas.openxmlformats.org/officeDocument/2006/relationships/image" Target="../media/image149.emf"/><Relationship Id="rId1" Type="http://schemas.openxmlformats.org/officeDocument/2006/relationships/slideLayout" Target="../slideLayouts/slideLayout6.xml"/><Relationship Id="rId2" Type="http://schemas.openxmlformats.org/officeDocument/2006/relationships/image" Target="../media/image140.emf"/></Relationships>
</file>

<file path=ppt/slides/_rels/slide56.xml.rels><?xml version="1.0" encoding="UTF-8" standalone="yes"?>
<Relationships xmlns="http://schemas.openxmlformats.org/package/2006/relationships"><Relationship Id="rId3" Type="http://schemas.openxmlformats.org/officeDocument/2006/relationships/image" Target="../media/image147.emf"/><Relationship Id="rId4" Type="http://schemas.openxmlformats.org/officeDocument/2006/relationships/image" Target="../media/image150.emf"/><Relationship Id="rId1" Type="http://schemas.openxmlformats.org/officeDocument/2006/relationships/slideLayout" Target="../slideLayouts/slideLayout6.xml"/><Relationship Id="rId2" Type="http://schemas.openxmlformats.org/officeDocument/2006/relationships/image" Target="../media/image149.emf"/></Relationships>
</file>

<file path=ppt/slides/_rels/slide57.xml.rels><?xml version="1.0" encoding="UTF-8" standalone="yes"?>
<Relationships xmlns="http://schemas.openxmlformats.org/package/2006/relationships"><Relationship Id="rId3" Type="http://schemas.openxmlformats.org/officeDocument/2006/relationships/image" Target="../media/image147.emf"/><Relationship Id="rId4" Type="http://schemas.openxmlformats.org/officeDocument/2006/relationships/image" Target="../media/image151.emf"/><Relationship Id="rId1" Type="http://schemas.openxmlformats.org/officeDocument/2006/relationships/slideLayout" Target="../slideLayouts/slideLayout6.xml"/><Relationship Id="rId2" Type="http://schemas.openxmlformats.org/officeDocument/2006/relationships/image" Target="../media/image149.emf"/></Relationships>
</file>

<file path=ppt/slides/_rels/slide58.xml.rels><?xml version="1.0" encoding="UTF-8" standalone="yes"?>
<Relationships xmlns="http://schemas.openxmlformats.org/package/2006/relationships"><Relationship Id="rId3" Type="http://schemas.openxmlformats.org/officeDocument/2006/relationships/image" Target="../media/image153.emf"/><Relationship Id="rId4" Type="http://schemas.openxmlformats.org/officeDocument/2006/relationships/image" Target="../media/image154.emf"/><Relationship Id="rId1" Type="http://schemas.openxmlformats.org/officeDocument/2006/relationships/slideLayout" Target="../slideLayouts/slideLayout6.xml"/><Relationship Id="rId2" Type="http://schemas.openxmlformats.org/officeDocument/2006/relationships/image" Target="../media/image152.e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5.emf"/><Relationship Id="rId3" Type="http://schemas.openxmlformats.org/officeDocument/2006/relationships/image" Target="../media/image156.emf"/></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3.tiff"/><Relationship Id="rId5" Type="http://schemas.openxmlformats.org/officeDocument/2006/relationships/image" Target="../media/image4.emf"/><Relationship Id="rId6" Type="http://schemas.openxmlformats.org/officeDocument/2006/relationships/image" Target="../media/image5.emf"/><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60.xml.rels><?xml version="1.0" encoding="UTF-8" standalone="yes"?>
<Relationships xmlns="http://schemas.openxmlformats.org/package/2006/relationships"><Relationship Id="rId3" Type="http://schemas.openxmlformats.org/officeDocument/2006/relationships/image" Target="../media/image157.emf"/><Relationship Id="rId4" Type="http://schemas.openxmlformats.org/officeDocument/2006/relationships/image" Target="../media/image158.emf"/><Relationship Id="rId5" Type="http://schemas.openxmlformats.org/officeDocument/2006/relationships/image" Target="../media/image159.emf"/><Relationship Id="rId1" Type="http://schemas.openxmlformats.org/officeDocument/2006/relationships/slideLayout" Target="../slideLayouts/slideLayout6.xml"/><Relationship Id="rId2" Type="http://schemas.openxmlformats.org/officeDocument/2006/relationships/image" Target="../media/image149.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8.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0.emf"/><Relationship Id="rId3" Type="http://schemas.openxmlformats.org/officeDocument/2006/relationships/image" Target="../media/image161.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1.emf"/><Relationship Id="rId3" Type="http://schemas.openxmlformats.org/officeDocument/2006/relationships/image" Target="../media/image162.emf"/></Relationships>
</file>

<file path=ppt/slides/_rels/slide64.xml.rels><?xml version="1.0" encoding="UTF-8" standalone="yes"?>
<Relationships xmlns="http://schemas.openxmlformats.org/package/2006/relationships"><Relationship Id="rId3" Type="http://schemas.openxmlformats.org/officeDocument/2006/relationships/image" Target="../media/image163.emf"/><Relationship Id="rId4" Type="http://schemas.openxmlformats.org/officeDocument/2006/relationships/image" Target="../media/image164.emf"/><Relationship Id="rId5" Type="http://schemas.openxmlformats.org/officeDocument/2006/relationships/image" Target="../media/image165.emf"/><Relationship Id="rId6" Type="http://schemas.openxmlformats.org/officeDocument/2006/relationships/image" Target="../media/image166.emf"/><Relationship Id="rId7" Type="http://schemas.openxmlformats.org/officeDocument/2006/relationships/image" Target="../media/image167.emf"/><Relationship Id="rId8" Type="http://schemas.openxmlformats.org/officeDocument/2006/relationships/image" Target="../media/image168.emf"/><Relationship Id="rId9" Type="http://schemas.openxmlformats.org/officeDocument/2006/relationships/image" Target="../media/image169.emf"/><Relationship Id="rId10" Type="http://schemas.openxmlformats.org/officeDocument/2006/relationships/image" Target="../media/image170.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65.xml.rels><?xml version="1.0" encoding="UTF-8" standalone="yes"?>
<Relationships xmlns="http://schemas.openxmlformats.org/package/2006/relationships"><Relationship Id="rId3" Type="http://schemas.openxmlformats.org/officeDocument/2006/relationships/image" Target="../media/image172.emf"/><Relationship Id="rId4" Type="http://schemas.openxmlformats.org/officeDocument/2006/relationships/image" Target="../media/image162.emf"/><Relationship Id="rId5" Type="http://schemas.openxmlformats.org/officeDocument/2006/relationships/image" Target="../media/image173.emf"/><Relationship Id="rId1" Type="http://schemas.openxmlformats.org/officeDocument/2006/relationships/slideLayout" Target="../slideLayouts/slideLayout6.xml"/><Relationship Id="rId2" Type="http://schemas.openxmlformats.org/officeDocument/2006/relationships/image" Target="../media/image171.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174.emf"/><Relationship Id="rId4" Type="http://schemas.openxmlformats.org/officeDocument/2006/relationships/image" Target="../media/image175.emf"/><Relationship Id="rId5" Type="http://schemas.openxmlformats.org/officeDocument/2006/relationships/image" Target="../media/image176.emf"/><Relationship Id="rId6" Type="http://schemas.openxmlformats.org/officeDocument/2006/relationships/image" Target="../media/image177.em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 Id="rId3" Type="http://schemas.openxmlformats.org/officeDocument/2006/relationships/image" Target="../media/image7.tiff"/></Relationships>
</file>

<file path=ppt/slides/_rels/slide70.xml.rels><?xml version="1.0" encoding="UTF-8" standalone="yes"?>
<Relationships xmlns="http://schemas.openxmlformats.org/package/2006/relationships"><Relationship Id="rId3" Type="http://schemas.openxmlformats.org/officeDocument/2006/relationships/image" Target="../media/image178.emf"/><Relationship Id="rId4" Type="http://schemas.openxmlformats.org/officeDocument/2006/relationships/image" Target="../media/image175.emf"/><Relationship Id="rId5" Type="http://schemas.openxmlformats.org/officeDocument/2006/relationships/image" Target="../media/image179.emf"/><Relationship Id="rId6" Type="http://schemas.openxmlformats.org/officeDocument/2006/relationships/image" Target="../media/image180.emf"/><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1.xml.rels><?xml version="1.0" encoding="UTF-8" standalone="yes"?>
<Relationships xmlns="http://schemas.openxmlformats.org/package/2006/relationships"><Relationship Id="rId3" Type="http://schemas.openxmlformats.org/officeDocument/2006/relationships/image" Target="../media/image175.emf"/><Relationship Id="rId4" Type="http://schemas.openxmlformats.org/officeDocument/2006/relationships/image" Target="../media/image181.emf"/><Relationship Id="rId5" Type="http://schemas.openxmlformats.org/officeDocument/2006/relationships/image" Target="../media/image182.emf"/><Relationship Id="rId6" Type="http://schemas.openxmlformats.org/officeDocument/2006/relationships/image" Target="../media/image183.emf"/><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2.xml.rels><?xml version="1.0" encoding="UTF-8" standalone="yes"?>
<Relationships xmlns="http://schemas.openxmlformats.org/package/2006/relationships"><Relationship Id="rId3" Type="http://schemas.openxmlformats.org/officeDocument/2006/relationships/image" Target="../media/image175.emf"/><Relationship Id="rId4" Type="http://schemas.openxmlformats.org/officeDocument/2006/relationships/image" Target="../media/image184.emf"/><Relationship Id="rId5" Type="http://schemas.openxmlformats.org/officeDocument/2006/relationships/image" Target="../media/image185.emf"/><Relationship Id="rId6" Type="http://schemas.openxmlformats.org/officeDocument/2006/relationships/image" Target="../media/image186.emf"/><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3.xml.rels><?xml version="1.0" encoding="UTF-8" standalone="yes"?>
<Relationships xmlns="http://schemas.openxmlformats.org/package/2006/relationships"><Relationship Id="rId3" Type="http://schemas.openxmlformats.org/officeDocument/2006/relationships/image" Target="../media/image187.emf"/><Relationship Id="rId4" Type="http://schemas.openxmlformats.org/officeDocument/2006/relationships/image" Target="../media/image188.emf"/><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74.xml.rels><?xml version="1.0" encoding="UTF-8" standalone="yes"?>
<Relationships xmlns="http://schemas.openxmlformats.org/package/2006/relationships"><Relationship Id="rId3" Type="http://schemas.openxmlformats.org/officeDocument/2006/relationships/image" Target="../media/image189.emf"/><Relationship Id="rId4" Type="http://schemas.openxmlformats.org/officeDocument/2006/relationships/image" Target="../media/image190.emf"/><Relationship Id="rId5" Type="http://schemas.openxmlformats.org/officeDocument/2006/relationships/image" Target="../media/image191.png"/><Relationship Id="rId6" Type="http://schemas.openxmlformats.org/officeDocument/2006/relationships/image" Target="../media/image192.emf"/><Relationship Id="rId7" Type="http://schemas.openxmlformats.org/officeDocument/2006/relationships/image" Target="../media/image193.png"/><Relationship Id="rId8" Type="http://schemas.openxmlformats.org/officeDocument/2006/relationships/image" Target="../media/image194.png"/><Relationship Id="rId9" Type="http://schemas.openxmlformats.org/officeDocument/2006/relationships/image" Target="../media/image195.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75.xml.rels><?xml version="1.0" encoding="UTF-8" standalone="yes"?>
<Relationships xmlns="http://schemas.openxmlformats.org/package/2006/relationships"><Relationship Id="rId3" Type="http://schemas.openxmlformats.org/officeDocument/2006/relationships/image" Target="../media/image196.emf"/><Relationship Id="rId4" Type="http://schemas.openxmlformats.org/officeDocument/2006/relationships/image" Target="../media/image197.emf"/><Relationship Id="rId5" Type="http://schemas.openxmlformats.org/officeDocument/2006/relationships/image" Target="../media/image198.emf"/><Relationship Id="rId6" Type="http://schemas.openxmlformats.org/officeDocument/2006/relationships/image" Target="../media/image199.emf"/><Relationship Id="rId7" Type="http://schemas.openxmlformats.org/officeDocument/2006/relationships/image" Target="../media/image200.emf"/><Relationship Id="rId8" Type="http://schemas.openxmlformats.org/officeDocument/2006/relationships/image" Target="../media/image201.emf"/><Relationship Id="rId9" Type="http://schemas.openxmlformats.org/officeDocument/2006/relationships/image" Target="../media/image202.emf"/><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3.emf"/><Relationship Id="rId3" Type="http://schemas.openxmlformats.org/officeDocument/2006/relationships/image" Target="../media/image124.png"/></Relationships>
</file>

<file path=ppt/slides/_rels/slide77.xml.rels><?xml version="1.0" encoding="UTF-8" standalone="yes"?>
<Relationships xmlns="http://schemas.openxmlformats.org/package/2006/relationships"><Relationship Id="rId3" Type="http://schemas.openxmlformats.org/officeDocument/2006/relationships/image" Target="../media/image203.emf"/><Relationship Id="rId4" Type="http://schemas.openxmlformats.org/officeDocument/2006/relationships/image" Target="../media/image204.emf"/><Relationship Id="rId1" Type="http://schemas.openxmlformats.org/officeDocument/2006/relationships/slideLayout" Target="../slideLayouts/slideLayout6.xml"/><Relationship Id="rId2" Type="http://schemas.openxmlformats.org/officeDocument/2006/relationships/image" Target="../media/image123.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5.emf"/><Relationship Id="rId3" Type="http://schemas.openxmlformats.org/officeDocument/2006/relationships/image" Target="../media/image206.e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7.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tiff"/><Relationship Id="rId5"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09.emf"/><Relationship Id="rId4" Type="http://schemas.openxmlformats.org/officeDocument/2006/relationships/image" Target="../media/image210.emf"/><Relationship Id="rId5" Type="http://schemas.openxmlformats.org/officeDocument/2006/relationships/image" Target="../media/image211.emf"/><Relationship Id="rId6" Type="http://schemas.openxmlformats.org/officeDocument/2006/relationships/image" Target="../media/image212.emf"/><Relationship Id="rId1" Type="http://schemas.openxmlformats.org/officeDocument/2006/relationships/slideLayout" Target="../slideLayouts/slideLayout6.xml"/><Relationship Id="rId2" Type="http://schemas.openxmlformats.org/officeDocument/2006/relationships/image" Target="../media/image208.emf"/></Relationships>
</file>

<file path=ppt/slides/_rels/slide82.xml.rels><?xml version="1.0" encoding="UTF-8" standalone="yes"?>
<Relationships xmlns="http://schemas.openxmlformats.org/package/2006/relationships"><Relationship Id="rId3" Type="http://schemas.openxmlformats.org/officeDocument/2006/relationships/image" Target="../media/image214.emf"/><Relationship Id="rId4" Type="http://schemas.openxmlformats.org/officeDocument/2006/relationships/image" Target="../media/image215.emf"/><Relationship Id="rId5" Type="http://schemas.openxmlformats.org/officeDocument/2006/relationships/image" Target="../media/image216.emf"/><Relationship Id="rId6" Type="http://schemas.openxmlformats.org/officeDocument/2006/relationships/image" Target="../media/image217.emf"/><Relationship Id="rId7" Type="http://schemas.openxmlformats.org/officeDocument/2006/relationships/image" Target="../media/image218.tiff"/><Relationship Id="rId1" Type="http://schemas.openxmlformats.org/officeDocument/2006/relationships/slideLayout" Target="../slideLayouts/slideLayout6.xml"/><Relationship Id="rId2" Type="http://schemas.openxmlformats.org/officeDocument/2006/relationships/image" Target="../media/image213.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9.png"/></Relationships>
</file>

<file path=ppt/slides/_rels/slide85.xml.rels><?xml version="1.0" encoding="UTF-8" standalone="yes"?>
<Relationships xmlns="http://schemas.openxmlformats.org/package/2006/relationships"><Relationship Id="rId3" Type="http://schemas.openxmlformats.org/officeDocument/2006/relationships/image" Target="../media/image220.emf"/><Relationship Id="rId4" Type="http://schemas.openxmlformats.org/officeDocument/2006/relationships/image" Target="../media/image221.emf"/><Relationship Id="rId1" Type="http://schemas.openxmlformats.org/officeDocument/2006/relationships/slideLayout" Target="../slideLayouts/slideLayout6.xml"/><Relationship Id="rId2" Type="http://schemas.openxmlformats.org/officeDocument/2006/relationships/image" Target="../media/image120.e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2.emf"/><Relationship Id="rId3" Type="http://schemas.openxmlformats.org/officeDocument/2006/relationships/image" Target="../media/image19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3.emf"/><Relationship Id="rId3" Type="http://schemas.openxmlformats.org/officeDocument/2006/relationships/image" Target="../media/image224.emf"/></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emf"/><Relationship Id="rId5" Type="http://schemas.openxmlformats.org/officeDocument/2006/relationships/image" Target="../media/image15.emf"/><Relationship Id="rId6" Type="http://schemas.openxmlformats.org/officeDocument/2006/relationships/image" Target="../media/image16.emf"/><Relationship Id="rId7" Type="http://schemas.openxmlformats.org/officeDocument/2006/relationships/image" Target="../media/image17.emf"/><Relationship Id="rId8" Type="http://schemas.openxmlformats.org/officeDocument/2006/relationships/image" Target="../media/image18.emf"/><Relationship Id="rId9" Type="http://schemas.openxmlformats.org/officeDocument/2006/relationships/image" Target="../media/image19.emf"/><Relationship Id="rId1" Type="http://schemas.openxmlformats.org/officeDocument/2006/relationships/slideLayout" Target="../slideLayouts/slideLayout6.xml"/><Relationship Id="rId2" Type="http://schemas.openxmlformats.org/officeDocument/2006/relationships/image" Target="../media/image12.emf"/></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5.emf"/><Relationship Id="rId3" Type="http://schemas.openxmlformats.org/officeDocument/2006/relationships/image" Target="../media/image22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7.png"/><Relationship Id="rId3" Type="http://schemas.openxmlformats.org/officeDocument/2006/relationships/image" Target="../media/image228.e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7.png"/><Relationship Id="rId3" Type="http://schemas.openxmlformats.org/officeDocument/2006/relationships/image" Target="../media/image229.e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32.emf"/><Relationship Id="rId4" Type="http://schemas.openxmlformats.org/officeDocument/2006/relationships/image" Target="../media/image233.emf"/><Relationship Id="rId1" Type="http://schemas.openxmlformats.org/officeDocument/2006/relationships/slideLayout" Target="../slideLayouts/slideLayout6.xml"/><Relationship Id="rId2" Type="http://schemas.openxmlformats.org/officeDocument/2006/relationships/image" Target="../media/image231.emf"/></Relationships>
</file>

<file path=ppt/slides/_rels/slide99.xml.rels><?xml version="1.0" encoding="UTF-8" standalone="yes"?>
<Relationships xmlns="http://schemas.openxmlformats.org/package/2006/relationships"><Relationship Id="rId3" Type="http://schemas.openxmlformats.org/officeDocument/2006/relationships/image" Target="../media/image235.emf"/><Relationship Id="rId4" Type="http://schemas.openxmlformats.org/officeDocument/2006/relationships/image" Target="../media/image236.emf"/><Relationship Id="rId1" Type="http://schemas.openxmlformats.org/officeDocument/2006/relationships/slideLayout" Target="../slideLayouts/slideLayout6.xml"/><Relationship Id="rId2" Type="http://schemas.openxmlformats.org/officeDocument/2006/relationships/image" Target="../media/image23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err="1" smtClean="0"/>
              <a:t>Juelich</a:t>
            </a:r>
            <a:r>
              <a:rPr lang="en-US" dirty="0" smtClean="0"/>
              <a:t> Summer School in</a:t>
            </a:r>
            <a:br>
              <a:rPr lang="en-US" dirty="0" smtClean="0"/>
            </a:br>
            <a:r>
              <a:rPr lang="en-US" dirty="0" smtClean="0"/>
              <a:t>Fire Dynamics Modeling</a:t>
            </a:r>
            <a:br>
              <a:rPr lang="en-US" dirty="0" smtClean="0"/>
            </a:br>
            <a:r>
              <a:rPr lang="en-US" dirty="0"/>
              <a:t/>
            </a:r>
            <a:br>
              <a:rPr lang="en-US" dirty="0"/>
            </a:br>
            <a:r>
              <a:rPr lang="en-US" dirty="0" smtClean="0"/>
              <a:t>(Turbulent) Combustion</a:t>
            </a:r>
            <a:endParaRPr lang="en-US" dirty="0"/>
          </a:p>
        </p:txBody>
      </p:sp>
      <p:sp>
        <p:nvSpPr>
          <p:cNvPr id="3" name="Subtitle 2"/>
          <p:cNvSpPr>
            <a:spLocks noGrp="1"/>
          </p:cNvSpPr>
          <p:nvPr>
            <p:ph type="body" idx="1"/>
          </p:nvPr>
        </p:nvSpPr>
        <p:spPr/>
        <p:txBody>
          <a:bodyPr>
            <a:normAutofit/>
          </a:bodyPr>
          <a:lstStyle/>
          <a:p>
            <a:r>
              <a:rPr lang="en-US" sz="3600" dirty="0" smtClean="0"/>
              <a:t>Randy McDermott</a:t>
            </a:r>
            <a:endParaRPr lang="en-US" sz="3600" dirty="0"/>
          </a:p>
        </p:txBody>
      </p:sp>
    </p:spTree>
    <p:extLst>
      <p:ext uri="{BB962C8B-B14F-4D97-AF65-F5344CB8AC3E}">
        <p14:creationId xmlns:p14="http://schemas.microsoft.com/office/powerpoint/2010/main" val="18573797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Molecular Weight</a:t>
            </a:r>
            <a:endParaRPr lang="en-US" dirty="0"/>
          </a:p>
        </p:txBody>
      </p:sp>
      <p:pic>
        <p:nvPicPr>
          <p:cNvPr id="3" name="Picture 2"/>
          <p:cNvPicPr>
            <a:picLocks noChangeAspect="1"/>
          </p:cNvPicPr>
          <p:nvPr/>
        </p:nvPicPr>
        <p:blipFill>
          <a:blip r:embed="rId2"/>
          <a:stretch>
            <a:fillRect/>
          </a:stretch>
        </p:blipFill>
        <p:spPr>
          <a:xfrm>
            <a:off x="4533900" y="2180607"/>
            <a:ext cx="3124200" cy="977900"/>
          </a:xfrm>
          <a:prstGeom prst="rect">
            <a:avLst/>
          </a:prstGeom>
        </p:spPr>
      </p:pic>
      <p:pic>
        <p:nvPicPr>
          <p:cNvPr id="7" name="Picture 6"/>
          <p:cNvPicPr>
            <a:picLocks noChangeAspect="1"/>
          </p:cNvPicPr>
          <p:nvPr/>
        </p:nvPicPr>
        <p:blipFill>
          <a:blip r:embed="rId3"/>
          <a:stretch>
            <a:fillRect/>
          </a:stretch>
        </p:blipFill>
        <p:spPr>
          <a:xfrm>
            <a:off x="1811914" y="3796477"/>
            <a:ext cx="2286000" cy="952500"/>
          </a:xfrm>
          <a:prstGeom prst="rect">
            <a:avLst/>
          </a:prstGeom>
        </p:spPr>
      </p:pic>
      <p:pic>
        <p:nvPicPr>
          <p:cNvPr id="8" name="Picture 7"/>
          <p:cNvPicPr>
            <a:picLocks noChangeAspect="1"/>
          </p:cNvPicPr>
          <p:nvPr/>
        </p:nvPicPr>
        <p:blipFill>
          <a:blip r:embed="rId4"/>
          <a:stretch>
            <a:fillRect/>
          </a:stretch>
        </p:blipFill>
        <p:spPr>
          <a:xfrm>
            <a:off x="5705468" y="3796477"/>
            <a:ext cx="2286000" cy="952500"/>
          </a:xfrm>
          <a:prstGeom prst="rect">
            <a:avLst/>
          </a:prstGeom>
        </p:spPr>
      </p:pic>
      <p:pic>
        <p:nvPicPr>
          <p:cNvPr id="9" name="Picture 8"/>
          <p:cNvPicPr>
            <a:picLocks noChangeAspect="1"/>
          </p:cNvPicPr>
          <p:nvPr/>
        </p:nvPicPr>
        <p:blipFill>
          <a:blip r:embed="rId5"/>
          <a:stretch>
            <a:fillRect/>
          </a:stretch>
        </p:blipFill>
        <p:spPr>
          <a:xfrm>
            <a:off x="8547738" y="3796478"/>
            <a:ext cx="1625600" cy="952500"/>
          </a:xfrm>
          <a:prstGeom prst="rect">
            <a:avLst/>
          </a:prstGeom>
        </p:spPr>
      </p:pic>
      <p:pic>
        <p:nvPicPr>
          <p:cNvPr id="10" name="Picture 9"/>
          <p:cNvPicPr>
            <a:picLocks noChangeAspect="1"/>
          </p:cNvPicPr>
          <p:nvPr/>
        </p:nvPicPr>
        <p:blipFill>
          <a:blip r:embed="rId6"/>
          <a:stretch>
            <a:fillRect/>
          </a:stretch>
        </p:blipFill>
        <p:spPr>
          <a:xfrm>
            <a:off x="4641199" y="4037777"/>
            <a:ext cx="508000" cy="469900"/>
          </a:xfrm>
          <a:prstGeom prst="rect">
            <a:avLst/>
          </a:prstGeom>
        </p:spPr>
      </p:pic>
      <p:sp>
        <p:nvSpPr>
          <p:cNvPr id="11" name="Rectangle 10"/>
          <p:cNvSpPr/>
          <p:nvPr/>
        </p:nvSpPr>
        <p:spPr>
          <a:xfrm>
            <a:off x="4304270" y="1762878"/>
            <a:ext cx="3583461" cy="1556951"/>
          </a:xfrm>
          <a:prstGeom prst="rect">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3509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Damköhler</a:t>
            </a:r>
            <a:r>
              <a:rPr lang="en-US" dirty="0"/>
              <a:t> number</a:t>
            </a:r>
          </a:p>
        </p:txBody>
      </p:sp>
      <p:pic>
        <p:nvPicPr>
          <p:cNvPr id="4" name="Picture 3"/>
          <p:cNvPicPr>
            <a:picLocks noChangeAspect="1"/>
          </p:cNvPicPr>
          <p:nvPr/>
        </p:nvPicPr>
        <p:blipFill>
          <a:blip r:embed="rId2"/>
          <a:stretch>
            <a:fillRect/>
          </a:stretch>
        </p:blipFill>
        <p:spPr>
          <a:xfrm>
            <a:off x="2660650" y="2025968"/>
            <a:ext cx="6870700" cy="1028700"/>
          </a:xfrm>
          <a:prstGeom prst="rect">
            <a:avLst/>
          </a:prstGeom>
        </p:spPr>
      </p:pic>
      <p:pic>
        <p:nvPicPr>
          <p:cNvPr id="6" name="Picture 5"/>
          <p:cNvPicPr>
            <a:picLocks noChangeAspect="1"/>
          </p:cNvPicPr>
          <p:nvPr/>
        </p:nvPicPr>
        <p:blipFill>
          <a:blip r:embed="rId3"/>
          <a:stretch>
            <a:fillRect/>
          </a:stretch>
        </p:blipFill>
        <p:spPr>
          <a:xfrm>
            <a:off x="838200" y="3879851"/>
            <a:ext cx="5892800" cy="1549400"/>
          </a:xfrm>
          <a:prstGeom prst="rect">
            <a:avLst/>
          </a:prstGeom>
        </p:spPr>
      </p:pic>
      <p:pic>
        <p:nvPicPr>
          <p:cNvPr id="9" name="Picture 8"/>
          <p:cNvPicPr>
            <a:picLocks noChangeAspect="1"/>
          </p:cNvPicPr>
          <p:nvPr/>
        </p:nvPicPr>
        <p:blipFill>
          <a:blip r:embed="rId4"/>
          <a:stretch>
            <a:fillRect/>
          </a:stretch>
        </p:blipFill>
        <p:spPr>
          <a:xfrm>
            <a:off x="7844790" y="3879851"/>
            <a:ext cx="3086100" cy="1054100"/>
          </a:xfrm>
          <a:prstGeom prst="rect">
            <a:avLst/>
          </a:prstGeom>
        </p:spPr>
      </p:pic>
      <p:sp>
        <p:nvSpPr>
          <p:cNvPr id="10" name="Rectangle 9"/>
          <p:cNvSpPr/>
          <p:nvPr/>
        </p:nvSpPr>
        <p:spPr>
          <a:xfrm>
            <a:off x="7684229" y="3707600"/>
            <a:ext cx="3440971" cy="1489240"/>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94416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720578" y="1500187"/>
            <a:ext cx="6759773" cy="973336"/>
          </a:xfrm>
          <a:prstGeom prst="rect">
            <a:avLst/>
          </a:prstGeom>
        </p:spPr>
      </p:pic>
      <p:pic>
        <p:nvPicPr>
          <p:cNvPr id="4" name="Picture 3" descr="latex-image-1.pdf"/>
          <p:cNvPicPr>
            <a:picLocks noChangeAspect="1"/>
          </p:cNvPicPr>
          <p:nvPr/>
        </p:nvPicPr>
        <p:blipFill rotWithShape="1">
          <a:blip r:embed="rId4">
            <a:extLst>
              <a:ext uri="{28A0092B-C50C-407E-A947-70E740481C1C}">
                <a14:useLocalDpi xmlns:a14="http://schemas.microsoft.com/office/drawing/2010/main" val="0"/>
              </a:ext>
            </a:extLst>
          </a:blip>
          <a:srcRect t="-1" b="-22182"/>
          <a:stretch/>
        </p:blipFill>
        <p:spPr>
          <a:xfrm>
            <a:off x="3417094" y="4179094"/>
            <a:ext cx="839391" cy="360045"/>
          </a:xfrm>
          <a:prstGeom prst="rect">
            <a:avLst/>
          </a:prstGeom>
        </p:spPr>
      </p:pic>
      <p:sp>
        <p:nvSpPr>
          <p:cNvPr id="7" name="TextBox 6"/>
          <p:cNvSpPr txBox="1"/>
          <p:nvPr/>
        </p:nvSpPr>
        <p:spPr>
          <a:xfrm>
            <a:off x="1938291" y="2946797"/>
            <a:ext cx="3747693" cy="954107"/>
          </a:xfrm>
          <a:prstGeom prst="rect">
            <a:avLst/>
          </a:prstGeom>
          <a:noFill/>
        </p:spPr>
        <p:txBody>
          <a:bodyPr wrap="none" rtlCol="0">
            <a:spAutoFit/>
          </a:bodyPr>
          <a:lstStyle/>
          <a:p>
            <a:pPr algn="ctr" defTabSz="410730" fontAlgn="base" hangingPunct="0">
              <a:spcBef>
                <a:spcPct val="0"/>
              </a:spcBef>
              <a:spcAft>
                <a:spcPct val="0"/>
              </a:spcAft>
            </a:pPr>
            <a:r>
              <a:rPr lang="en-US" sz="2800" dirty="0">
                <a:solidFill>
                  <a:srgbClr val="0000FF"/>
                </a:solidFill>
                <a:cs typeface="ＭＳ Ｐゴシック" charset="0"/>
                <a:sym typeface="Helvetica Light" charset="0"/>
              </a:rPr>
              <a:t>Treat Mixed Zone as a</a:t>
            </a:r>
          </a:p>
          <a:p>
            <a:pPr algn="ctr" defTabSz="410730" fontAlgn="base" hangingPunct="0">
              <a:spcBef>
                <a:spcPct val="0"/>
              </a:spcBef>
              <a:spcAft>
                <a:spcPct val="0"/>
              </a:spcAft>
            </a:pPr>
            <a:r>
              <a:rPr lang="en-US" sz="2800" dirty="0">
                <a:solidFill>
                  <a:srgbClr val="0000FF"/>
                </a:solidFill>
                <a:cs typeface="ＭＳ Ｐゴシック" charset="0"/>
                <a:sym typeface="Helvetica Light" charset="0"/>
              </a:rPr>
              <a:t>Perfectly-Stirred Reactor</a:t>
            </a:r>
          </a:p>
        </p:txBody>
      </p:sp>
      <p:grpSp>
        <p:nvGrpSpPr>
          <p:cNvPr id="10" name="Group 9"/>
          <p:cNvGrpSpPr/>
          <p:nvPr/>
        </p:nvGrpSpPr>
        <p:grpSpPr>
          <a:xfrm>
            <a:off x="2613422" y="4822031"/>
            <a:ext cx="2614272" cy="750094"/>
            <a:chOff x="1549400" y="6934200"/>
            <a:chExt cx="3718077" cy="1066800"/>
          </a:xfrm>
        </p:grpSpPr>
        <p:pic>
          <p:nvPicPr>
            <p:cNvPr id="8" name="Picture 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9400" y="6934200"/>
              <a:ext cx="787400" cy="1066800"/>
            </a:xfrm>
            <a:prstGeom prst="rect">
              <a:avLst/>
            </a:prstGeom>
          </p:spPr>
        </p:pic>
        <p:sp>
          <p:nvSpPr>
            <p:cNvPr id="9" name="TextBox 8"/>
            <p:cNvSpPr txBox="1"/>
            <p:nvPr/>
          </p:nvSpPr>
          <p:spPr>
            <a:xfrm>
              <a:off x="2387600" y="7162799"/>
              <a:ext cx="2879877" cy="685225"/>
            </a:xfrm>
            <a:prstGeom prst="rect">
              <a:avLst/>
            </a:prstGeom>
            <a:noFill/>
          </p:spPr>
          <p:txBody>
            <a:bodyPr wrap="none" rtlCol="0">
              <a:spAutoFit/>
            </a:bodyPr>
            <a:lstStyle/>
            <a:p>
              <a:pPr defTabSz="410730" fontAlgn="base" hangingPunct="0">
                <a:spcBef>
                  <a:spcPct val="0"/>
                </a:spcBef>
                <a:spcAft>
                  <a:spcPct val="0"/>
                </a:spcAft>
              </a:pPr>
              <a:r>
                <a:rPr lang="en-US" sz="2531" dirty="0">
                  <a:solidFill>
                    <a:srgbClr val="000000"/>
                  </a:solidFill>
                  <a:cs typeface="ＭＳ Ｐゴシック" charset="0"/>
                  <a:sym typeface="Helvetica Light" charset="0"/>
                </a:rPr>
                <a:t>from kinetics</a:t>
              </a:r>
            </a:p>
          </p:txBody>
        </p:sp>
      </p:grpSp>
      <p:sp>
        <p:nvSpPr>
          <p:cNvPr id="11" name="TextBox 10"/>
          <p:cNvSpPr txBox="1"/>
          <p:nvPr/>
        </p:nvSpPr>
        <p:spPr>
          <a:xfrm>
            <a:off x="6247237" y="2943624"/>
            <a:ext cx="3814249" cy="954107"/>
          </a:xfrm>
          <a:prstGeom prst="rect">
            <a:avLst/>
          </a:prstGeom>
          <a:noFill/>
        </p:spPr>
        <p:txBody>
          <a:bodyPr wrap="none" rtlCol="0">
            <a:spAutoFit/>
          </a:bodyPr>
          <a:lstStyle/>
          <a:p>
            <a:pPr algn="ctr" defTabSz="410730" fontAlgn="base" hangingPunct="0">
              <a:spcBef>
                <a:spcPct val="0"/>
              </a:spcBef>
              <a:spcAft>
                <a:spcPct val="0"/>
              </a:spcAft>
            </a:pPr>
            <a:r>
              <a:rPr lang="en-US" sz="2800" dirty="0">
                <a:solidFill>
                  <a:srgbClr val="FF0000"/>
                </a:solidFill>
                <a:cs typeface="ＭＳ Ｐゴシック" charset="0"/>
                <a:sym typeface="Helvetica Light" charset="0"/>
              </a:rPr>
              <a:t>Treat Mixed Zone using a</a:t>
            </a:r>
          </a:p>
          <a:p>
            <a:pPr algn="ctr" defTabSz="410730" fontAlgn="base" hangingPunct="0">
              <a:spcBef>
                <a:spcPct val="0"/>
              </a:spcBef>
              <a:spcAft>
                <a:spcPct val="0"/>
              </a:spcAft>
            </a:pPr>
            <a:r>
              <a:rPr lang="en-US" sz="2800" dirty="0">
                <a:solidFill>
                  <a:srgbClr val="FF0000"/>
                </a:solidFill>
                <a:cs typeface="ＭＳ Ｐゴシック" charset="0"/>
                <a:sym typeface="Helvetica Light" charset="0"/>
              </a:rPr>
              <a:t>Flame Speed Model</a:t>
            </a:r>
          </a:p>
        </p:txBody>
      </p:sp>
      <p:grpSp>
        <p:nvGrpSpPr>
          <p:cNvPr id="12" name="Group 11"/>
          <p:cNvGrpSpPr/>
          <p:nvPr/>
        </p:nvGrpSpPr>
        <p:grpSpPr>
          <a:xfrm>
            <a:off x="6939555" y="4152837"/>
            <a:ext cx="2371133" cy="2371133"/>
            <a:chOff x="4673600" y="2057400"/>
            <a:chExt cx="3467858" cy="3467858"/>
          </a:xfrm>
        </p:grpSpPr>
        <p:sp>
          <p:nvSpPr>
            <p:cNvPr id="13" name="Rectangle 12"/>
            <p:cNvSpPr/>
            <p:nvPr/>
          </p:nvSpPr>
          <p:spPr>
            <a:xfrm>
              <a:off x="4673600" y="2057400"/>
              <a:ext cx="3467858" cy="3467858"/>
            </a:xfrm>
            <a:prstGeom prst="rect">
              <a:avLst/>
            </a:prstGeom>
            <a:noFill/>
            <a:ln w="38100" cap="flat" cmpd="sng" algn="ctr">
              <a:solidFill>
                <a:sysClr val="windowText" lastClr="00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sp>
          <p:nvSpPr>
            <p:cNvPr id="14" name="TextBox 13"/>
            <p:cNvSpPr txBox="1"/>
            <p:nvPr/>
          </p:nvSpPr>
          <p:spPr>
            <a:xfrm>
              <a:off x="4823818" y="4898160"/>
              <a:ext cx="1391052" cy="516238"/>
            </a:xfrm>
            <a:prstGeom prst="rect">
              <a:avLst/>
            </a:prstGeom>
            <a:noFill/>
          </p:spPr>
          <p:txBody>
            <a:bodyPr wrap="square" rtlCol="0">
              <a:spAutoFit/>
            </a:bodyPr>
            <a:lstStyle/>
            <a:p>
              <a:pPr algn="ctr">
                <a:defRPr/>
              </a:pPr>
              <a:r>
                <a:rPr lang="en-US" sz="1266" kern="0" dirty="0" err="1">
                  <a:solidFill>
                    <a:sysClr val="windowText" lastClr="000000"/>
                  </a:solidFill>
                  <a:cs typeface="ＭＳ Ｐゴシック" charset="0"/>
                  <a:sym typeface="Helvetica Light" charset="0"/>
                </a:rPr>
                <a:t>Unburnt</a:t>
              </a:r>
              <a:endParaRPr lang="en-US" sz="1266" kern="0" dirty="0">
                <a:solidFill>
                  <a:sysClr val="windowText" lastClr="000000"/>
                </a:solidFill>
                <a:cs typeface="ＭＳ Ｐゴシック" charset="0"/>
                <a:sym typeface="Helvetica Light" charset="0"/>
              </a:endParaRPr>
            </a:p>
          </p:txBody>
        </p:sp>
        <p:sp>
          <p:nvSpPr>
            <p:cNvPr id="15" name="Freeform 14"/>
            <p:cNvSpPr/>
            <p:nvPr/>
          </p:nvSpPr>
          <p:spPr>
            <a:xfrm>
              <a:off x="5862893" y="2673120"/>
              <a:ext cx="1645447" cy="1944747"/>
            </a:xfrm>
            <a:custGeom>
              <a:avLst/>
              <a:gdLst>
                <a:gd name="connsiteX0" fmla="*/ 304197 w 2026949"/>
                <a:gd name="connsiteY0" fmla="*/ 159709 h 2395642"/>
                <a:gd name="connsiteX1" fmla="*/ 304197 w 2026949"/>
                <a:gd name="connsiteY1" fmla="*/ 159709 h 2395642"/>
                <a:gd name="connsiteX2" fmla="*/ 212938 w 2026949"/>
                <a:gd name="connsiteY2" fmla="*/ 212946 h 2395642"/>
                <a:gd name="connsiteX3" fmla="*/ 152098 w 2026949"/>
                <a:gd name="connsiteY3" fmla="*/ 258577 h 2395642"/>
                <a:gd name="connsiteX4" fmla="*/ 114074 w 2026949"/>
                <a:gd name="connsiteY4" fmla="*/ 327024 h 2395642"/>
                <a:gd name="connsiteX5" fmla="*/ 83654 w 2026949"/>
                <a:gd name="connsiteY5" fmla="*/ 365050 h 2395642"/>
                <a:gd name="connsiteX6" fmla="*/ 38024 w 2026949"/>
                <a:gd name="connsiteY6" fmla="*/ 448707 h 2395642"/>
                <a:gd name="connsiteX7" fmla="*/ 15209 w 2026949"/>
                <a:gd name="connsiteY7" fmla="*/ 532365 h 2395642"/>
                <a:gd name="connsiteX8" fmla="*/ 0 w 2026949"/>
                <a:gd name="connsiteY8" fmla="*/ 570391 h 2395642"/>
                <a:gd name="connsiteX9" fmla="*/ 7604 w 2026949"/>
                <a:gd name="connsiteY9" fmla="*/ 707285 h 2395642"/>
                <a:gd name="connsiteX10" fmla="*/ 53234 w 2026949"/>
                <a:gd name="connsiteY10" fmla="*/ 752916 h 2395642"/>
                <a:gd name="connsiteX11" fmla="*/ 182518 w 2026949"/>
                <a:gd name="connsiteY11" fmla="*/ 813758 h 2395642"/>
                <a:gd name="connsiteX12" fmla="*/ 372642 w 2026949"/>
                <a:gd name="connsiteY12" fmla="*/ 874599 h 2395642"/>
                <a:gd name="connsiteX13" fmla="*/ 448691 w 2026949"/>
                <a:gd name="connsiteY13" fmla="*/ 912625 h 2395642"/>
                <a:gd name="connsiteX14" fmla="*/ 532346 w 2026949"/>
                <a:gd name="connsiteY14" fmla="*/ 935441 h 2395642"/>
                <a:gd name="connsiteX15" fmla="*/ 676840 w 2026949"/>
                <a:gd name="connsiteY15" fmla="*/ 1011493 h 2395642"/>
                <a:gd name="connsiteX16" fmla="*/ 714865 w 2026949"/>
                <a:gd name="connsiteY16" fmla="*/ 1049519 h 2395642"/>
                <a:gd name="connsiteX17" fmla="*/ 745284 w 2026949"/>
                <a:gd name="connsiteY17" fmla="*/ 1102756 h 2395642"/>
                <a:gd name="connsiteX18" fmla="*/ 760494 w 2026949"/>
                <a:gd name="connsiteY18" fmla="*/ 1148387 h 2395642"/>
                <a:gd name="connsiteX19" fmla="*/ 745284 w 2026949"/>
                <a:gd name="connsiteY19" fmla="*/ 1201623 h 2395642"/>
                <a:gd name="connsiteX20" fmla="*/ 730075 w 2026949"/>
                <a:gd name="connsiteY20" fmla="*/ 1216834 h 2395642"/>
                <a:gd name="connsiteX21" fmla="*/ 669235 w 2026949"/>
                <a:gd name="connsiteY21" fmla="*/ 1247255 h 2395642"/>
                <a:gd name="connsiteX22" fmla="*/ 638815 w 2026949"/>
                <a:gd name="connsiteY22" fmla="*/ 1270070 h 2395642"/>
                <a:gd name="connsiteX23" fmla="*/ 555161 w 2026949"/>
                <a:gd name="connsiteY23" fmla="*/ 1346122 h 2395642"/>
                <a:gd name="connsiteX24" fmla="*/ 501926 w 2026949"/>
                <a:gd name="connsiteY24" fmla="*/ 1391754 h 2395642"/>
                <a:gd name="connsiteX25" fmla="*/ 349827 w 2026949"/>
                <a:gd name="connsiteY25" fmla="*/ 1612305 h 2395642"/>
                <a:gd name="connsiteX26" fmla="*/ 327012 w 2026949"/>
                <a:gd name="connsiteY26" fmla="*/ 1657936 h 2395642"/>
                <a:gd name="connsiteX27" fmla="*/ 288988 w 2026949"/>
                <a:gd name="connsiteY27" fmla="*/ 1779619 h 2395642"/>
                <a:gd name="connsiteX28" fmla="*/ 266173 w 2026949"/>
                <a:gd name="connsiteY28" fmla="*/ 1848066 h 2395642"/>
                <a:gd name="connsiteX29" fmla="*/ 288988 w 2026949"/>
                <a:gd name="connsiteY29" fmla="*/ 2106644 h 2395642"/>
                <a:gd name="connsiteX30" fmla="*/ 387852 w 2026949"/>
                <a:gd name="connsiteY30" fmla="*/ 2258748 h 2395642"/>
                <a:gd name="connsiteX31" fmla="*/ 448691 w 2026949"/>
                <a:gd name="connsiteY31" fmla="*/ 2319590 h 2395642"/>
                <a:gd name="connsiteX32" fmla="*/ 585581 w 2026949"/>
                <a:gd name="connsiteY32" fmla="*/ 2395642 h 2395642"/>
                <a:gd name="connsiteX33" fmla="*/ 775704 w 2026949"/>
                <a:gd name="connsiteY33" fmla="*/ 2380431 h 2395642"/>
                <a:gd name="connsiteX34" fmla="*/ 806124 w 2026949"/>
                <a:gd name="connsiteY34" fmla="*/ 2357616 h 2395642"/>
                <a:gd name="connsiteX35" fmla="*/ 851754 w 2026949"/>
                <a:gd name="connsiteY35" fmla="*/ 2319590 h 2395642"/>
                <a:gd name="connsiteX36" fmla="*/ 882174 w 2026949"/>
                <a:gd name="connsiteY36" fmla="*/ 2273958 h 2395642"/>
                <a:gd name="connsiteX37" fmla="*/ 935408 w 2026949"/>
                <a:gd name="connsiteY37" fmla="*/ 2114249 h 2395642"/>
                <a:gd name="connsiteX38" fmla="*/ 958223 w 2026949"/>
                <a:gd name="connsiteY38" fmla="*/ 2038197 h 2395642"/>
                <a:gd name="connsiteX39" fmla="*/ 1019063 w 2026949"/>
                <a:gd name="connsiteY39" fmla="*/ 1878487 h 2395642"/>
                <a:gd name="connsiteX40" fmla="*/ 1049482 w 2026949"/>
                <a:gd name="connsiteY40" fmla="*/ 1779619 h 2395642"/>
                <a:gd name="connsiteX41" fmla="*/ 1072297 w 2026949"/>
                <a:gd name="connsiteY41" fmla="*/ 1688357 h 2395642"/>
                <a:gd name="connsiteX42" fmla="*/ 1133137 w 2026949"/>
                <a:gd name="connsiteY42" fmla="*/ 1521042 h 2395642"/>
                <a:gd name="connsiteX43" fmla="*/ 1193976 w 2026949"/>
                <a:gd name="connsiteY43" fmla="*/ 1338517 h 2395642"/>
                <a:gd name="connsiteX44" fmla="*/ 1277631 w 2026949"/>
                <a:gd name="connsiteY44" fmla="*/ 1201623 h 2395642"/>
                <a:gd name="connsiteX45" fmla="*/ 1315656 w 2026949"/>
                <a:gd name="connsiteY45" fmla="*/ 1133176 h 2395642"/>
                <a:gd name="connsiteX46" fmla="*/ 1391705 w 2026949"/>
                <a:gd name="connsiteY46" fmla="*/ 1041914 h 2395642"/>
                <a:gd name="connsiteX47" fmla="*/ 1482964 w 2026949"/>
                <a:gd name="connsiteY47" fmla="*/ 996283 h 2395642"/>
                <a:gd name="connsiteX48" fmla="*/ 1520989 w 2026949"/>
                <a:gd name="connsiteY48" fmla="*/ 973467 h 2395642"/>
                <a:gd name="connsiteX49" fmla="*/ 1566619 w 2026949"/>
                <a:gd name="connsiteY49" fmla="*/ 958257 h 2395642"/>
                <a:gd name="connsiteX50" fmla="*/ 1604644 w 2026949"/>
                <a:gd name="connsiteY50" fmla="*/ 943046 h 2395642"/>
                <a:gd name="connsiteX51" fmla="*/ 1635063 w 2026949"/>
                <a:gd name="connsiteY51" fmla="*/ 927836 h 2395642"/>
                <a:gd name="connsiteX52" fmla="*/ 1756743 w 2026949"/>
                <a:gd name="connsiteY52" fmla="*/ 874599 h 2395642"/>
                <a:gd name="connsiteX53" fmla="*/ 1848002 w 2026949"/>
                <a:gd name="connsiteY53" fmla="*/ 806152 h 2395642"/>
                <a:gd name="connsiteX54" fmla="*/ 1931656 w 2026949"/>
                <a:gd name="connsiteY54" fmla="*/ 714890 h 2395642"/>
                <a:gd name="connsiteX55" fmla="*/ 1954471 w 2026949"/>
                <a:gd name="connsiteY55" fmla="*/ 661653 h 2395642"/>
                <a:gd name="connsiteX56" fmla="*/ 1984891 w 2026949"/>
                <a:gd name="connsiteY56" fmla="*/ 616022 h 2395642"/>
                <a:gd name="connsiteX57" fmla="*/ 2015311 w 2026949"/>
                <a:gd name="connsiteY57" fmla="*/ 517154 h 2395642"/>
                <a:gd name="connsiteX58" fmla="*/ 2015311 w 2026949"/>
                <a:gd name="connsiteY58" fmla="*/ 190130 h 2395642"/>
                <a:gd name="connsiteX59" fmla="*/ 2000101 w 2026949"/>
                <a:gd name="connsiteY59" fmla="*/ 144499 h 2395642"/>
                <a:gd name="connsiteX60" fmla="*/ 1977286 w 2026949"/>
                <a:gd name="connsiteY60" fmla="*/ 114078 h 2395642"/>
                <a:gd name="connsiteX61" fmla="*/ 1946866 w 2026949"/>
                <a:gd name="connsiteY61" fmla="*/ 60842 h 2395642"/>
                <a:gd name="connsiteX62" fmla="*/ 1916447 w 2026949"/>
                <a:gd name="connsiteY62" fmla="*/ 45631 h 2395642"/>
                <a:gd name="connsiteX63" fmla="*/ 1893632 w 2026949"/>
                <a:gd name="connsiteY63" fmla="*/ 30421 h 2395642"/>
                <a:gd name="connsiteX64" fmla="*/ 1848002 w 2026949"/>
                <a:gd name="connsiteY64" fmla="*/ 22816 h 2395642"/>
                <a:gd name="connsiteX65" fmla="*/ 1779557 w 2026949"/>
                <a:gd name="connsiteY65" fmla="*/ 7605 h 2395642"/>
                <a:gd name="connsiteX66" fmla="*/ 1711113 w 2026949"/>
                <a:gd name="connsiteY66" fmla="*/ 0 h 2395642"/>
                <a:gd name="connsiteX67" fmla="*/ 1353680 w 2026949"/>
                <a:gd name="connsiteY67" fmla="*/ 7605 h 2395642"/>
                <a:gd name="connsiteX68" fmla="*/ 1247211 w 2026949"/>
                <a:gd name="connsiteY68" fmla="*/ 30421 h 2395642"/>
                <a:gd name="connsiteX69" fmla="*/ 1201581 w 2026949"/>
                <a:gd name="connsiteY69" fmla="*/ 38026 h 2395642"/>
                <a:gd name="connsiteX70" fmla="*/ 1178767 w 2026949"/>
                <a:gd name="connsiteY70" fmla="*/ 53236 h 2395642"/>
                <a:gd name="connsiteX71" fmla="*/ 1102717 w 2026949"/>
                <a:gd name="connsiteY71" fmla="*/ 68447 h 2395642"/>
                <a:gd name="connsiteX72" fmla="*/ 1011458 w 2026949"/>
                <a:gd name="connsiteY72" fmla="*/ 83657 h 2395642"/>
                <a:gd name="connsiteX73" fmla="*/ 623605 w 2026949"/>
                <a:gd name="connsiteY73" fmla="*/ 98868 h 2395642"/>
                <a:gd name="connsiteX74" fmla="*/ 456296 w 2026949"/>
                <a:gd name="connsiteY74" fmla="*/ 106473 h 2395642"/>
                <a:gd name="connsiteX75" fmla="*/ 395457 w 2026949"/>
                <a:gd name="connsiteY75" fmla="*/ 114078 h 2395642"/>
                <a:gd name="connsiteX76" fmla="*/ 349827 w 2026949"/>
                <a:gd name="connsiteY76" fmla="*/ 136894 h 2395642"/>
                <a:gd name="connsiteX77" fmla="*/ 327012 w 2026949"/>
                <a:gd name="connsiteY77" fmla="*/ 144499 h 2395642"/>
                <a:gd name="connsiteX78" fmla="*/ 304197 w 2026949"/>
                <a:gd name="connsiteY78" fmla="*/ 159709 h 2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6949" h="2395642">
                  <a:moveTo>
                    <a:pt x="304197" y="159709"/>
                  </a:moveTo>
                  <a:lnTo>
                    <a:pt x="304197" y="159709"/>
                  </a:lnTo>
                  <a:cubicBezTo>
                    <a:pt x="188578" y="217521"/>
                    <a:pt x="285783" y="164382"/>
                    <a:pt x="212938" y="212946"/>
                  </a:cubicBezTo>
                  <a:cubicBezTo>
                    <a:pt x="156240" y="250746"/>
                    <a:pt x="192241" y="218432"/>
                    <a:pt x="152098" y="258577"/>
                  </a:cubicBezTo>
                  <a:cubicBezTo>
                    <a:pt x="139431" y="283913"/>
                    <a:pt x="130788" y="303146"/>
                    <a:pt x="114074" y="327024"/>
                  </a:cubicBezTo>
                  <a:cubicBezTo>
                    <a:pt x="104766" y="340322"/>
                    <a:pt x="92962" y="351752"/>
                    <a:pt x="83654" y="365050"/>
                  </a:cubicBezTo>
                  <a:cubicBezTo>
                    <a:pt x="71606" y="382262"/>
                    <a:pt x="44997" y="430577"/>
                    <a:pt x="38024" y="448707"/>
                  </a:cubicBezTo>
                  <a:cubicBezTo>
                    <a:pt x="7309" y="528569"/>
                    <a:pt x="34445" y="474652"/>
                    <a:pt x="15209" y="532365"/>
                  </a:cubicBezTo>
                  <a:cubicBezTo>
                    <a:pt x="10892" y="545316"/>
                    <a:pt x="5070" y="557716"/>
                    <a:pt x="0" y="570391"/>
                  </a:cubicBezTo>
                  <a:cubicBezTo>
                    <a:pt x="2535" y="616022"/>
                    <a:pt x="1141" y="662043"/>
                    <a:pt x="7604" y="707285"/>
                  </a:cubicBezTo>
                  <a:cubicBezTo>
                    <a:pt x="10172" y="725263"/>
                    <a:pt x="42784" y="745949"/>
                    <a:pt x="53234" y="752916"/>
                  </a:cubicBezTo>
                  <a:cubicBezTo>
                    <a:pt x="132357" y="805667"/>
                    <a:pt x="93508" y="781389"/>
                    <a:pt x="182518" y="813758"/>
                  </a:cubicBezTo>
                  <a:cubicBezTo>
                    <a:pt x="334297" y="868952"/>
                    <a:pt x="226128" y="837970"/>
                    <a:pt x="372642" y="874599"/>
                  </a:cubicBezTo>
                  <a:cubicBezTo>
                    <a:pt x="397992" y="887274"/>
                    <a:pt x="422206" y="902535"/>
                    <a:pt x="448691" y="912625"/>
                  </a:cubicBezTo>
                  <a:cubicBezTo>
                    <a:pt x="475701" y="922915"/>
                    <a:pt x="504926" y="926301"/>
                    <a:pt x="532346" y="935441"/>
                  </a:cubicBezTo>
                  <a:cubicBezTo>
                    <a:pt x="568740" y="947573"/>
                    <a:pt x="658673" y="993326"/>
                    <a:pt x="676840" y="1011493"/>
                  </a:cubicBezTo>
                  <a:cubicBezTo>
                    <a:pt x="689515" y="1024168"/>
                    <a:pt x="704922" y="1034604"/>
                    <a:pt x="714865" y="1049519"/>
                  </a:cubicBezTo>
                  <a:cubicBezTo>
                    <a:pt x="728586" y="1070102"/>
                    <a:pt x="735634" y="1078630"/>
                    <a:pt x="745284" y="1102756"/>
                  </a:cubicBezTo>
                  <a:cubicBezTo>
                    <a:pt x="751238" y="1117642"/>
                    <a:pt x="760494" y="1148387"/>
                    <a:pt x="760494" y="1148387"/>
                  </a:cubicBezTo>
                  <a:cubicBezTo>
                    <a:pt x="755424" y="1166132"/>
                    <a:pt x="752779" y="1184758"/>
                    <a:pt x="745284" y="1201623"/>
                  </a:cubicBezTo>
                  <a:cubicBezTo>
                    <a:pt x="742372" y="1208175"/>
                    <a:pt x="735674" y="1212355"/>
                    <a:pt x="730075" y="1216834"/>
                  </a:cubicBezTo>
                  <a:cubicBezTo>
                    <a:pt x="694733" y="1245109"/>
                    <a:pt x="717491" y="1220445"/>
                    <a:pt x="669235" y="1247255"/>
                  </a:cubicBezTo>
                  <a:cubicBezTo>
                    <a:pt x="658155" y="1253411"/>
                    <a:pt x="648712" y="1262152"/>
                    <a:pt x="638815" y="1270070"/>
                  </a:cubicBezTo>
                  <a:cubicBezTo>
                    <a:pt x="555356" y="1336839"/>
                    <a:pt x="628969" y="1278462"/>
                    <a:pt x="555161" y="1346122"/>
                  </a:cubicBezTo>
                  <a:cubicBezTo>
                    <a:pt x="537933" y="1361915"/>
                    <a:pt x="518452" y="1375227"/>
                    <a:pt x="501926" y="1391754"/>
                  </a:cubicBezTo>
                  <a:cubicBezTo>
                    <a:pt x="438740" y="1454942"/>
                    <a:pt x="389535" y="1532887"/>
                    <a:pt x="349827" y="1612305"/>
                  </a:cubicBezTo>
                  <a:cubicBezTo>
                    <a:pt x="342222" y="1627515"/>
                    <a:pt x="333711" y="1642305"/>
                    <a:pt x="327012" y="1657936"/>
                  </a:cubicBezTo>
                  <a:cubicBezTo>
                    <a:pt x="294353" y="1734143"/>
                    <a:pt x="311867" y="1701826"/>
                    <a:pt x="288988" y="1779619"/>
                  </a:cubicBezTo>
                  <a:cubicBezTo>
                    <a:pt x="282202" y="1802692"/>
                    <a:pt x="273778" y="1825250"/>
                    <a:pt x="266173" y="1848066"/>
                  </a:cubicBezTo>
                  <a:cubicBezTo>
                    <a:pt x="255368" y="1956120"/>
                    <a:pt x="247269" y="1970102"/>
                    <a:pt x="288988" y="2106644"/>
                  </a:cubicBezTo>
                  <a:cubicBezTo>
                    <a:pt x="298403" y="2137459"/>
                    <a:pt x="361828" y="2229005"/>
                    <a:pt x="387852" y="2258748"/>
                  </a:cubicBezTo>
                  <a:cubicBezTo>
                    <a:pt x="406738" y="2280333"/>
                    <a:pt x="425110" y="2303264"/>
                    <a:pt x="448691" y="2319590"/>
                  </a:cubicBezTo>
                  <a:cubicBezTo>
                    <a:pt x="491608" y="2349303"/>
                    <a:pt x="585581" y="2395642"/>
                    <a:pt x="585581" y="2395642"/>
                  </a:cubicBezTo>
                  <a:cubicBezTo>
                    <a:pt x="648955" y="2390572"/>
                    <a:pt x="713052" y="2391234"/>
                    <a:pt x="775704" y="2380431"/>
                  </a:cubicBezTo>
                  <a:cubicBezTo>
                    <a:pt x="788195" y="2378277"/>
                    <a:pt x="796227" y="2365534"/>
                    <a:pt x="806124" y="2357616"/>
                  </a:cubicBezTo>
                  <a:cubicBezTo>
                    <a:pt x="821584" y="2345247"/>
                    <a:pt x="838436" y="2334240"/>
                    <a:pt x="851754" y="2319590"/>
                  </a:cubicBezTo>
                  <a:cubicBezTo>
                    <a:pt x="864051" y="2306063"/>
                    <a:pt x="872034" y="2289169"/>
                    <a:pt x="882174" y="2273958"/>
                  </a:cubicBezTo>
                  <a:cubicBezTo>
                    <a:pt x="939903" y="2081514"/>
                    <a:pt x="866358" y="2321405"/>
                    <a:pt x="935408" y="2114249"/>
                  </a:cubicBezTo>
                  <a:cubicBezTo>
                    <a:pt x="943777" y="2089140"/>
                    <a:pt x="949372" y="2063140"/>
                    <a:pt x="958223" y="2038197"/>
                  </a:cubicBezTo>
                  <a:cubicBezTo>
                    <a:pt x="977273" y="1984508"/>
                    <a:pt x="1002310" y="1932937"/>
                    <a:pt x="1019063" y="1878487"/>
                  </a:cubicBezTo>
                  <a:cubicBezTo>
                    <a:pt x="1029203" y="1845531"/>
                    <a:pt x="1040185" y="1812823"/>
                    <a:pt x="1049482" y="1779619"/>
                  </a:cubicBezTo>
                  <a:cubicBezTo>
                    <a:pt x="1057936" y="1749423"/>
                    <a:pt x="1062645" y="1718191"/>
                    <a:pt x="1072297" y="1688357"/>
                  </a:cubicBezTo>
                  <a:cubicBezTo>
                    <a:pt x="1090564" y="1631894"/>
                    <a:pt x="1115685" y="1577762"/>
                    <a:pt x="1133137" y="1521042"/>
                  </a:cubicBezTo>
                  <a:cubicBezTo>
                    <a:pt x="1141861" y="1492687"/>
                    <a:pt x="1177954" y="1369494"/>
                    <a:pt x="1193976" y="1338517"/>
                  </a:cubicBezTo>
                  <a:cubicBezTo>
                    <a:pt x="1218544" y="1291017"/>
                    <a:pt x="1251661" y="1248371"/>
                    <a:pt x="1277631" y="1201623"/>
                  </a:cubicBezTo>
                  <a:cubicBezTo>
                    <a:pt x="1290306" y="1178807"/>
                    <a:pt x="1301823" y="1155309"/>
                    <a:pt x="1315656" y="1133176"/>
                  </a:cubicBezTo>
                  <a:cubicBezTo>
                    <a:pt x="1336587" y="1099685"/>
                    <a:pt x="1360875" y="1067139"/>
                    <a:pt x="1391705" y="1041914"/>
                  </a:cubicBezTo>
                  <a:cubicBezTo>
                    <a:pt x="1450039" y="994185"/>
                    <a:pt x="1420550" y="1024654"/>
                    <a:pt x="1482964" y="996283"/>
                  </a:cubicBezTo>
                  <a:cubicBezTo>
                    <a:pt x="1496421" y="990166"/>
                    <a:pt x="1507532" y="979584"/>
                    <a:pt x="1520989" y="973467"/>
                  </a:cubicBezTo>
                  <a:cubicBezTo>
                    <a:pt x="1535585" y="966832"/>
                    <a:pt x="1551552" y="963736"/>
                    <a:pt x="1566619" y="958257"/>
                  </a:cubicBezTo>
                  <a:cubicBezTo>
                    <a:pt x="1579449" y="953592"/>
                    <a:pt x="1592169" y="948591"/>
                    <a:pt x="1604644" y="943046"/>
                  </a:cubicBezTo>
                  <a:cubicBezTo>
                    <a:pt x="1615003" y="938442"/>
                    <a:pt x="1624725" y="932488"/>
                    <a:pt x="1635063" y="927836"/>
                  </a:cubicBezTo>
                  <a:cubicBezTo>
                    <a:pt x="1675435" y="909668"/>
                    <a:pt x="1756743" y="874599"/>
                    <a:pt x="1756743" y="874599"/>
                  </a:cubicBezTo>
                  <a:cubicBezTo>
                    <a:pt x="1896442" y="734894"/>
                    <a:pt x="1718269" y="903454"/>
                    <a:pt x="1848002" y="806152"/>
                  </a:cubicBezTo>
                  <a:cubicBezTo>
                    <a:pt x="1863265" y="794705"/>
                    <a:pt x="1920699" y="732696"/>
                    <a:pt x="1931656" y="714890"/>
                  </a:cubicBezTo>
                  <a:cubicBezTo>
                    <a:pt x="1941774" y="698447"/>
                    <a:pt x="1945318" y="678652"/>
                    <a:pt x="1954471" y="661653"/>
                  </a:cubicBezTo>
                  <a:cubicBezTo>
                    <a:pt x="1963138" y="645558"/>
                    <a:pt x="1976138" y="632070"/>
                    <a:pt x="1984891" y="616022"/>
                  </a:cubicBezTo>
                  <a:cubicBezTo>
                    <a:pt x="2000796" y="586862"/>
                    <a:pt x="2007614" y="547941"/>
                    <a:pt x="2015311" y="517154"/>
                  </a:cubicBezTo>
                  <a:cubicBezTo>
                    <a:pt x="2030398" y="381363"/>
                    <a:pt x="2031253" y="402693"/>
                    <a:pt x="2015311" y="190130"/>
                  </a:cubicBezTo>
                  <a:cubicBezTo>
                    <a:pt x="2014112" y="174142"/>
                    <a:pt x="2007271" y="158839"/>
                    <a:pt x="2000101" y="144499"/>
                  </a:cubicBezTo>
                  <a:cubicBezTo>
                    <a:pt x="1994433" y="133162"/>
                    <a:pt x="1984891" y="124218"/>
                    <a:pt x="1977286" y="114078"/>
                  </a:cubicBezTo>
                  <a:cubicBezTo>
                    <a:pt x="1969555" y="90885"/>
                    <a:pt x="1968353" y="79260"/>
                    <a:pt x="1946866" y="60842"/>
                  </a:cubicBezTo>
                  <a:cubicBezTo>
                    <a:pt x="1938259" y="53464"/>
                    <a:pt x="1926290" y="51256"/>
                    <a:pt x="1916447" y="45631"/>
                  </a:cubicBezTo>
                  <a:cubicBezTo>
                    <a:pt x="1908511" y="41096"/>
                    <a:pt x="1902303" y="33311"/>
                    <a:pt x="1893632" y="30421"/>
                  </a:cubicBezTo>
                  <a:cubicBezTo>
                    <a:pt x="1879003" y="25545"/>
                    <a:pt x="1863122" y="25840"/>
                    <a:pt x="1848002" y="22816"/>
                  </a:cubicBezTo>
                  <a:cubicBezTo>
                    <a:pt x="1806471" y="14509"/>
                    <a:pt x="1826064" y="14249"/>
                    <a:pt x="1779557" y="7605"/>
                  </a:cubicBezTo>
                  <a:cubicBezTo>
                    <a:pt x="1756833" y="4359"/>
                    <a:pt x="1733928" y="2535"/>
                    <a:pt x="1711113" y="0"/>
                  </a:cubicBezTo>
                  <a:lnTo>
                    <a:pt x="1353680" y="7605"/>
                  </a:lnTo>
                  <a:cubicBezTo>
                    <a:pt x="1317537" y="8969"/>
                    <a:pt x="1282196" y="24590"/>
                    <a:pt x="1247211" y="30421"/>
                  </a:cubicBezTo>
                  <a:lnTo>
                    <a:pt x="1201581" y="38026"/>
                  </a:lnTo>
                  <a:cubicBezTo>
                    <a:pt x="1193976" y="43096"/>
                    <a:pt x="1187168" y="49635"/>
                    <a:pt x="1178767" y="53236"/>
                  </a:cubicBezTo>
                  <a:cubicBezTo>
                    <a:pt x="1163306" y="59863"/>
                    <a:pt x="1114520" y="66086"/>
                    <a:pt x="1102717" y="68447"/>
                  </a:cubicBezTo>
                  <a:cubicBezTo>
                    <a:pt x="1018971" y="85196"/>
                    <a:pt x="1148171" y="66568"/>
                    <a:pt x="1011458" y="83657"/>
                  </a:cubicBezTo>
                  <a:cubicBezTo>
                    <a:pt x="872559" y="129957"/>
                    <a:pt x="1006129" y="87938"/>
                    <a:pt x="623605" y="98868"/>
                  </a:cubicBezTo>
                  <a:cubicBezTo>
                    <a:pt x="567801" y="100463"/>
                    <a:pt x="512066" y="103938"/>
                    <a:pt x="456296" y="106473"/>
                  </a:cubicBezTo>
                  <a:cubicBezTo>
                    <a:pt x="436016" y="109008"/>
                    <a:pt x="415565" y="110422"/>
                    <a:pt x="395457" y="114078"/>
                  </a:cubicBezTo>
                  <a:cubicBezTo>
                    <a:pt x="365417" y="119540"/>
                    <a:pt x="377663" y="122975"/>
                    <a:pt x="349827" y="136894"/>
                  </a:cubicBezTo>
                  <a:cubicBezTo>
                    <a:pt x="342657" y="140479"/>
                    <a:pt x="334617" y="141964"/>
                    <a:pt x="327012" y="144499"/>
                  </a:cubicBezTo>
                  <a:cubicBezTo>
                    <a:pt x="302405" y="169107"/>
                    <a:pt x="307999" y="157174"/>
                    <a:pt x="304197" y="159709"/>
                  </a:cubicBezTo>
                  <a:close/>
                </a:path>
              </a:pathLst>
            </a:custGeom>
            <a:solidFill>
              <a:srgbClr val="EEECE1"/>
            </a:solidFill>
            <a:ln w="50800" cap="flat" cmpd="sng" algn="ctr">
              <a:solidFill>
                <a:srgbClr val="FF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cxnSp>
          <p:nvCxnSpPr>
            <p:cNvPr id="17" name="Straight Arrow Connector 16"/>
            <p:cNvCxnSpPr>
              <a:stCxn id="15" idx="48"/>
            </p:cNvCxnSpPr>
            <p:nvPr/>
          </p:nvCxnSpPr>
          <p:spPr>
            <a:xfrm>
              <a:off x="7097610" y="3463366"/>
              <a:ext cx="166687" cy="33710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8" name="Straight Arrow Connector 17"/>
            <p:cNvCxnSpPr/>
            <p:nvPr/>
          </p:nvCxnSpPr>
          <p:spPr>
            <a:xfrm>
              <a:off x="6773526" y="4011728"/>
              <a:ext cx="401040" cy="1503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9" name="Straight Arrow Connector 18"/>
            <p:cNvCxnSpPr/>
            <p:nvPr/>
          </p:nvCxnSpPr>
          <p:spPr>
            <a:xfrm>
              <a:off x="6604479" y="4523283"/>
              <a:ext cx="381026" cy="24157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0" name="Straight Arrow Connector 19"/>
            <p:cNvCxnSpPr/>
            <p:nvPr/>
          </p:nvCxnSpPr>
          <p:spPr>
            <a:xfrm flipV="1">
              <a:off x="6826606" y="2403676"/>
              <a:ext cx="0" cy="3210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1" name="Straight Arrow Connector 20"/>
            <p:cNvCxnSpPr/>
            <p:nvPr/>
          </p:nvCxnSpPr>
          <p:spPr>
            <a:xfrm flipH="1" flipV="1">
              <a:off x="6143882" y="2317888"/>
              <a:ext cx="108038" cy="46944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2" name="Straight Arrow Connector 21"/>
            <p:cNvCxnSpPr/>
            <p:nvPr/>
          </p:nvCxnSpPr>
          <p:spPr>
            <a:xfrm flipH="1">
              <a:off x="5948200" y="4523283"/>
              <a:ext cx="228544" cy="29855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3" name="Straight Arrow Connector 22"/>
            <p:cNvCxnSpPr/>
            <p:nvPr/>
          </p:nvCxnSpPr>
          <p:spPr>
            <a:xfrm flipH="1" flipV="1">
              <a:off x="5605505" y="4070856"/>
              <a:ext cx="456967" cy="6062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4" name="Straight Arrow Connector 23"/>
            <p:cNvCxnSpPr/>
            <p:nvPr/>
          </p:nvCxnSpPr>
          <p:spPr>
            <a:xfrm flipH="1" flipV="1">
              <a:off x="6115918" y="3645494"/>
              <a:ext cx="136002" cy="147784"/>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5" name="Straight Arrow Connector 24"/>
            <p:cNvCxnSpPr/>
            <p:nvPr/>
          </p:nvCxnSpPr>
          <p:spPr>
            <a:xfrm flipH="1">
              <a:off x="5858652" y="3366127"/>
              <a:ext cx="203820" cy="33588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6" name="Straight Arrow Connector 25"/>
            <p:cNvCxnSpPr/>
            <p:nvPr/>
          </p:nvCxnSpPr>
          <p:spPr>
            <a:xfrm flipH="1" flipV="1">
              <a:off x="5510145" y="2855488"/>
              <a:ext cx="383707" cy="19212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27" name="Straight Arrow Connector 26"/>
            <p:cNvCxnSpPr/>
            <p:nvPr/>
          </p:nvCxnSpPr>
          <p:spPr>
            <a:xfrm flipV="1">
              <a:off x="7508340" y="2855488"/>
              <a:ext cx="379488" cy="7467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sp>
        <p:nvSpPr>
          <p:cNvPr id="28" name="TextBox 27"/>
          <p:cNvSpPr txBox="1"/>
          <p:nvPr/>
        </p:nvSpPr>
        <p:spPr>
          <a:xfrm>
            <a:off x="7971805" y="4720651"/>
            <a:ext cx="773698" cy="287130"/>
          </a:xfrm>
          <a:prstGeom prst="rect">
            <a:avLst/>
          </a:prstGeom>
          <a:noFill/>
        </p:spPr>
        <p:txBody>
          <a:bodyPr wrap="square" rtlCol="0">
            <a:spAutoFit/>
          </a:bodyPr>
          <a:lstStyle/>
          <a:p>
            <a:pPr algn="ctr">
              <a:defRPr/>
            </a:pPr>
            <a:r>
              <a:rPr lang="en-US" sz="1266" kern="0" dirty="0">
                <a:solidFill>
                  <a:sysClr val="windowText" lastClr="000000"/>
                </a:solidFill>
                <a:cs typeface="ＭＳ Ｐゴシック" charset="0"/>
                <a:sym typeface="Helvetica Light" charset="0"/>
              </a:rPr>
              <a:t>Burnt</a:t>
            </a:r>
          </a:p>
        </p:txBody>
      </p:sp>
      <p:sp>
        <p:nvSpPr>
          <p:cNvPr id="29" name="TextBox 28"/>
          <p:cNvSpPr txBox="1"/>
          <p:nvPr/>
        </p:nvSpPr>
        <p:spPr>
          <a:xfrm>
            <a:off x="1865333" y="5833584"/>
            <a:ext cx="3905488" cy="523220"/>
          </a:xfrm>
          <a:prstGeom prst="rect">
            <a:avLst/>
          </a:prstGeom>
          <a:noFill/>
        </p:spPr>
        <p:txBody>
          <a:bodyPr wrap="square" rtlCol="0">
            <a:spAutoFit/>
          </a:bodyPr>
          <a:lstStyle/>
          <a:p>
            <a:pPr algn="ctr" defTabSz="410730" fontAlgn="base" hangingPunct="0">
              <a:spcBef>
                <a:spcPct val="0"/>
              </a:spcBef>
              <a:spcAft>
                <a:spcPct val="0"/>
              </a:spcAft>
            </a:pPr>
            <a:r>
              <a:rPr lang="en-US" sz="2800" dirty="0">
                <a:solidFill>
                  <a:srgbClr val="000000"/>
                </a:solidFill>
                <a:cs typeface="ＭＳ Ｐゴシック" charset="0"/>
                <a:sym typeface="Helvetica Light" charset="0"/>
              </a:rPr>
              <a:t>Being explored by UTRC</a:t>
            </a:r>
          </a:p>
        </p:txBody>
      </p:sp>
      <p:sp>
        <p:nvSpPr>
          <p:cNvPr id="5" name="Title 4"/>
          <p:cNvSpPr>
            <a:spLocks noGrp="1"/>
          </p:cNvSpPr>
          <p:nvPr>
            <p:ph type="title"/>
          </p:nvPr>
        </p:nvSpPr>
        <p:spPr/>
        <p:txBody>
          <a:bodyPr/>
          <a:lstStyle/>
          <a:p>
            <a:r>
              <a:rPr lang="en-US" dirty="0" smtClean="0"/>
              <a:t>Extension to Premixed Combustion</a:t>
            </a:r>
            <a:endParaRPr lang="en-US" dirty="0"/>
          </a:p>
        </p:txBody>
      </p:sp>
    </p:spTree>
    <p:extLst>
      <p:ext uri="{BB962C8B-B14F-4D97-AF65-F5344CB8AC3E}">
        <p14:creationId xmlns:p14="http://schemas.microsoft.com/office/powerpoint/2010/main" val="161553832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4846351" y="1957864"/>
            <a:ext cx="2438338" cy="2438338"/>
            <a:chOff x="4673600" y="2057400"/>
            <a:chExt cx="3467858" cy="3467858"/>
          </a:xfrm>
        </p:grpSpPr>
        <p:sp>
          <p:nvSpPr>
            <p:cNvPr id="73" name="Rectangle 72"/>
            <p:cNvSpPr/>
            <p:nvPr/>
          </p:nvSpPr>
          <p:spPr>
            <a:xfrm>
              <a:off x="4673600" y="2057400"/>
              <a:ext cx="3467858" cy="3467858"/>
            </a:xfrm>
            <a:prstGeom prst="rect">
              <a:avLst/>
            </a:prstGeom>
            <a:noFill/>
            <a:ln w="38100" cap="flat" cmpd="sng" algn="ctr">
              <a:solidFill>
                <a:sysClr val="windowText" lastClr="00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sp>
          <p:nvSpPr>
            <p:cNvPr id="74" name="TextBox 73"/>
            <p:cNvSpPr txBox="1"/>
            <p:nvPr/>
          </p:nvSpPr>
          <p:spPr>
            <a:xfrm>
              <a:off x="4823819" y="5001505"/>
              <a:ext cx="1145179" cy="408363"/>
            </a:xfrm>
            <a:prstGeom prst="rect">
              <a:avLst/>
            </a:prstGeom>
            <a:noFill/>
          </p:spPr>
          <p:txBody>
            <a:bodyPr wrap="square" rtlCol="0">
              <a:spAutoFit/>
            </a:bodyPr>
            <a:lstStyle/>
            <a:p>
              <a:pPr algn="ctr">
                <a:defRPr/>
              </a:pPr>
              <a:r>
                <a:rPr lang="en-US" sz="1266" kern="0" dirty="0" err="1">
                  <a:solidFill>
                    <a:sysClr val="windowText" lastClr="000000"/>
                  </a:solidFill>
                  <a:cs typeface="ＭＳ Ｐゴシック" charset="0"/>
                  <a:sym typeface="Helvetica Light" charset="0"/>
                </a:rPr>
                <a:t>Unburnt</a:t>
              </a:r>
              <a:endParaRPr lang="en-US" sz="1266" kern="0" dirty="0">
                <a:solidFill>
                  <a:sysClr val="windowText" lastClr="000000"/>
                </a:solidFill>
                <a:cs typeface="ＭＳ Ｐゴシック" charset="0"/>
                <a:sym typeface="Helvetica Light" charset="0"/>
              </a:endParaRPr>
            </a:p>
          </p:txBody>
        </p:sp>
        <p:sp>
          <p:nvSpPr>
            <p:cNvPr id="75" name="Freeform 74"/>
            <p:cNvSpPr/>
            <p:nvPr/>
          </p:nvSpPr>
          <p:spPr>
            <a:xfrm>
              <a:off x="5862893" y="2673120"/>
              <a:ext cx="1645447" cy="1944747"/>
            </a:xfrm>
            <a:custGeom>
              <a:avLst/>
              <a:gdLst>
                <a:gd name="connsiteX0" fmla="*/ 304197 w 2026949"/>
                <a:gd name="connsiteY0" fmla="*/ 159709 h 2395642"/>
                <a:gd name="connsiteX1" fmla="*/ 304197 w 2026949"/>
                <a:gd name="connsiteY1" fmla="*/ 159709 h 2395642"/>
                <a:gd name="connsiteX2" fmla="*/ 212938 w 2026949"/>
                <a:gd name="connsiteY2" fmla="*/ 212946 h 2395642"/>
                <a:gd name="connsiteX3" fmla="*/ 152098 w 2026949"/>
                <a:gd name="connsiteY3" fmla="*/ 258577 h 2395642"/>
                <a:gd name="connsiteX4" fmla="*/ 114074 w 2026949"/>
                <a:gd name="connsiteY4" fmla="*/ 327024 h 2395642"/>
                <a:gd name="connsiteX5" fmla="*/ 83654 w 2026949"/>
                <a:gd name="connsiteY5" fmla="*/ 365050 h 2395642"/>
                <a:gd name="connsiteX6" fmla="*/ 38024 w 2026949"/>
                <a:gd name="connsiteY6" fmla="*/ 448707 h 2395642"/>
                <a:gd name="connsiteX7" fmla="*/ 15209 w 2026949"/>
                <a:gd name="connsiteY7" fmla="*/ 532365 h 2395642"/>
                <a:gd name="connsiteX8" fmla="*/ 0 w 2026949"/>
                <a:gd name="connsiteY8" fmla="*/ 570391 h 2395642"/>
                <a:gd name="connsiteX9" fmla="*/ 7604 w 2026949"/>
                <a:gd name="connsiteY9" fmla="*/ 707285 h 2395642"/>
                <a:gd name="connsiteX10" fmla="*/ 53234 w 2026949"/>
                <a:gd name="connsiteY10" fmla="*/ 752916 h 2395642"/>
                <a:gd name="connsiteX11" fmla="*/ 182518 w 2026949"/>
                <a:gd name="connsiteY11" fmla="*/ 813758 h 2395642"/>
                <a:gd name="connsiteX12" fmla="*/ 372642 w 2026949"/>
                <a:gd name="connsiteY12" fmla="*/ 874599 h 2395642"/>
                <a:gd name="connsiteX13" fmla="*/ 448691 w 2026949"/>
                <a:gd name="connsiteY13" fmla="*/ 912625 h 2395642"/>
                <a:gd name="connsiteX14" fmla="*/ 532346 w 2026949"/>
                <a:gd name="connsiteY14" fmla="*/ 935441 h 2395642"/>
                <a:gd name="connsiteX15" fmla="*/ 676840 w 2026949"/>
                <a:gd name="connsiteY15" fmla="*/ 1011493 h 2395642"/>
                <a:gd name="connsiteX16" fmla="*/ 714865 w 2026949"/>
                <a:gd name="connsiteY16" fmla="*/ 1049519 h 2395642"/>
                <a:gd name="connsiteX17" fmla="*/ 745284 w 2026949"/>
                <a:gd name="connsiteY17" fmla="*/ 1102756 h 2395642"/>
                <a:gd name="connsiteX18" fmla="*/ 760494 w 2026949"/>
                <a:gd name="connsiteY18" fmla="*/ 1148387 h 2395642"/>
                <a:gd name="connsiteX19" fmla="*/ 745284 w 2026949"/>
                <a:gd name="connsiteY19" fmla="*/ 1201623 h 2395642"/>
                <a:gd name="connsiteX20" fmla="*/ 730075 w 2026949"/>
                <a:gd name="connsiteY20" fmla="*/ 1216834 h 2395642"/>
                <a:gd name="connsiteX21" fmla="*/ 669235 w 2026949"/>
                <a:gd name="connsiteY21" fmla="*/ 1247255 h 2395642"/>
                <a:gd name="connsiteX22" fmla="*/ 638815 w 2026949"/>
                <a:gd name="connsiteY22" fmla="*/ 1270070 h 2395642"/>
                <a:gd name="connsiteX23" fmla="*/ 555161 w 2026949"/>
                <a:gd name="connsiteY23" fmla="*/ 1346122 h 2395642"/>
                <a:gd name="connsiteX24" fmla="*/ 501926 w 2026949"/>
                <a:gd name="connsiteY24" fmla="*/ 1391754 h 2395642"/>
                <a:gd name="connsiteX25" fmla="*/ 349827 w 2026949"/>
                <a:gd name="connsiteY25" fmla="*/ 1612305 h 2395642"/>
                <a:gd name="connsiteX26" fmla="*/ 327012 w 2026949"/>
                <a:gd name="connsiteY26" fmla="*/ 1657936 h 2395642"/>
                <a:gd name="connsiteX27" fmla="*/ 288988 w 2026949"/>
                <a:gd name="connsiteY27" fmla="*/ 1779619 h 2395642"/>
                <a:gd name="connsiteX28" fmla="*/ 266173 w 2026949"/>
                <a:gd name="connsiteY28" fmla="*/ 1848066 h 2395642"/>
                <a:gd name="connsiteX29" fmla="*/ 288988 w 2026949"/>
                <a:gd name="connsiteY29" fmla="*/ 2106644 h 2395642"/>
                <a:gd name="connsiteX30" fmla="*/ 387852 w 2026949"/>
                <a:gd name="connsiteY30" fmla="*/ 2258748 h 2395642"/>
                <a:gd name="connsiteX31" fmla="*/ 448691 w 2026949"/>
                <a:gd name="connsiteY31" fmla="*/ 2319590 h 2395642"/>
                <a:gd name="connsiteX32" fmla="*/ 585581 w 2026949"/>
                <a:gd name="connsiteY32" fmla="*/ 2395642 h 2395642"/>
                <a:gd name="connsiteX33" fmla="*/ 775704 w 2026949"/>
                <a:gd name="connsiteY33" fmla="*/ 2380431 h 2395642"/>
                <a:gd name="connsiteX34" fmla="*/ 806124 w 2026949"/>
                <a:gd name="connsiteY34" fmla="*/ 2357616 h 2395642"/>
                <a:gd name="connsiteX35" fmla="*/ 851754 w 2026949"/>
                <a:gd name="connsiteY35" fmla="*/ 2319590 h 2395642"/>
                <a:gd name="connsiteX36" fmla="*/ 882174 w 2026949"/>
                <a:gd name="connsiteY36" fmla="*/ 2273958 h 2395642"/>
                <a:gd name="connsiteX37" fmla="*/ 935408 w 2026949"/>
                <a:gd name="connsiteY37" fmla="*/ 2114249 h 2395642"/>
                <a:gd name="connsiteX38" fmla="*/ 958223 w 2026949"/>
                <a:gd name="connsiteY38" fmla="*/ 2038197 h 2395642"/>
                <a:gd name="connsiteX39" fmla="*/ 1019063 w 2026949"/>
                <a:gd name="connsiteY39" fmla="*/ 1878487 h 2395642"/>
                <a:gd name="connsiteX40" fmla="*/ 1049482 w 2026949"/>
                <a:gd name="connsiteY40" fmla="*/ 1779619 h 2395642"/>
                <a:gd name="connsiteX41" fmla="*/ 1072297 w 2026949"/>
                <a:gd name="connsiteY41" fmla="*/ 1688357 h 2395642"/>
                <a:gd name="connsiteX42" fmla="*/ 1133137 w 2026949"/>
                <a:gd name="connsiteY42" fmla="*/ 1521042 h 2395642"/>
                <a:gd name="connsiteX43" fmla="*/ 1193976 w 2026949"/>
                <a:gd name="connsiteY43" fmla="*/ 1338517 h 2395642"/>
                <a:gd name="connsiteX44" fmla="*/ 1277631 w 2026949"/>
                <a:gd name="connsiteY44" fmla="*/ 1201623 h 2395642"/>
                <a:gd name="connsiteX45" fmla="*/ 1315656 w 2026949"/>
                <a:gd name="connsiteY45" fmla="*/ 1133176 h 2395642"/>
                <a:gd name="connsiteX46" fmla="*/ 1391705 w 2026949"/>
                <a:gd name="connsiteY46" fmla="*/ 1041914 h 2395642"/>
                <a:gd name="connsiteX47" fmla="*/ 1482964 w 2026949"/>
                <a:gd name="connsiteY47" fmla="*/ 996283 h 2395642"/>
                <a:gd name="connsiteX48" fmla="*/ 1520989 w 2026949"/>
                <a:gd name="connsiteY48" fmla="*/ 973467 h 2395642"/>
                <a:gd name="connsiteX49" fmla="*/ 1566619 w 2026949"/>
                <a:gd name="connsiteY49" fmla="*/ 958257 h 2395642"/>
                <a:gd name="connsiteX50" fmla="*/ 1604644 w 2026949"/>
                <a:gd name="connsiteY50" fmla="*/ 943046 h 2395642"/>
                <a:gd name="connsiteX51" fmla="*/ 1635063 w 2026949"/>
                <a:gd name="connsiteY51" fmla="*/ 927836 h 2395642"/>
                <a:gd name="connsiteX52" fmla="*/ 1756743 w 2026949"/>
                <a:gd name="connsiteY52" fmla="*/ 874599 h 2395642"/>
                <a:gd name="connsiteX53" fmla="*/ 1848002 w 2026949"/>
                <a:gd name="connsiteY53" fmla="*/ 806152 h 2395642"/>
                <a:gd name="connsiteX54" fmla="*/ 1931656 w 2026949"/>
                <a:gd name="connsiteY54" fmla="*/ 714890 h 2395642"/>
                <a:gd name="connsiteX55" fmla="*/ 1954471 w 2026949"/>
                <a:gd name="connsiteY55" fmla="*/ 661653 h 2395642"/>
                <a:gd name="connsiteX56" fmla="*/ 1984891 w 2026949"/>
                <a:gd name="connsiteY56" fmla="*/ 616022 h 2395642"/>
                <a:gd name="connsiteX57" fmla="*/ 2015311 w 2026949"/>
                <a:gd name="connsiteY57" fmla="*/ 517154 h 2395642"/>
                <a:gd name="connsiteX58" fmla="*/ 2015311 w 2026949"/>
                <a:gd name="connsiteY58" fmla="*/ 190130 h 2395642"/>
                <a:gd name="connsiteX59" fmla="*/ 2000101 w 2026949"/>
                <a:gd name="connsiteY59" fmla="*/ 144499 h 2395642"/>
                <a:gd name="connsiteX60" fmla="*/ 1977286 w 2026949"/>
                <a:gd name="connsiteY60" fmla="*/ 114078 h 2395642"/>
                <a:gd name="connsiteX61" fmla="*/ 1946866 w 2026949"/>
                <a:gd name="connsiteY61" fmla="*/ 60842 h 2395642"/>
                <a:gd name="connsiteX62" fmla="*/ 1916447 w 2026949"/>
                <a:gd name="connsiteY62" fmla="*/ 45631 h 2395642"/>
                <a:gd name="connsiteX63" fmla="*/ 1893632 w 2026949"/>
                <a:gd name="connsiteY63" fmla="*/ 30421 h 2395642"/>
                <a:gd name="connsiteX64" fmla="*/ 1848002 w 2026949"/>
                <a:gd name="connsiteY64" fmla="*/ 22816 h 2395642"/>
                <a:gd name="connsiteX65" fmla="*/ 1779557 w 2026949"/>
                <a:gd name="connsiteY65" fmla="*/ 7605 h 2395642"/>
                <a:gd name="connsiteX66" fmla="*/ 1711113 w 2026949"/>
                <a:gd name="connsiteY66" fmla="*/ 0 h 2395642"/>
                <a:gd name="connsiteX67" fmla="*/ 1353680 w 2026949"/>
                <a:gd name="connsiteY67" fmla="*/ 7605 h 2395642"/>
                <a:gd name="connsiteX68" fmla="*/ 1247211 w 2026949"/>
                <a:gd name="connsiteY68" fmla="*/ 30421 h 2395642"/>
                <a:gd name="connsiteX69" fmla="*/ 1201581 w 2026949"/>
                <a:gd name="connsiteY69" fmla="*/ 38026 h 2395642"/>
                <a:gd name="connsiteX70" fmla="*/ 1178767 w 2026949"/>
                <a:gd name="connsiteY70" fmla="*/ 53236 h 2395642"/>
                <a:gd name="connsiteX71" fmla="*/ 1102717 w 2026949"/>
                <a:gd name="connsiteY71" fmla="*/ 68447 h 2395642"/>
                <a:gd name="connsiteX72" fmla="*/ 1011458 w 2026949"/>
                <a:gd name="connsiteY72" fmla="*/ 83657 h 2395642"/>
                <a:gd name="connsiteX73" fmla="*/ 623605 w 2026949"/>
                <a:gd name="connsiteY73" fmla="*/ 98868 h 2395642"/>
                <a:gd name="connsiteX74" fmla="*/ 456296 w 2026949"/>
                <a:gd name="connsiteY74" fmla="*/ 106473 h 2395642"/>
                <a:gd name="connsiteX75" fmla="*/ 395457 w 2026949"/>
                <a:gd name="connsiteY75" fmla="*/ 114078 h 2395642"/>
                <a:gd name="connsiteX76" fmla="*/ 349827 w 2026949"/>
                <a:gd name="connsiteY76" fmla="*/ 136894 h 2395642"/>
                <a:gd name="connsiteX77" fmla="*/ 327012 w 2026949"/>
                <a:gd name="connsiteY77" fmla="*/ 144499 h 2395642"/>
                <a:gd name="connsiteX78" fmla="*/ 304197 w 2026949"/>
                <a:gd name="connsiteY78" fmla="*/ 159709 h 2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6949" h="2395642">
                  <a:moveTo>
                    <a:pt x="304197" y="159709"/>
                  </a:moveTo>
                  <a:lnTo>
                    <a:pt x="304197" y="159709"/>
                  </a:lnTo>
                  <a:cubicBezTo>
                    <a:pt x="188578" y="217521"/>
                    <a:pt x="285783" y="164382"/>
                    <a:pt x="212938" y="212946"/>
                  </a:cubicBezTo>
                  <a:cubicBezTo>
                    <a:pt x="156240" y="250746"/>
                    <a:pt x="192241" y="218432"/>
                    <a:pt x="152098" y="258577"/>
                  </a:cubicBezTo>
                  <a:cubicBezTo>
                    <a:pt x="139431" y="283913"/>
                    <a:pt x="130788" y="303146"/>
                    <a:pt x="114074" y="327024"/>
                  </a:cubicBezTo>
                  <a:cubicBezTo>
                    <a:pt x="104766" y="340322"/>
                    <a:pt x="92962" y="351752"/>
                    <a:pt x="83654" y="365050"/>
                  </a:cubicBezTo>
                  <a:cubicBezTo>
                    <a:pt x="71606" y="382262"/>
                    <a:pt x="44997" y="430577"/>
                    <a:pt x="38024" y="448707"/>
                  </a:cubicBezTo>
                  <a:cubicBezTo>
                    <a:pt x="7309" y="528569"/>
                    <a:pt x="34445" y="474652"/>
                    <a:pt x="15209" y="532365"/>
                  </a:cubicBezTo>
                  <a:cubicBezTo>
                    <a:pt x="10892" y="545316"/>
                    <a:pt x="5070" y="557716"/>
                    <a:pt x="0" y="570391"/>
                  </a:cubicBezTo>
                  <a:cubicBezTo>
                    <a:pt x="2535" y="616022"/>
                    <a:pt x="1141" y="662043"/>
                    <a:pt x="7604" y="707285"/>
                  </a:cubicBezTo>
                  <a:cubicBezTo>
                    <a:pt x="10172" y="725263"/>
                    <a:pt x="42784" y="745949"/>
                    <a:pt x="53234" y="752916"/>
                  </a:cubicBezTo>
                  <a:cubicBezTo>
                    <a:pt x="132357" y="805667"/>
                    <a:pt x="93508" y="781389"/>
                    <a:pt x="182518" y="813758"/>
                  </a:cubicBezTo>
                  <a:cubicBezTo>
                    <a:pt x="334297" y="868952"/>
                    <a:pt x="226128" y="837970"/>
                    <a:pt x="372642" y="874599"/>
                  </a:cubicBezTo>
                  <a:cubicBezTo>
                    <a:pt x="397992" y="887274"/>
                    <a:pt x="422206" y="902535"/>
                    <a:pt x="448691" y="912625"/>
                  </a:cubicBezTo>
                  <a:cubicBezTo>
                    <a:pt x="475701" y="922915"/>
                    <a:pt x="504926" y="926301"/>
                    <a:pt x="532346" y="935441"/>
                  </a:cubicBezTo>
                  <a:cubicBezTo>
                    <a:pt x="568740" y="947573"/>
                    <a:pt x="658673" y="993326"/>
                    <a:pt x="676840" y="1011493"/>
                  </a:cubicBezTo>
                  <a:cubicBezTo>
                    <a:pt x="689515" y="1024168"/>
                    <a:pt x="704922" y="1034604"/>
                    <a:pt x="714865" y="1049519"/>
                  </a:cubicBezTo>
                  <a:cubicBezTo>
                    <a:pt x="728586" y="1070102"/>
                    <a:pt x="735634" y="1078630"/>
                    <a:pt x="745284" y="1102756"/>
                  </a:cubicBezTo>
                  <a:cubicBezTo>
                    <a:pt x="751238" y="1117642"/>
                    <a:pt x="760494" y="1148387"/>
                    <a:pt x="760494" y="1148387"/>
                  </a:cubicBezTo>
                  <a:cubicBezTo>
                    <a:pt x="755424" y="1166132"/>
                    <a:pt x="752779" y="1184758"/>
                    <a:pt x="745284" y="1201623"/>
                  </a:cubicBezTo>
                  <a:cubicBezTo>
                    <a:pt x="742372" y="1208175"/>
                    <a:pt x="735674" y="1212355"/>
                    <a:pt x="730075" y="1216834"/>
                  </a:cubicBezTo>
                  <a:cubicBezTo>
                    <a:pt x="694733" y="1245109"/>
                    <a:pt x="717491" y="1220445"/>
                    <a:pt x="669235" y="1247255"/>
                  </a:cubicBezTo>
                  <a:cubicBezTo>
                    <a:pt x="658155" y="1253411"/>
                    <a:pt x="648712" y="1262152"/>
                    <a:pt x="638815" y="1270070"/>
                  </a:cubicBezTo>
                  <a:cubicBezTo>
                    <a:pt x="555356" y="1336839"/>
                    <a:pt x="628969" y="1278462"/>
                    <a:pt x="555161" y="1346122"/>
                  </a:cubicBezTo>
                  <a:cubicBezTo>
                    <a:pt x="537933" y="1361915"/>
                    <a:pt x="518452" y="1375227"/>
                    <a:pt x="501926" y="1391754"/>
                  </a:cubicBezTo>
                  <a:cubicBezTo>
                    <a:pt x="438740" y="1454942"/>
                    <a:pt x="389535" y="1532887"/>
                    <a:pt x="349827" y="1612305"/>
                  </a:cubicBezTo>
                  <a:cubicBezTo>
                    <a:pt x="342222" y="1627515"/>
                    <a:pt x="333711" y="1642305"/>
                    <a:pt x="327012" y="1657936"/>
                  </a:cubicBezTo>
                  <a:cubicBezTo>
                    <a:pt x="294353" y="1734143"/>
                    <a:pt x="311867" y="1701826"/>
                    <a:pt x="288988" y="1779619"/>
                  </a:cubicBezTo>
                  <a:cubicBezTo>
                    <a:pt x="282202" y="1802692"/>
                    <a:pt x="273778" y="1825250"/>
                    <a:pt x="266173" y="1848066"/>
                  </a:cubicBezTo>
                  <a:cubicBezTo>
                    <a:pt x="255368" y="1956120"/>
                    <a:pt x="247269" y="1970102"/>
                    <a:pt x="288988" y="2106644"/>
                  </a:cubicBezTo>
                  <a:cubicBezTo>
                    <a:pt x="298403" y="2137459"/>
                    <a:pt x="361828" y="2229005"/>
                    <a:pt x="387852" y="2258748"/>
                  </a:cubicBezTo>
                  <a:cubicBezTo>
                    <a:pt x="406738" y="2280333"/>
                    <a:pt x="425110" y="2303264"/>
                    <a:pt x="448691" y="2319590"/>
                  </a:cubicBezTo>
                  <a:cubicBezTo>
                    <a:pt x="491608" y="2349303"/>
                    <a:pt x="585581" y="2395642"/>
                    <a:pt x="585581" y="2395642"/>
                  </a:cubicBezTo>
                  <a:cubicBezTo>
                    <a:pt x="648955" y="2390572"/>
                    <a:pt x="713052" y="2391234"/>
                    <a:pt x="775704" y="2380431"/>
                  </a:cubicBezTo>
                  <a:cubicBezTo>
                    <a:pt x="788195" y="2378277"/>
                    <a:pt x="796227" y="2365534"/>
                    <a:pt x="806124" y="2357616"/>
                  </a:cubicBezTo>
                  <a:cubicBezTo>
                    <a:pt x="821584" y="2345247"/>
                    <a:pt x="838436" y="2334240"/>
                    <a:pt x="851754" y="2319590"/>
                  </a:cubicBezTo>
                  <a:cubicBezTo>
                    <a:pt x="864051" y="2306063"/>
                    <a:pt x="872034" y="2289169"/>
                    <a:pt x="882174" y="2273958"/>
                  </a:cubicBezTo>
                  <a:cubicBezTo>
                    <a:pt x="939903" y="2081514"/>
                    <a:pt x="866358" y="2321405"/>
                    <a:pt x="935408" y="2114249"/>
                  </a:cubicBezTo>
                  <a:cubicBezTo>
                    <a:pt x="943777" y="2089140"/>
                    <a:pt x="949372" y="2063140"/>
                    <a:pt x="958223" y="2038197"/>
                  </a:cubicBezTo>
                  <a:cubicBezTo>
                    <a:pt x="977273" y="1984508"/>
                    <a:pt x="1002310" y="1932937"/>
                    <a:pt x="1019063" y="1878487"/>
                  </a:cubicBezTo>
                  <a:cubicBezTo>
                    <a:pt x="1029203" y="1845531"/>
                    <a:pt x="1040185" y="1812823"/>
                    <a:pt x="1049482" y="1779619"/>
                  </a:cubicBezTo>
                  <a:cubicBezTo>
                    <a:pt x="1057936" y="1749423"/>
                    <a:pt x="1062645" y="1718191"/>
                    <a:pt x="1072297" y="1688357"/>
                  </a:cubicBezTo>
                  <a:cubicBezTo>
                    <a:pt x="1090564" y="1631894"/>
                    <a:pt x="1115685" y="1577762"/>
                    <a:pt x="1133137" y="1521042"/>
                  </a:cubicBezTo>
                  <a:cubicBezTo>
                    <a:pt x="1141861" y="1492687"/>
                    <a:pt x="1177954" y="1369494"/>
                    <a:pt x="1193976" y="1338517"/>
                  </a:cubicBezTo>
                  <a:cubicBezTo>
                    <a:pt x="1218544" y="1291017"/>
                    <a:pt x="1251661" y="1248371"/>
                    <a:pt x="1277631" y="1201623"/>
                  </a:cubicBezTo>
                  <a:cubicBezTo>
                    <a:pt x="1290306" y="1178807"/>
                    <a:pt x="1301823" y="1155309"/>
                    <a:pt x="1315656" y="1133176"/>
                  </a:cubicBezTo>
                  <a:cubicBezTo>
                    <a:pt x="1336587" y="1099685"/>
                    <a:pt x="1360875" y="1067139"/>
                    <a:pt x="1391705" y="1041914"/>
                  </a:cubicBezTo>
                  <a:cubicBezTo>
                    <a:pt x="1450039" y="994185"/>
                    <a:pt x="1420550" y="1024654"/>
                    <a:pt x="1482964" y="996283"/>
                  </a:cubicBezTo>
                  <a:cubicBezTo>
                    <a:pt x="1496421" y="990166"/>
                    <a:pt x="1507532" y="979584"/>
                    <a:pt x="1520989" y="973467"/>
                  </a:cubicBezTo>
                  <a:cubicBezTo>
                    <a:pt x="1535585" y="966832"/>
                    <a:pt x="1551552" y="963736"/>
                    <a:pt x="1566619" y="958257"/>
                  </a:cubicBezTo>
                  <a:cubicBezTo>
                    <a:pt x="1579449" y="953592"/>
                    <a:pt x="1592169" y="948591"/>
                    <a:pt x="1604644" y="943046"/>
                  </a:cubicBezTo>
                  <a:cubicBezTo>
                    <a:pt x="1615003" y="938442"/>
                    <a:pt x="1624725" y="932488"/>
                    <a:pt x="1635063" y="927836"/>
                  </a:cubicBezTo>
                  <a:cubicBezTo>
                    <a:pt x="1675435" y="909668"/>
                    <a:pt x="1756743" y="874599"/>
                    <a:pt x="1756743" y="874599"/>
                  </a:cubicBezTo>
                  <a:cubicBezTo>
                    <a:pt x="1896442" y="734894"/>
                    <a:pt x="1718269" y="903454"/>
                    <a:pt x="1848002" y="806152"/>
                  </a:cubicBezTo>
                  <a:cubicBezTo>
                    <a:pt x="1863265" y="794705"/>
                    <a:pt x="1920699" y="732696"/>
                    <a:pt x="1931656" y="714890"/>
                  </a:cubicBezTo>
                  <a:cubicBezTo>
                    <a:pt x="1941774" y="698447"/>
                    <a:pt x="1945318" y="678652"/>
                    <a:pt x="1954471" y="661653"/>
                  </a:cubicBezTo>
                  <a:cubicBezTo>
                    <a:pt x="1963138" y="645558"/>
                    <a:pt x="1976138" y="632070"/>
                    <a:pt x="1984891" y="616022"/>
                  </a:cubicBezTo>
                  <a:cubicBezTo>
                    <a:pt x="2000796" y="586862"/>
                    <a:pt x="2007614" y="547941"/>
                    <a:pt x="2015311" y="517154"/>
                  </a:cubicBezTo>
                  <a:cubicBezTo>
                    <a:pt x="2030398" y="381363"/>
                    <a:pt x="2031253" y="402693"/>
                    <a:pt x="2015311" y="190130"/>
                  </a:cubicBezTo>
                  <a:cubicBezTo>
                    <a:pt x="2014112" y="174142"/>
                    <a:pt x="2007271" y="158839"/>
                    <a:pt x="2000101" y="144499"/>
                  </a:cubicBezTo>
                  <a:cubicBezTo>
                    <a:pt x="1994433" y="133162"/>
                    <a:pt x="1984891" y="124218"/>
                    <a:pt x="1977286" y="114078"/>
                  </a:cubicBezTo>
                  <a:cubicBezTo>
                    <a:pt x="1969555" y="90885"/>
                    <a:pt x="1968353" y="79260"/>
                    <a:pt x="1946866" y="60842"/>
                  </a:cubicBezTo>
                  <a:cubicBezTo>
                    <a:pt x="1938259" y="53464"/>
                    <a:pt x="1926290" y="51256"/>
                    <a:pt x="1916447" y="45631"/>
                  </a:cubicBezTo>
                  <a:cubicBezTo>
                    <a:pt x="1908511" y="41096"/>
                    <a:pt x="1902303" y="33311"/>
                    <a:pt x="1893632" y="30421"/>
                  </a:cubicBezTo>
                  <a:cubicBezTo>
                    <a:pt x="1879003" y="25545"/>
                    <a:pt x="1863122" y="25840"/>
                    <a:pt x="1848002" y="22816"/>
                  </a:cubicBezTo>
                  <a:cubicBezTo>
                    <a:pt x="1806471" y="14509"/>
                    <a:pt x="1826064" y="14249"/>
                    <a:pt x="1779557" y="7605"/>
                  </a:cubicBezTo>
                  <a:cubicBezTo>
                    <a:pt x="1756833" y="4359"/>
                    <a:pt x="1733928" y="2535"/>
                    <a:pt x="1711113" y="0"/>
                  </a:cubicBezTo>
                  <a:lnTo>
                    <a:pt x="1353680" y="7605"/>
                  </a:lnTo>
                  <a:cubicBezTo>
                    <a:pt x="1317537" y="8969"/>
                    <a:pt x="1282196" y="24590"/>
                    <a:pt x="1247211" y="30421"/>
                  </a:cubicBezTo>
                  <a:lnTo>
                    <a:pt x="1201581" y="38026"/>
                  </a:lnTo>
                  <a:cubicBezTo>
                    <a:pt x="1193976" y="43096"/>
                    <a:pt x="1187168" y="49635"/>
                    <a:pt x="1178767" y="53236"/>
                  </a:cubicBezTo>
                  <a:cubicBezTo>
                    <a:pt x="1163306" y="59863"/>
                    <a:pt x="1114520" y="66086"/>
                    <a:pt x="1102717" y="68447"/>
                  </a:cubicBezTo>
                  <a:cubicBezTo>
                    <a:pt x="1018971" y="85196"/>
                    <a:pt x="1148171" y="66568"/>
                    <a:pt x="1011458" y="83657"/>
                  </a:cubicBezTo>
                  <a:cubicBezTo>
                    <a:pt x="872559" y="129957"/>
                    <a:pt x="1006129" y="87938"/>
                    <a:pt x="623605" y="98868"/>
                  </a:cubicBezTo>
                  <a:cubicBezTo>
                    <a:pt x="567801" y="100463"/>
                    <a:pt x="512066" y="103938"/>
                    <a:pt x="456296" y="106473"/>
                  </a:cubicBezTo>
                  <a:cubicBezTo>
                    <a:pt x="436016" y="109008"/>
                    <a:pt x="415565" y="110422"/>
                    <a:pt x="395457" y="114078"/>
                  </a:cubicBezTo>
                  <a:cubicBezTo>
                    <a:pt x="365417" y="119540"/>
                    <a:pt x="377663" y="122975"/>
                    <a:pt x="349827" y="136894"/>
                  </a:cubicBezTo>
                  <a:cubicBezTo>
                    <a:pt x="342657" y="140479"/>
                    <a:pt x="334617" y="141964"/>
                    <a:pt x="327012" y="144499"/>
                  </a:cubicBezTo>
                  <a:cubicBezTo>
                    <a:pt x="302405" y="169107"/>
                    <a:pt x="307999" y="157174"/>
                    <a:pt x="304197" y="159709"/>
                  </a:cubicBezTo>
                  <a:close/>
                </a:path>
              </a:pathLst>
            </a:custGeom>
            <a:solidFill>
              <a:srgbClr val="EEECE1"/>
            </a:solidFill>
            <a:ln w="50800" cap="flat" cmpd="sng" algn="ctr">
              <a:solidFill>
                <a:srgbClr val="FF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sp>
          <p:nvSpPr>
            <p:cNvPr id="76" name="TextBox 75"/>
            <p:cNvSpPr txBox="1"/>
            <p:nvPr/>
          </p:nvSpPr>
          <p:spPr>
            <a:xfrm>
              <a:off x="6326260" y="2941681"/>
              <a:ext cx="833433" cy="408363"/>
            </a:xfrm>
            <a:prstGeom prst="rect">
              <a:avLst/>
            </a:prstGeom>
            <a:noFill/>
          </p:spPr>
          <p:txBody>
            <a:bodyPr wrap="square" rtlCol="0">
              <a:spAutoFit/>
            </a:bodyPr>
            <a:lstStyle/>
            <a:p>
              <a:pPr algn="ctr">
                <a:defRPr/>
              </a:pPr>
              <a:r>
                <a:rPr lang="en-US" sz="1266" kern="0" dirty="0">
                  <a:solidFill>
                    <a:sysClr val="windowText" lastClr="000000"/>
                  </a:solidFill>
                  <a:cs typeface="ＭＳ Ｐゴシック" charset="0"/>
                  <a:sym typeface="Helvetica Light" charset="0"/>
                </a:rPr>
                <a:t>Burnt</a:t>
              </a:r>
            </a:p>
          </p:txBody>
        </p:sp>
        <p:cxnSp>
          <p:nvCxnSpPr>
            <p:cNvPr id="77" name="Straight Arrow Connector 76"/>
            <p:cNvCxnSpPr>
              <a:stCxn id="75" idx="48"/>
            </p:cNvCxnSpPr>
            <p:nvPr/>
          </p:nvCxnSpPr>
          <p:spPr>
            <a:xfrm>
              <a:off x="7097610" y="3463366"/>
              <a:ext cx="166687" cy="33710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78" name="Straight Arrow Connector 77"/>
            <p:cNvCxnSpPr/>
            <p:nvPr/>
          </p:nvCxnSpPr>
          <p:spPr>
            <a:xfrm>
              <a:off x="6773526" y="4011728"/>
              <a:ext cx="401040" cy="1503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79" name="Straight Arrow Connector 78"/>
            <p:cNvCxnSpPr/>
            <p:nvPr/>
          </p:nvCxnSpPr>
          <p:spPr>
            <a:xfrm>
              <a:off x="6604479" y="4523283"/>
              <a:ext cx="381026" cy="24157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0" name="Straight Arrow Connector 79"/>
            <p:cNvCxnSpPr/>
            <p:nvPr/>
          </p:nvCxnSpPr>
          <p:spPr>
            <a:xfrm flipV="1">
              <a:off x="6826606" y="2403676"/>
              <a:ext cx="0" cy="3210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1" name="Straight Arrow Connector 80"/>
            <p:cNvCxnSpPr/>
            <p:nvPr/>
          </p:nvCxnSpPr>
          <p:spPr>
            <a:xfrm flipH="1" flipV="1">
              <a:off x="6143882" y="2317888"/>
              <a:ext cx="108038" cy="46944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2" name="Straight Arrow Connector 81"/>
            <p:cNvCxnSpPr/>
            <p:nvPr/>
          </p:nvCxnSpPr>
          <p:spPr>
            <a:xfrm flipH="1">
              <a:off x="5948200" y="4523283"/>
              <a:ext cx="228544" cy="29855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3" name="Straight Arrow Connector 82"/>
            <p:cNvCxnSpPr/>
            <p:nvPr/>
          </p:nvCxnSpPr>
          <p:spPr>
            <a:xfrm flipH="1" flipV="1">
              <a:off x="5605505" y="4070856"/>
              <a:ext cx="456967" cy="6062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4" name="Straight Arrow Connector 83"/>
            <p:cNvCxnSpPr/>
            <p:nvPr/>
          </p:nvCxnSpPr>
          <p:spPr>
            <a:xfrm flipH="1" flipV="1">
              <a:off x="6115918" y="3645494"/>
              <a:ext cx="136002" cy="147784"/>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5" name="Straight Arrow Connector 84"/>
            <p:cNvCxnSpPr/>
            <p:nvPr/>
          </p:nvCxnSpPr>
          <p:spPr>
            <a:xfrm flipH="1">
              <a:off x="5858652" y="3366127"/>
              <a:ext cx="203820" cy="33588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6" name="Straight Arrow Connector 85"/>
            <p:cNvCxnSpPr/>
            <p:nvPr/>
          </p:nvCxnSpPr>
          <p:spPr>
            <a:xfrm flipH="1" flipV="1">
              <a:off x="5510145" y="2855488"/>
              <a:ext cx="383707" cy="19212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7" name="Straight Arrow Connector 86"/>
            <p:cNvCxnSpPr/>
            <p:nvPr/>
          </p:nvCxnSpPr>
          <p:spPr>
            <a:xfrm flipV="1">
              <a:off x="7508340" y="2855488"/>
              <a:ext cx="379488" cy="7467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pic>
        <p:nvPicPr>
          <p:cNvPr id="89" name="Picture 88"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2113" y="4760693"/>
            <a:ext cx="5134570" cy="392906"/>
          </a:xfrm>
          <a:prstGeom prst="rect">
            <a:avLst/>
          </a:prstGeom>
        </p:spPr>
      </p:pic>
      <p:pic>
        <p:nvPicPr>
          <p:cNvPr id="91" name="Picture 90"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7535" y="5386864"/>
            <a:ext cx="2071688" cy="830461"/>
          </a:xfrm>
          <a:prstGeom prst="rect">
            <a:avLst/>
          </a:prstGeom>
        </p:spPr>
      </p:pic>
      <p:sp>
        <p:nvSpPr>
          <p:cNvPr id="2" name="Title 1"/>
          <p:cNvSpPr>
            <a:spLocks noGrp="1"/>
          </p:cNvSpPr>
          <p:nvPr>
            <p:ph type="title"/>
          </p:nvPr>
        </p:nvSpPr>
        <p:spPr/>
        <p:txBody>
          <a:bodyPr/>
          <a:lstStyle/>
          <a:p>
            <a:r>
              <a:rPr lang="en-US" dirty="0" smtClean="0"/>
              <a:t>Bray-Moss-Libby Model (1977)</a:t>
            </a:r>
            <a:endParaRPr lang="en-US" dirty="0"/>
          </a:p>
        </p:txBody>
      </p:sp>
      <p:sp>
        <p:nvSpPr>
          <p:cNvPr id="3" name="TextBox 2"/>
          <p:cNvSpPr txBox="1"/>
          <p:nvPr/>
        </p:nvSpPr>
        <p:spPr>
          <a:xfrm>
            <a:off x="8168640" y="5540484"/>
            <a:ext cx="2564356" cy="523220"/>
          </a:xfrm>
          <a:prstGeom prst="rect">
            <a:avLst/>
          </a:prstGeom>
          <a:noFill/>
        </p:spPr>
        <p:txBody>
          <a:bodyPr wrap="none" rtlCol="0">
            <a:spAutoFit/>
          </a:bodyPr>
          <a:lstStyle/>
          <a:p>
            <a:r>
              <a:rPr lang="en-US" sz="2800" smtClean="0"/>
              <a:t>“Burnt Fraction”</a:t>
            </a:r>
            <a:endParaRPr lang="en-US" sz="2800" dirty="0" err="1" smtClean="0"/>
          </a:p>
        </p:txBody>
      </p:sp>
    </p:spTree>
    <p:extLst>
      <p:ext uri="{BB962C8B-B14F-4D97-AF65-F5344CB8AC3E}">
        <p14:creationId xmlns:p14="http://schemas.microsoft.com/office/powerpoint/2010/main" val="13433248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4975057" y="2308384"/>
            <a:ext cx="2438338" cy="2438338"/>
            <a:chOff x="4673600" y="2057400"/>
            <a:chExt cx="3467858" cy="3467858"/>
          </a:xfrm>
        </p:grpSpPr>
        <p:sp>
          <p:nvSpPr>
            <p:cNvPr id="73" name="Rectangle 72"/>
            <p:cNvSpPr/>
            <p:nvPr/>
          </p:nvSpPr>
          <p:spPr>
            <a:xfrm>
              <a:off x="4673600" y="2057400"/>
              <a:ext cx="3467858" cy="3467858"/>
            </a:xfrm>
            <a:prstGeom prst="rect">
              <a:avLst/>
            </a:prstGeom>
            <a:noFill/>
            <a:ln w="38100" cap="flat" cmpd="sng" algn="ctr">
              <a:solidFill>
                <a:sysClr val="windowText" lastClr="00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sp>
          <p:nvSpPr>
            <p:cNvPr id="74" name="TextBox 73"/>
            <p:cNvSpPr txBox="1"/>
            <p:nvPr/>
          </p:nvSpPr>
          <p:spPr>
            <a:xfrm>
              <a:off x="4823819" y="5001505"/>
              <a:ext cx="1145179" cy="408363"/>
            </a:xfrm>
            <a:prstGeom prst="rect">
              <a:avLst/>
            </a:prstGeom>
            <a:noFill/>
          </p:spPr>
          <p:txBody>
            <a:bodyPr wrap="square" rtlCol="0">
              <a:spAutoFit/>
            </a:bodyPr>
            <a:lstStyle/>
            <a:p>
              <a:pPr algn="ctr">
                <a:defRPr/>
              </a:pPr>
              <a:r>
                <a:rPr lang="en-US" sz="1266" kern="0" dirty="0" err="1">
                  <a:solidFill>
                    <a:sysClr val="windowText" lastClr="000000"/>
                  </a:solidFill>
                  <a:cs typeface="ＭＳ Ｐゴシック" charset="0"/>
                  <a:sym typeface="Helvetica Light" charset="0"/>
                </a:rPr>
                <a:t>Unburnt</a:t>
              </a:r>
              <a:endParaRPr lang="en-US" sz="1266" kern="0" dirty="0">
                <a:solidFill>
                  <a:sysClr val="windowText" lastClr="000000"/>
                </a:solidFill>
                <a:cs typeface="ＭＳ Ｐゴシック" charset="0"/>
                <a:sym typeface="Helvetica Light" charset="0"/>
              </a:endParaRPr>
            </a:p>
          </p:txBody>
        </p:sp>
        <p:sp>
          <p:nvSpPr>
            <p:cNvPr id="75" name="Freeform 74"/>
            <p:cNvSpPr/>
            <p:nvPr/>
          </p:nvSpPr>
          <p:spPr>
            <a:xfrm>
              <a:off x="5862893" y="2673120"/>
              <a:ext cx="1645447" cy="1944747"/>
            </a:xfrm>
            <a:custGeom>
              <a:avLst/>
              <a:gdLst>
                <a:gd name="connsiteX0" fmla="*/ 304197 w 2026949"/>
                <a:gd name="connsiteY0" fmla="*/ 159709 h 2395642"/>
                <a:gd name="connsiteX1" fmla="*/ 304197 w 2026949"/>
                <a:gd name="connsiteY1" fmla="*/ 159709 h 2395642"/>
                <a:gd name="connsiteX2" fmla="*/ 212938 w 2026949"/>
                <a:gd name="connsiteY2" fmla="*/ 212946 h 2395642"/>
                <a:gd name="connsiteX3" fmla="*/ 152098 w 2026949"/>
                <a:gd name="connsiteY3" fmla="*/ 258577 h 2395642"/>
                <a:gd name="connsiteX4" fmla="*/ 114074 w 2026949"/>
                <a:gd name="connsiteY4" fmla="*/ 327024 h 2395642"/>
                <a:gd name="connsiteX5" fmla="*/ 83654 w 2026949"/>
                <a:gd name="connsiteY5" fmla="*/ 365050 h 2395642"/>
                <a:gd name="connsiteX6" fmla="*/ 38024 w 2026949"/>
                <a:gd name="connsiteY6" fmla="*/ 448707 h 2395642"/>
                <a:gd name="connsiteX7" fmla="*/ 15209 w 2026949"/>
                <a:gd name="connsiteY7" fmla="*/ 532365 h 2395642"/>
                <a:gd name="connsiteX8" fmla="*/ 0 w 2026949"/>
                <a:gd name="connsiteY8" fmla="*/ 570391 h 2395642"/>
                <a:gd name="connsiteX9" fmla="*/ 7604 w 2026949"/>
                <a:gd name="connsiteY9" fmla="*/ 707285 h 2395642"/>
                <a:gd name="connsiteX10" fmla="*/ 53234 w 2026949"/>
                <a:gd name="connsiteY10" fmla="*/ 752916 h 2395642"/>
                <a:gd name="connsiteX11" fmla="*/ 182518 w 2026949"/>
                <a:gd name="connsiteY11" fmla="*/ 813758 h 2395642"/>
                <a:gd name="connsiteX12" fmla="*/ 372642 w 2026949"/>
                <a:gd name="connsiteY12" fmla="*/ 874599 h 2395642"/>
                <a:gd name="connsiteX13" fmla="*/ 448691 w 2026949"/>
                <a:gd name="connsiteY13" fmla="*/ 912625 h 2395642"/>
                <a:gd name="connsiteX14" fmla="*/ 532346 w 2026949"/>
                <a:gd name="connsiteY14" fmla="*/ 935441 h 2395642"/>
                <a:gd name="connsiteX15" fmla="*/ 676840 w 2026949"/>
                <a:gd name="connsiteY15" fmla="*/ 1011493 h 2395642"/>
                <a:gd name="connsiteX16" fmla="*/ 714865 w 2026949"/>
                <a:gd name="connsiteY16" fmla="*/ 1049519 h 2395642"/>
                <a:gd name="connsiteX17" fmla="*/ 745284 w 2026949"/>
                <a:gd name="connsiteY17" fmla="*/ 1102756 h 2395642"/>
                <a:gd name="connsiteX18" fmla="*/ 760494 w 2026949"/>
                <a:gd name="connsiteY18" fmla="*/ 1148387 h 2395642"/>
                <a:gd name="connsiteX19" fmla="*/ 745284 w 2026949"/>
                <a:gd name="connsiteY19" fmla="*/ 1201623 h 2395642"/>
                <a:gd name="connsiteX20" fmla="*/ 730075 w 2026949"/>
                <a:gd name="connsiteY20" fmla="*/ 1216834 h 2395642"/>
                <a:gd name="connsiteX21" fmla="*/ 669235 w 2026949"/>
                <a:gd name="connsiteY21" fmla="*/ 1247255 h 2395642"/>
                <a:gd name="connsiteX22" fmla="*/ 638815 w 2026949"/>
                <a:gd name="connsiteY22" fmla="*/ 1270070 h 2395642"/>
                <a:gd name="connsiteX23" fmla="*/ 555161 w 2026949"/>
                <a:gd name="connsiteY23" fmla="*/ 1346122 h 2395642"/>
                <a:gd name="connsiteX24" fmla="*/ 501926 w 2026949"/>
                <a:gd name="connsiteY24" fmla="*/ 1391754 h 2395642"/>
                <a:gd name="connsiteX25" fmla="*/ 349827 w 2026949"/>
                <a:gd name="connsiteY25" fmla="*/ 1612305 h 2395642"/>
                <a:gd name="connsiteX26" fmla="*/ 327012 w 2026949"/>
                <a:gd name="connsiteY26" fmla="*/ 1657936 h 2395642"/>
                <a:gd name="connsiteX27" fmla="*/ 288988 w 2026949"/>
                <a:gd name="connsiteY27" fmla="*/ 1779619 h 2395642"/>
                <a:gd name="connsiteX28" fmla="*/ 266173 w 2026949"/>
                <a:gd name="connsiteY28" fmla="*/ 1848066 h 2395642"/>
                <a:gd name="connsiteX29" fmla="*/ 288988 w 2026949"/>
                <a:gd name="connsiteY29" fmla="*/ 2106644 h 2395642"/>
                <a:gd name="connsiteX30" fmla="*/ 387852 w 2026949"/>
                <a:gd name="connsiteY30" fmla="*/ 2258748 h 2395642"/>
                <a:gd name="connsiteX31" fmla="*/ 448691 w 2026949"/>
                <a:gd name="connsiteY31" fmla="*/ 2319590 h 2395642"/>
                <a:gd name="connsiteX32" fmla="*/ 585581 w 2026949"/>
                <a:gd name="connsiteY32" fmla="*/ 2395642 h 2395642"/>
                <a:gd name="connsiteX33" fmla="*/ 775704 w 2026949"/>
                <a:gd name="connsiteY33" fmla="*/ 2380431 h 2395642"/>
                <a:gd name="connsiteX34" fmla="*/ 806124 w 2026949"/>
                <a:gd name="connsiteY34" fmla="*/ 2357616 h 2395642"/>
                <a:gd name="connsiteX35" fmla="*/ 851754 w 2026949"/>
                <a:gd name="connsiteY35" fmla="*/ 2319590 h 2395642"/>
                <a:gd name="connsiteX36" fmla="*/ 882174 w 2026949"/>
                <a:gd name="connsiteY36" fmla="*/ 2273958 h 2395642"/>
                <a:gd name="connsiteX37" fmla="*/ 935408 w 2026949"/>
                <a:gd name="connsiteY37" fmla="*/ 2114249 h 2395642"/>
                <a:gd name="connsiteX38" fmla="*/ 958223 w 2026949"/>
                <a:gd name="connsiteY38" fmla="*/ 2038197 h 2395642"/>
                <a:gd name="connsiteX39" fmla="*/ 1019063 w 2026949"/>
                <a:gd name="connsiteY39" fmla="*/ 1878487 h 2395642"/>
                <a:gd name="connsiteX40" fmla="*/ 1049482 w 2026949"/>
                <a:gd name="connsiteY40" fmla="*/ 1779619 h 2395642"/>
                <a:gd name="connsiteX41" fmla="*/ 1072297 w 2026949"/>
                <a:gd name="connsiteY41" fmla="*/ 1688357 h 2395642"/>
                <a:gd name="connsiteX42" fmla="*/ 1133137 w 2026949"/>
                <a:gd name="connsiteY42" fmla="*/ 1521042 h 2395642"/>
                <a:gd name="connsiteX43" fmla="*/ 1193976 w 2026949"/>
                <a:gd name="connsiteY43" fmla="*/ 1338517 h 2395642"/>
                <a:gd name="connsiteX44" fmla="*/ 1277631 w 2026949"/>
                <a:gd name="connsiteY44" fmla="*/ 1201623 h 2395642"/>
                <a:gd name="connsiteX45" fmla="*/ 1315656 w 2026949"/>
                <a:gd name="connsiteY45" fmla="*/ 1133176 h 2395642"/>
                <a:gd name="connsiteX46" fmla="*/ 1391705 w 2026949"/>
                <a:gd name="connsiteY46" fmla="*/ 1041914 h 2395642"/>
                <a:gd name="connsiteX47" fmla="*/ 1482964 w 2026949"/>
                <a:gd name="connsiteY47" fmla="*/ 996283 h 2395642"/>
                <a:gd name="connsiteX48" fmla="*/ 1520989 w 2026949"/>
                <a:gd name="connsiteY48" fmla="*/ 973467 h 2395642"/>
                <a:gd name="connsiteX49" fmla="*/ 1566619 w 2026949"/>
                <a:gd name="connsiteY49" fmla="*/ 958257 h 2395642"/>
                <a:gd name="connsiteX50" fmla="*/ 1604644 w 2026949"/>
                <a:gd name="connsiteY50" fmla="*/ 943046 h 2395642"/>
                <a:gd name="connsiteX51" fmla="*/ 1635063 w 2026949"/>
                <a:gd name="connsiteY51" fmla="*/ 927836 h 2395642"/>
                <a:gd name="connsiteX52" fmla="*/ 1756743 w 2026949"/>
                <a:gd name="connsiteY52" fmla="*/ 874599 h 2395642"/>
                <a:gd name="connsiteX53" fmla="*/ 1848002 w 2026949"/>
                <a:gd name="connsiteY53" fmla="*/ 806152 h 2395642"/>
                <a:gd name="connsiteX54" fmla="*/ 1931656 w 2026949"/>
                <a:gd name="connsiteY54" fmla="*/ 714890 h 2395642"/>
                <a:gd name="connsiteX55" fmla="*/ 1954471 w 2026949"/>
                <a:gd name="connsiteY55" fmla="*/ 661653 h 2395642"/>
                <a:gd name="connsiteX56" fmla="*/ 1984891 w 2026949"/>
                <a:gd name="connsiteY56" fmla="*/ 616022 h 2395642"/>
                <a:gd name="connsiteX57" fmla="*/ 2015311 w 2026949"/>
                <a:gd name="connsiteY57" fmla="*/ 517154 h 2395642"/>
                <a:gd name="connsiteX58" fmla="*/ 2015311 w 2026949"/>
                <a:gd name="connsiteY58" fmla="*/ 190130 h 2395642"/>
                <a:gd name="connsiteX59" fmla="*/ 2000101 w 2026949"/>
                <a:gd name="connsiteY59" fmla="*/ 144499 h 2395642"/>
                <a:gd name="connsiteX60" fmla="*/ 1977286 w 2026949"/>
                <a:gd name="connsiteY60" fmla="*/ 114078 h 2395642"/>
                <a:gd name="connsiteX61" fmla="*/ 1946866 w 2026949"/>
                <a:gd name="connsiteY61" fmla="*/ 60842 h 2395642"/>
                <a:gd name="connsiteX62" fmla="*/ 1916447 w 2026949"/>
                <a:gd name="connsiteY62" fmla="*/ 45631 h 2395642"/>
                <a:gd name="connsiteX63" fmla="*/ 1893632 w 2026949"/>
                <a:gd name="connsiteY63" fmla="*/ 30421 h 2395642"/>
                <a:gd name="connsiteX64" fmla="*/ 1848002 w 2026949"/>
                <a:gd name="connsiteY64" fmla="*/ 22816 h 2395642"/>
                <a:gd name="connsiteX65" fmla="*/ 1779557 w 2026949"/>
                <a:gd name="connsiteY65" fmla="*/ 7605 h 2395642"/>
                <a:gd name="connsiteX66" fmla="*/ 1711113 w 2026949"/>
                <a:gd name="connsiteY66" fmla="*/ 0 h 2395642"/>
                <a:gd name="connsiteX67" fmla="*/ 1353680 w 2026949"/>
                <a:gd name="connsiteY67" fmla="*/ 7605 h 2395642"/>
                <a:gd name="connsiteX68" fmla="*/ 1247211 w 2026949"/>
                <a:gd name="connsiteY68" fmla="*/ 30421 h 2395642"/>
                <a:gd name="connsiteX69" fmla="*/ 1201581 w 2026949"/>
                <a:gd name="connsiteY69" fmla="*/ 38026 h 2395642"/>
                <a:gd name="connsiteX70" fmla="*/ 1178767 w 2026949"/>
                <a:gd name="connsiteY70" fmla="*/ 53236 h 2395642"/>
                <a:gd name="connsiteX71" fmla="*/ 1102717 w 2026949"/>
                <a:gd name="connsiteY71" fmla="*/ 68447 h 2395642"/>
                <a:gd name="connsiteX72" fmla="*/ 1011458 w 2026949"/>
                <a:gd name="connsiteY72" fmla="*/ 83657 h 2395642"/>
                <a:gd name="connsiteX73" fmla="*/ 623605 w 2026949"/>
                <a:gd name="connsiteY73" fmla="*/ 98868 h 2395642"/>
                <a:gd name="connsiteX74" fmla="*/ 456296 w 2026949"/>
                <a:gd name="connsiteY74" fmla="*/ 106473 h 2395642"/>
                <a:gd name="connsiteX75" fmla="*/ 395457 w 2026949"/>
                <a:gd name="connsiteY75" fmla="*/ 114078 h 2395642"/>
                <a:gd name="connsiteX76" fmla="*/ 349827 w 2026949"/>
                <a:gd name="connsiteY76" fmla="*/ 136894 h 2395642"/>
                <a:gd name="connsiteX77" fmla="*/ 327012 w 2026949"/>
                <a:gd name="connsiteY77" fmla="*/ 144499 h 2395642"/>
                <a:gd name="connsiteX78" fmla="*/ 304197 w 2026949"/>
                <a:gd name="connsiteY78" fmla="*/ 159709 h 2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6949" h="2395642">
                  <a:moveTo>
                    <a:pt x="304197" y="159709"/>
                  </a:moveTo>
                  <a:lnTo>
                    <a:pt x="304197" y="159709"/>
                  </a:lnTo>
                  <a:cubicBezTo>
                    <a:pt x="188578" y="217521"/>
                    <a:pt x="285783" y="164382"/>
                    <a:pt x="212938" y="212946"/>
                  </a:cubicBezTo>
                  <a:cubicBezTo>
                    <a:pt x="156240" y="250746"/>
                    <a:pt x="192241" y="218432"/>
                    <a:pt x="152098" y="258577"/>
                  </a:cubicBezTo>
                  <a:cubicBezTo>
                    <a:pt x="139431" y="283913"/>
                    <a:pt x="130788" y="303146"/>
                    <a:pt x="114074" y="327024"/>
                  </a:cubicBezTo>
                  <a:cubicBezTo>
                    <a:pt x="104766" y="340322"/>
                    <a:pt x="92962" y="351752"/>
                    <a:pt x="83654" y="365050"/>
                  </a:cubicBezTo>
                  <a:cubicBezTo>
                    <a:pt x="71606" y="382262"/>
                    <a:pt x="44997" y="430577"/>
                    <a:pt x="38024" y="448707"/>
                  </a:cubicBezTo>
                  <a:cubicBezTo>
                    <a:pt x="7309" y="528569"/>
                    <a:pt x="34445" y="474652"/>
                    <a:pt x="15209" y="532365"/>
                  </a:cubicBezTo>
                  <a:cubicBezTo>
                    <a:pt x="10892" y="545316"/>
                    <a:pt x="5070" y="557716"/>
                    <a:pt x="0" y="570391"/>
                  </a:cubicBezTo>
                  <a:cubicBezTo>
                    <a:pt x="2535" y="616022"/>
                    <a:pt x="1141" y="662043"/>
                    <a:pt x="7604" y="707285"/>
                  </a:cubicBezTo>
                  <a:cubicBezTo>
                    <a:pt x="10172" y="725263"/>
                    <a:pt x="42784" y="745949"/>
                    <a:pt x="53234" y="752916"/>
                  </a:cubicBezTo>
                  <a:cubicBezTo>
                    <a:pt x="132357" y="805667"/>
                    <a:pt x="93508" y="781389"/>
                    <a:pt x="182518" y="813758"/>
                  </a:cubicBezTo>
                  <a:cubicBezTo>
                    <a:pt x="334297" y="868952"/>
                    <a:pt x="226128" y="837970"/>
                    <a:pt x="372642" y="874599"/>
                  </a:cubicBezTo>
                  <a:cubicBezTo>
                    <a:pt x="397992" y="887274"/>
                    <a:pt x="422206" y="902535"/>
                    <a:pt x="448691" y="912625"/>
                  </a:cubicBezTo>
                  <a:cubicBezTo>
                    <a:pt x="475701" y="922915"/>
                    <a:pt x="504926" y="926301"/>
                    <a:pt x="532346" y="935441"/>
                  </a:cubicBezTo>
                  <a:cubicBezTo>
                    <a:pt x="568740" y="947573"/>
                    <a:pt x="658673" y="993326"/>
                    <a:pt x="676840" y="1011493"/>
                  </a:cubicBezTo>
                  <a:cubicBezTo>
                    <a:pt x="689515" y="1024168"/>
                    <a:pt x="704922" y="1034604"/>
                    <a:pt x="714865" y="1049519"/>
                  </a:cubicBezTo>
                  <a:cubicBezTo>
                    <a:pt x="728586" y="1070102"/>
                    <a:pt x="735634" y="1078630"/>
                    <a:pt x="745284" y="1102756"/>
                  </a:cubicBezTo>
                  <a:cubicBezTo>
                    <a:pt x="751238" y="1117642"/>
                    <a:pt x="760494" y="1148387"/>
                    <a:pt x="760494" y="1148387"/>
                  </a:cubicBezTo>
                  <a:cubicBezTo>
                    <a:pt x="755424" y="1166132"/>
                    <a:pt x="752779" y="1184758"/>
                    <a:pt x="745284" y="1201623"/>
                  </a:cubicBezTo>
                  <a:cubicBezTo>
                    <a:pt x="742372" y="1208175"/>
                    <a:pt x="735674" y="1212355"/>
                    <a:pt x="730075" y="1216834"/>
                  </a:cubicBezTo>
                  <a:cubicBezTo>
                    <a:pt x="694733" y="1245109"/>
                    <a:pt x="717491" y="1220445"/>
                    <a:pt x="669235" y="1247255"/>
                  </a:cubicBezTo>
                  <a:cubicBezTo>
                    <a:pt x="658155" y="1253411"/>
                    <a:pt x="648712" y="1262152"/>
                    <a:pt x="638815" y="1270070"/>
                  </a:cubicBezTo>
                  <a:cubicBezTo>
                    <a:pt x="555356" y="1336839"/>
                    <a:pt x="628969" y="1278462"/>
                    <a:pt x="555161" y="1346122"/>
                  </a:cubicBezTo>
                  <a:cubicBezTo>
                    <a:pt x="537933" y="1361915"/>
                    <a:pt x="518452" y="1375227"/>
                    <a:pt x="501926" y="1391754"/>
                  </a:cubicBezTo>
                  <a:cubicBezTo>
                    <a:pt x="438740" y="1454942"/>
                    <a:pt x="389535" y="1532887"/>
                    <a:pt x="349827" y="1612305"/>
                  </a:cubicBezTo>
                  <a:cubicBezTo>
                    <a:pt x="342222" y="1627515"/>
                    <a:pt x="333711" y="1642305"/>
                    <a:pt x="327012" y="1657936"/>
                  </a:cubicBezTo>
                  <a:cubicBezTo>
                    <a:pt x="294353" y="1734143"/>
                    <a:pt x="311867" y="1701826"/>
                    <a:pt x="288988" y="1779619"/>
                  </a:cubicBezTo>
                  <a:cubicBezTo>
                    <a:pt x="282202" y="1802692"/>
                    <a:pt x="273778" y="1825250"/>
                    <a:pt x="266173" y="1848066"/>
                  </a:cubicBezTo>
                  <a:cubicBezTo>
                    <a:pt x="255368" y="1956120"/>
                    <a:pt x="247269" y="1970102"/>
                    <a:pt x="288988" y="2106644"/>
                  </a:cubicBezTo>
                  <a:cubicBezTo>
                    <a:pt x="298403" y="2137459"/>
                    <a:pt x="361828" y="2229005"/>
                    <a:pt x="387852" y="2258748"/>
                  </a:cubicBezTo>
                  <a:cubicBezTo>
                    <a:pt x="406738" y="2280333"/>
                    <a:pt x="425110" y="2303264"/>
                    <a:pt x="448691" y="2319590"/>
                  </a:cubicBezTo>
                  <a:cubicBezTo>
                    <a:pt x="491608" y="2349303"/>
                    <a:pt x="585581" y="2395642"/>
                    <a:pt x="585581" y="2395642"/>
                  </a:cubicBezTo>
                  <a:cubicBezTo>
                    <a:pt x="648955" y="2390572"/>
                    <a:pt x="713052" y="2391234"/>
                    <a:pt x="775704" y="2380431"/>
                  </a:cubicBezTo>
                  <a:cubicBezTo>
                    <a:pt x="788195" y="2378277"/>
                    <a:pt x="796227" y="2365534"/>
                    <a:pt x="806124" y="2357616"/>
                  </a:cubicBezTo>
                  <a:cubicBezTo>
                    <a:pt x="821584" y="2345247"/>
                    <a:pt x="838436" y="2334240"/>
                    <a:pt x="851754" y="2319590"/>
                  </a:cubicBezTo>
                  <a:cubicBezTo>
                    <a:pt x="864051" y="2306063"/>
                    <a:pt x="872034" y="2289169"/>
                    <a:pt x="882174" y="2273958"/>
                  </a:cubicBezTo>
                  <a:cubicBezTo>
                    <a:pt x="939903" y="2081514"/>
                    <a:pt x="866358" y="2321405"/>
                    <a:pt x="935408" y="2114249"/>
                  </a:cubicBezTo>
                  <a:cubicBezTo>
                    <a:pt x="943777" y="2089140"/>
                    <a:pt x="949372" y="2063140"/>
                    <a:pt x="958223" y="2038197"/>
                  </a:cubicBezTo>
                  <a:cubicBezTo>
                    <a:pt x="977273" y="1984508"/>
                    <a:pt x="1002310" y="1932937"/>
                    <a:pt x="1019063" y="1878487"/>
                  </a:cubicBezTo>
                  <a:cubicBezTo>
                    <a:pt x="1029203" y="1845531"/>
                    <a:pt x="1040185" y="1812823"/>
                    <a:pt x="1049482" y="1779619"/>
                  </a:cubicBezTo>
                  <a:cubicBezTo>
                    <a:pt x="1057936" y="1749423"/>
                    <a:pt x="1062645" y="1718191"/>
                    <a:pt x="1072297" y="1688357"/>
                  </a:cubicBezTo>
                  <a:cubicBezTo>
                    <a:pt x="1090564" y="1631894"/>
                    <a:pt x="1115685" y="1577762"/>
                    <a:pt x="1133137" y="1521042"/>
                  </a:cubicBezTo>
                  <a:cubicBezTo>
                    <a:pt x="1141861" y="1492687"/>
                    <a:pt x="1177954" y="1369494"/>
                    <a:pt x="1193976" y="1338517"/>
                  </a:cubicBezTo>
                  <a:cubicBezTo>
                    <a:pt x="1218544" y="1291017"/>
                    <a:pt x="1251661" y="1248371"/>
                    <a:pt x="1277631" y="1201623"/>
                  </a:cubicBezTo>
                  <a:cubicBezTo>
                    <a:pt x="1290306" y="1178807"/>
                    <a:pt x="1301823" y="1155309"/>
                    <a:pt x="1315656" y="1133176"/>
                  </a:cubicBezTo>
                  <a:cubicBezTo>
                    <a:pt x="1336587" y="1099685"/>
                    <a:pt x="1360875" y="1067139"/>
                    <a:pt x="1391705" y="1041914"/>
                  </a:cubicBezTo>
                  <a:cubicBezTo>
                    <a:pt x="1450039" y="994185"/>
                    <a:pt x="1420550" y="1024654"/>
                    <a:pt x="1482964" y="996283"/>
                  </a:cubicBezTo>
                  <a:cubicBezTo>
                    <a:pt x="1496421" y="990166"/>
                    <a:pt x="1507532" y="979584"/>
                    <a:pt x="1520989" y="973467"/>
                  </a:cubicBezTo>
                  <a:cubicBezTo>
                    <a:pt x="1535585" y="966832"/>
                    <a:pt x="1551552" y="963736"/>
                    <a:pt x="1566619" y="958257"/>
                  </a:cubicBezTo>
                  <a:cubicBezTo>
                    <a:pt x="1579449" y="953592"/>
                    <a:pt x="1592169" y="948591"/>
                    <a:pt x="1604644" y="943046"/>
                  </a:cubicBezTo>
                  <a:cubicBezTo>
                    <a:pt x="1615003" y="938442"/>
                    <a:pt x="1624725" y="932488"/>
                    <a:pt x="1635063" y="927836"/>
                  </a:cubicBezTo>
                  <a:cubicBezTo>
                    <a:pt x="1675435" y="909668"/>
                    <a:pt x="1756743" y="874599"/>
                    <a:pt x="1756743" y="874599"/>
                  </a:cubicBezTo>
                  <a:cubicBezTo>
                    <a:pt x="1896442" y="734894"/>
                    <a:pt x="1718269" y="903454"/>
                    <a:pt x="1848002" y="806152"/>
                  </a:cubicBezTo>
                  <a:cubicBezTo>
                    <a:pt x="1863265" y="794705"/>
                    <a:pt x="1920699" y="732696"/>
                    <a:pt x="1931656" y="714890"/>
                  </a:cubicBezTo>
                  <a:cubicBezTo>
                    <a:pt x="1941774" y="698447"/>
                    <a:pt x="1945318" y="678652"/>
                    <a:pt x="1954471" y="661653"/>
                  </a:cubicBezTo>
                  <a:cubicBezTo>
                    <a:pt x="1963138" y="645558"/>
                    <a:pt x="1976138" y="632070"/>
                    <a:pt x="1984891" y="616022"/>
                  </a:cubicBezTo>
                  <a:cubicBezTo>
                    <a:pt x="2000796" y="586862"/>
                    <a:pt x="2007614" y="547941"/>
                    <a:pt x="2015311" y="517154"/>
                  </a:cubicBezTo>
                  <a:cubicBezTo>
                    <a:pt x="2030398" y="381363"/>
                    <a:pt x="2031253" y="402693"/>
                    <a:pt x="2015311" y="190130"/>
                  </a:cubicBezTo>
                  <a:cubicBezTo>
                    <a:pt x="2014112" y="174142"/>
                    <a:pt x="2007271" y="158839"/>
                    <a:pt x="2000101" y="144499"/>
                  </a:cubicBezTo>
                  <a:cubicBezTo>
                    <a:pt x="1994433" y="133162"/>
                    <a:pt x="1984891" y="124218"/>
                    <a:pt x="1977286" y="114078"/>
                  </a:cubicBezTo>
                  <a:cubicBezTo>
                    <a:pt x="1969555" y="90885"/>
                    <a:pt x="1968353" y="79260"/>
                    <a:pt x="1946866" y="60842"/>
                  </a:cubicBezTo>
                  <a:cubicBezTo>
                    <a:pt x="1938259" y="53464"/>
                    <a:pt x="1926290" y="51256"/>
                    <a:pt x="1916447" y="45631"/>
                  </a:cubicBezTo>
                  <a:cubicBezTo>
                    <a:pt x="1908511" y="41096"/>
                    <a:pt x="1902303" y="33311"/>
                    <a:pt x="1893632" y="30421"/>
                  </a:cubicBezTo>
                  <a:cubicBezTo>
                    <a:pt x="1879003" y="25545"/>
                    <a:pt x="1863122" y="25840"/>
                    <a:pt x="1848002" y="22816"/>
                  </a:cubicBezTo>
                  <a:cubicBezTo>
                    <a:pt x="1806471" y="14509"/>
                    <a:pt x="1826064" y="14249"/>
                    <a:pt x="1779557" y="7605"/>
                  </a:cubicBezTo>
                  <a:cubicBezTo>
                    <a:pt x="1756833" y="4359"/>
                    <a:pt x="1733928" y="2535"/>
                    <a:pt x="1711113" y="0"/>
                  </a:cubicBezTo>
                  <a:lnTo>
                    <a:pt x="1353680" y="7605"/>
                  </a:lnTo>
                  <a:cubicBezTo>
                    <a:pt x="1317537" y="8969"/>
                    <a:pt x="1282196" y="24590"/>
                    <a:pt x="1247211" y="30421"/>
                  </a:cubicBezTo>
                  <a:lnTo>
                    <a:pt x="1201581" y="38026"/>
                  </a:lnTo>
                  <a:cubicBezTo>
                    <a:pt x="1193976" y="43096"/>
                    <a:pt x="1187168" y="49635"/>
                    <a:pt x="1178767" y="53236"/>
                  </a:cubicBezTo>
                  <a:cubicBezTo>
                    <a:pt x="1163306" y="59863"/>
                    <a:pt x="1114520" y="66086"/>
                    <a:pt x="1102717" y="68447"/>
                  </a:cubicBezTo>
                  <a:cubicBezTo>
                    <a:pt x="1018971" y="85196"/>
                    <a:pt x="1148171" y="66568"/>
                    <a:pt x="1011458" y="83657"/>
                  </a:cubicBezTo>
                  <a:cubicBezTo>
                    <a:pt x="872559" y="129957"/>
                    <a:pt x="1006129" y="87938"/>
                    <a:pt x="623605" y="98868"/>
                  </a:cubicBezTo>
                  <a:cubicBezTo>
                    <a:pt x="567801" y="100463"/>
                    <a:pt x="512066" y="103938"/>
                    <a:pt x="456296" y="106473"/>
                  </a:cubicBezTo>
                  <a:cubicBezTo>
                    <a:pt x="436016" y="109008"/>
                    <a:pt x="415565" y="110422"/>
                    <a:pt x="395457" y="114078"/>
                  </a:cubicBezTo>
                  <a:cubicBezTo>
                    <a:pt x="365417" y="119540"/>
                    <a:pt x="377663" y="122975"/>
                    <a:pt x="349827" y="136894"/>
                  </a:cubicBezTo>
                  <a:cubicBezTo>
                    <a:pt x="342657" y="140479"/>
                    <a:pt x="334617" y="141964"/>
                    <a:pt x="327012" y="144499"/>
                  </a:cubicBezTo>
                  <a:cubicBezTo>
                    <a:pt x="302405" y="169107"/>
                    <a:pt x="307999" y="157174"/>
                    <a:pt x="304197" y="159709"/>
                  </a:cubicBezTo>
                  <a:close/>
                </a:path>
              </a:pathLst>
            </a:custGeom>
            <a:solidFill>
              <a:srgbClr val="EEECE1"/>
            </a:solidFill>
            <a:ln w="50800" cap="flat" cmpd="sng" algn="ctr">
              <a:solidFill>
                <a:srgbClr val="FF0000"/>
              </a:solidFill>
              <a:prstDash val="solid"/>
            </a:ln>
            <a:effectLst/>
          </p:spPr>
          <p:txBody>
            <a:bodyPr rtlCol="0" anchor="ctr"/>
            <a:lstStyle/>
            <a:p>
              <a:pPr algn="ctr">
                <a:defRPr/>
              </a:pPr>
              <a:endParaRPr lang="en-US" sz="1266" kern="0">
                <a:solidFill>
                  <a:sysClr val="window" lastClr="FFFFFF"/>
                </a:solidFill>
                <a:latin typeface="Calibri"/>
                <a:sym typeface="Helvetica Light" charset="0"/>
              </a:endParaRPr>
            </a:p>
          </p:txBody>
        </p:sp>
        <p:sp>
          <p:nvSpPr>
            <p:cNvPr id="76" name="TextBox 75"/>
            <p:cNvSpPr txBox="1"/>
            <p:nvPr/>
          </p:nvSpPr>
          <p:spPr>
            <a:xfrm>
              <a:off x="6326260" y="2941681"/>
              <a:ext cx="833433" cy="408363"/>
            </a:xfrm>
            <a:prstGeom prst="rect">
              <a:avLst/>
            </a:prstGeom>
            <a:noFill/>
          </p:spPr>
          <p:txBody>
            <a:bodyPr wrap="square" rtlCol="0">
              <a:spAutoFit/>
            </a:bodyPr>
            <a:lstStyle/>
            <a:p>
              <a:pPr algn="ctr">
                <a:defRPr/>
              </a:pPr>
              <a:r>
                <a:rPr lang="en-US" sz="1266" kern="0" dirty="0">
                  <a:solidFill>
                    <a:sysClr val="windowText" lastClr="000000"/>
                  </a:solidFill>
                  <a:cs typeface="ＭＳ Ｐゴシック" charset="0"/>
                  <a:sym typeface="Helvetica Light" charset="0"/>
                </a:rPr>
                <a:t>Burnt</a:t>
              </a:r>
            </a:p>
          </p:txBody>
        </p:sp>
        <p:cxnSp>
          <p:nvCxnSpPr>
            <p:cNvPr id="77" name="Straight Arrow Connector 76"/>
            <p:cNvCxnSpPr>
              <a:stCxn id="75" idx="48"/>
            </p:cNvCxnSpPr>
            <p:nvPr/>
          </p:nvCxnSpPr>
          <p:spPr>
            <a:xfrm>
              <a:off x="7097610" y="3463366"/>
              <a:ext cx="166687" cy="33710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78" name="Straight Arrow Connector 77"/>
            <p:cNvCxnSpPr/>
            <p:nvPr/>
          </p:nvCxnSpPr>
          <p:spPr>
            <a:xfrm>
              <a:off x="6773526" y="4011728"/>
              <a:ext cx="401040" cy="1503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79" name="Straight Arrow Connector 78"/>
            <p:cNvCxnSpPr/>
            <p:nvPr/>
          </p:nvCxnSpPr>
          <p:spPr>
            <a:xfrm>
              <a:off x="6604479" y="4523283"/>
              <a:ext cx="381026" cy="24157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0" name="Straight Arrow Connector 79"/>
            <p:cNvCxnSpPr/>
            <p:nvPr/>
          </p:nvCxnSpPr>
          <p:spPr>
            <a:xfrm flipV="1">
              <a:off x="6826606" y="2403676"/>
              <a:ext cx="0" cy="3210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1" name="Straight Arrow Connector 80"/>
            <p:cNvCxnSpPr/>
            <p:nvPr/>
          </p:nvCxnSpPr>
          <p:spPr>
            <a:xfrm flipH="1" flipV="1">
              <a:off x="6143882" y="2317888"/>
              <a:ext cx="108038" cy="46944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2" name="Straight Arrow Connector 81"/>
            <p:cNvCxnSpPr/>
            <p:nvPr/>
          </p:nvCxnSpPr>
          <p:spPr>
            <a:xfrm flipH="1">
              <a:off x="5948200" y="4523283"/>
              <a:ext cx="228544" cy="29855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3" name="Straight Arrow Connector 82"/>
            <p:cNvCxnSpPr/>
            <p:nvPr/>
          </p:nvCxnSpPr>
          <p:spPr>
            <a:xfrm flipH="1" flipV="1">
              <a:off x="5605505" y="4070856"/>
              <a:ext cx="456967" cy="6062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4" name="Straight Arrow Connector 83"/>
            <p:cNvCxnSpPr/>
            <p:nvPr/>
          </p:nvCxnSpPr>
          <p:spPr>
            <a:xfrm flipH="1" flipV="1">
              <a:off x="6115918" y="3645494"/>
              <a:ext cx="136002" cy="147784"/>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5" name="Straight Arrow Connector 84"/>
            <p:cNvCxnSpPr/>
            <p:nvPr/>
          </p:nvCxnSpPr>
          <p:spPr>
            <a:xfrm flipH="1">
              <a:off x="5858652" y="3366127"/>
              <a:ext cx="203820" cy="335889"/>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6" name="Straight Arrow Connector 85"/>
            <p:cNvCxnSpPr/>
            <p:nvPr/>
          </p:nvCxnSpPr>
          <p:spPr>
            <a:xfrm flipH="1" flipV="1">
              <a:off x="5510145" y="2855488"/>
              <a:ext cx="383707" cy="19212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87" name="Straight Arrow Connector 86"/>
            <p:cNvCxnSpPr/>
            <p:nvPr/>
          </p:nvCxnSpPr>
          <p:spPr>
            <a:xfrm flipV="1">
              <a:off x="7508340" y="2855488"/>
              <a:ext cx="379488" cy="7467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pic>
        <p:nvPicPr>
          <p:cNvPr id="3" name="Picture 2"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3453" y="5308759"/>
            <a:ext cx="6661547" cy="750094"/>
          </a:xfrm>
          <a:prstGeom prst="rect">
            <a:avLst/>
          </a:prstGeom>
        </p:spPr>
      </p:pic>
      <p:sp>
        <p:nvSpPr>
          <p:cNvPr id="2" name="Title 1"/>
          <p:cNvSpPr>
            <a:spLocks noGrp="1"/>
          </p:cNvSpPr>
          <p:nvPr>
            <p:ph type="title"/>
          </p:nvPr>
        </p:nvSpPr>
        <p:spPr/>
        <p:txBody>
          <a:bodyPr/>
          <a:lstStyle/>
          <a:p>
            <a:r>
              <a:rPr lang="en-US" dirty="0" smtClean="0"/>
              <a:t>Rate of Reaction in the Mixed Reactor Zone</a:t>
            </a:r>
            <a:endParaRPr lang="en-US" dirty="0"/>
          </a:p>
        </p:txBody>
      </p:sp>
    </p:spTree>
    <p:extLst>
      <p:ext uri="{BB962C8B-B14F-4D97-AF65-F5344CB8AC3E}">
        <p14:creationId xmlns:p14="http://schemas.microsoft.com/office/powerpoint/2010/main" val="74579620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3051" y="2094666"/>
            <a:ext cx="3152180" cy="750094"/>
          </a:xfrm>
          <a:prstGeom prst="rect">
            <a:avLst/>
          </a:prstGeom>
        </p:spPr>
      </p:pic>
      <p:pic>
        <p:nvPicPr>
          <p:cNvPr id="5" name="Picture 4" descr="onedflam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0749" y="1581831"/>
            <a:ext cx="5181489" cy="3191742"/>
          </a:xfrm>
          <a:prstGeom prst="rect">
            <a:avLst/>
          </a:prstGeom>
        </p:spPr>
      </p:pic>
      <p:pic>
        <p:nvPicPr>
          <p:cNvPr id="10" name="Picture 9"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1047" y="4982765"/>
            <a:ext cx="3446859" cy="812602"/>
          </a:xfrm>
          <a:prstGeom prst="rect">
            <a:avLst/>
          </a:prstGeom>
        </p:spPr>
      </p:pic>
      <p:sp>
        <p:nvSpPr>
          <p:cNvPr id="11" name="TextBox 10"/>
          <p:cNvSpPr txBox="1"/>
          <p:nvPr/>
        </p:nvSpPr>
        <p:spPr>
          <a:xfrm>
            <a:off x="5592365" y="6004559"/>
            <a:ext cx="5204222" cy="646331"/>
          </a:xfrm>
          <a:prstGeom prst="rect">
            <a:avLst/>
          </a:prstGeom>
          <a:noFill/>
        </p:spPr>
        <p:txBody>
          <a:bodyPr wrap="square" rtlCol="0">
            <a:spAutoFit/>
          </a:bodyPr>
          <a:lstStyle/>
          <a:p>
            <a:pPr defTabSz="410730" fontAlgn="base" hangingPunct="0">
              <a:spcBef>
                <a:spcPct val="0"/>
              </a:spcBef>
              <a:spcAft>
                <a:spcPct val="0"/>
              </a:spcAft>
            </a:pPr>
            <a:r>
              <a:rPr lang="en-US" sz="1200" dirty="0" err="1">
                <a:solidFill>
                  <a:srgbClr val="000000"/>
                </a:solidFill>
                <a:latin typeface="CMR12"/>
                <a:cs typeface="ＭＳ Ｐゴシック" charset="0"/>
                <a:sym typeface="Helvetica Light" charset="0"/>
              </a:rPr>
              <a:t>Ö</a:t>
            </a:r>
            <a:r>
              <a:rPr lang="en-US" sz="1200" dirty="0">
                <a:solidFill>
                  <a:srgbClr val="000000"/>
                </a:solidFill>
                <a:latin typeface="CMR12"/>
                <a:cs typeface="ＭＳ Ｐゴシック" charset="0"/>
                <a:sym typeface="Helvetica Light" charset="0"/>
              </a:rPr>
              <a:t>. L. </a:t>
            </a:r>
            <a:r>
              <a:rPr lang="en-US" sz="1200" dirty="0" err="1">
                <a:solidFill>
                  <a:srgbClr val="000000"/>
                </a:solidFill>
                <a:latin typeface="CMR12"/>
                <a:cs typeface="ＭＳ Ｐゴシック" charset="0"/>
                <a:sym typeface="Helvetica Light" charset="0"/>
              </a:rPr>
              <a:t>Gülder</a:t>
            </a:r>
            <a:r>
              <a:rPr lang="en-US" sz="1200" dirty="0">
                <a:solidFill>
                  <a:srgbClr val="000000"/>
                </a:solidFill>
                <a:latin typeface="CMR12"/>
                <a:cs typeface="ＭＳ Ｐゴシック" charset="0"/>
                <a:sym typeface="Helvetica Light" charset="0"/>
              </a:rPr>
              <a:t>. Turbulent Premixed Flame Propagation Models for Different Combustion Regimes. In </a:t>
            </a:r>
            <a:r>
              <a:rPr lang="en-US" sz="1200" dirty="0">
                <a:solidFill>
                  <a:srgbClr val="000000"/>
                </a:solidFill>
                <a:latin typeface="CMTI12"/>
                <a:cs typeface="ＭＳ Ｐゴシック" charset="0"/>
                <a:sym typeface="Helvetica Light" charset="0"/>
              </a:rPr>
              <a:t>Proceedings of the Combustion Institute</a:t>
            </a:r>
            <a:r>
              <a:rPr lang="en-US" sz="1200" dirty="0">
                <a:solidFill>
                  <a:srgbClr val="000000"/>
                </a:solidFill>
                <a:latin typeface="CMR12"/>
                <a:cs typeface="ＭＳ Ｐゴシック" charset="0"/>
                <a:sym typeface="Helvetica Light" charset="0"/>
              </a:rPr>
              <a:t>, volume 23, pages 743–750, 1990. </a:t>
            </a:r>
            <a:endParaRPr lang="en-US" sz="1200" dirty="0">
              <a:solidFill>
                <a:srgbClr val="000000"/>
              </a:solidFill>
              <a:cs typeface="ＭＳ Ｐゴシック" charset="0"/>
              <a:sym typeface="Helvetica Light" charset="0"/>
            </a:endParaRPr>
          </a:p>
        </p:txBody>
      </p:sp>
      <p:pic>
        <p:nvPicPr>
          <p:cNvPr id="13" name="Picture 12"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3051" y="3383956"/>
            <a:ext cx="2803922" cy="812602"/>
          </a:xfrm>
          <a:prstGeom prst="rect">
            <a:avLst/>
          </a:prstGeom>
        </p:spPr>
      </p:pic>
      <p:pic>
        <p:nvPicPr>
          <p:cNvPr id="14" name="Picture 13"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3051" y="4773573"/>
            <a:ext cx="3170039" cy="776883"/>
          </a:xfrm>
          <a:prstGeom prst="rect">
            <a:avLst/>
          </a:prstGeom>
        </p:spPr>
      </p:pic>
      <p:sp>
        <p:nvSpPr>
          <p:cNvPr id="3" name="Title 2"/>
          <p:cNvSpPr>
            <a:spLocks noGrp="1"/>
          </p:cNvSpPr>
          <p:nvPr>
            <p:ph type="title"/>
          </p:nvPr>
        </p:nvSpPr>
        <p:spPr/>
        <p:txBody>
          <a:bodyPr/>
          <a:lstStyle/>
          <a:p>
            <a:r>
              <a:rPr lang="en-US" dirty="0" smtClean="0"/>
              <a:t>Simple Case: Premixed and Unburnt</a:t>
            </a:r>
            <a:endParaRPr lang="en-US" dirty="0"/>
          </a:p>
        </p:txBody>
      </p:sp>
    </p:spTree>
    <p:extLst>
      <p:ext uri="{BB962C8B-B14F-4D97-AF65-F5344CB8AC3E}">
        <p14:creationId xmlns:p14="http://schemas.microsoft.com/office/powerpoint/2010/main" val="7361684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41118" y="1432158"/>
            <a:ext cx="3789771" cy="3079675"/>
            <a:chOff x="1066199" y="1663105"/>
            <a:chExt cx="5389896" cy="4379982"/>
          </a:xfrm>
        </p:grpSpPr>
        <p:grpSp>
          <p:nvGrpSpPr>
            <p:cNvPr id="3" name="Group 2"/>
            <p:cNvGrpSpPr/>
            <p:nvPr/>
          </p:nvGrpSpPr>
          <p:grpSpPr>
            <a:xfrm>
              <a:off x="1611283" y="2681638"/>
              <a:ext cx="3462328" cy="3361449"/>
              <a:chOff x="1862648" y="3740015"/>
              <a:chExt cx="3462328" cy="3361449"/>
            </a:xfrm>
          </p:grpSpPr>
          <p:sp>
            <p:nvSpPr>
              <p:cNvPr id="8" name="Freeform 7"/>
              <p:cNvSpPr/>
              <p:nvPr/>
            </p:nvSpPr>
            <p:spPr>
              <a:xfrm>
                <a:off x="4023226" y="3742314"/>
                <a:ext cx="1301750" cy="3359150"/>
              </a:xfrm>
              <a:custGeom>
                <a:avLst/>
                <a:gdLst>
                  <a:gd name="connsiteX0" fmla="*/ 285750 w 1301750"/>
                  <a:gd name="connsiteY0" fmla="*/ 0 h 3359150"/>
                  <a:gd name="connsiteX1" fmla="*/ 1295400 w 1301750"/>
                  <a:gd name="connsiteY1" fmla="*/ 0 h 3359150"/>
                  <a:gd name="connsiteX2" fmla="*/ 1301750 w 1301750"/>
                  <a:gd name="connsiteY2" fmla="*/ 3359150 h 3359150"/>
                  <a:gd name="connsiteX3" fmla="*/ 381000 w 1301750"/>
                  <a:gd name="connsiteY3" fmla="*/ 3346450 h 3359150"/>
                  <a:gd name="connsiteX4" fmla="*/ 603250 w 1301750"/>
                  <a:gd name="connsiteY4" fmla="*/ 3079750 h 3359150"/>
                  <a:gd name="connsiteX5" fmla="*/ 158750 w 1301750"/>
                  <a:gd name="connsiteY5" fmla="*/ 3035300 h 3359150"/>
                  <a:gd name="connsiteX6" fmla="*/ 25400 w 1301750"/>
                  <a:gd name="connsiteY6" fmla="*/ 2895600 h 3359150"/>
                  <a:gd name="connsiteX7" fmla="*/ 82550 w 1301750"/>
                  <a:gd name="connsiteY7" fmla="*/ 2584450 h 3359150"/>
                  <a:gd name="connsiteX8" fmla="*/ 209550 w 1301750"/>
                  <a:gd name="connsiteY8" fmla="*/ 2317750 h 3359150"/>
                  <a:gd name="connsiteX9" fmla="*/ 374650 w 1301750"/>
                  <a:gd name="connsiteY9" fmla="*/ 2133600 h 3359150"/>
                  <a:gd name="connsiteX10" fmla="*/ 419100 w 1301750"/>
                  <a:gd name="connsiteY10" fmla="*/ 2095500 h 3359150"/>
                  <a:gd name="connsiteX11" fmla="*/ 266700 w 1301750"/>
                  <a:gd name="connsiteY11" fmla="*/ 1924050 h 3359150"/>
                  <a:gd name="connsiteX12" fmla="*/ 285750 w 1301750"/>
                  <a:gd name="connsiteY12" fmla="*/ 1822450 h 3359150"/>
                  <a:gd name="connsiteX13" fmla="*/ 342900 w 1301750"/>
                  <a:gd name="connsiteY13" fmla="*/ 1701800 h 3359150"/>
                  <a:gd name="connsiteX14" fmla="*/ 374650 w 1301750"/>
                  <a:gd name="connsiteY14" fmla="*/ 1631950 h 3359150"/>
                  <a:gd name="connsiteX15" fmla="*/ 101600 w 1301750"/>
                  <a:gd name="connsiteY15" fmla="*/ 1492250 h 3359150"/>
                  <a:gd name="connsiteX16" fmla="*/ 0 w 1301750"/>
                  <a:gd name="connsiteY16" fmla="*/ 1314450 h 3359150"/>
                  <a:gd name="connsiteX17" fmla="*/ 69850 w 1301750"/>
                  <a:gd name="connsiteY17" fmla="*/ 1162050 h 3359150"/>
                  <a:gd name="connsiteX18" fmla="*/ 266700 w 1301750"/>
                  <a:gd name="connsiteY18" fmla="*/ 1022350 h 3359150"/>
                  <a:gd name="connsiteX19" fmla="*/ 355600 w 1301750"/>
                  <a:gd name="connsiteY19" fmla="*/ 844550 h 3359150"/>
                  <a:gd name="connsiteX20" fmla="*/ 273050 w 1301750"/>
                  <a:gd name="connsiteY20" fmla="*/ 698500 h 3359150"/>
                  <a:gd name="connsiteX21" fmla="*/ 165100 w 1301750"/>
                  <a:gd name="connsiteY21" fmla="*/ 552450 h 3359150"/>
                  <a:gd name="connsiteX22" fmla="*/ 146050 w 1301750"/>
                  <a:gd name="connsiteY22" fmla="*/ 387350 h 3359150"/>
                  <a:gd name="connsiteX23" fmla="*/ 190500 w 1301750"/>
                  <a:gd name="connsiteY23" fmla="*/ 203200 h 3359150"/>
                  <a:gd name="connsiteX24" fmla="*/ 254000 w 1301750"/>
                  <a:gd name="connsiteY24" fmla="*/ 63500 h 3359150"/>
                  <a:gd name="connsiteX25" fmla="*/ 285750 w 1301750"/>
                  <a:gd name="connsiteY25" fmla="*/ 0 h 335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750" h="3359150">
                    <a:moveTo>
                      <a:pt x="285750" y="0"/>
                    </a:moveTo>
                    <a:lnTo>
                      <a:pt x="1295400" y="0"/>
                    </a:lnTo>
                    <a:cubicBezTo>
                      <a:pt x="1297517" y="1119717"/>
                      <a:pt x="1299633" y="2239433"/>
                      <a:pt x="1301750" y="3359150"/>
                    </a:cubicBezTo>
                    <a:lnTo>
                      <a:pt x="381000" y="3346450"/>
                    </a:lnTo>
                    <a:lnTo>
                      <a:pt x="603250" y="3079750"/>
                    </a:lnTo>
                    <a:lnTo>
                      <a:pt x="158750" y="3035300"/>
                    </a:lnTo>
                    <a:lnTo>
                      <a:pt x="25400" y="2895600"/>
                    </a:lnTo>
                    <a:lnTo>
                      <a:pt x="82550" y="2584450"/>
                    </a:lnTo>
                    <a:lnTo>
                      <a:pt x="209550" y="2317750"/>
                    </a:lnTo>
                    <a:lnTo>
                      <a:pt x="374650" y="2133600"/>
                    </a:lnTo>
                    <a:lnTo>
                      <a:pt x="419100" y="2095500"/>
                    </a:lnTo>
                    <a:lnTo>
                      <a:pt x="266700" y="1924050"/>
                    </a:lnTo>
                    <a:lnTo>
                      <a:pt x="285750" y="1822450"/>
                    </a:lnTo>
                    <a:lnTo>
                      <a:pt x="342900" y="1701800"/>
                    </a:lnTo>
                    <a:lnTo>
                      <a:pt x="374650" y="1631950"/>
                    </a:lnTo>
                    <a:lnTo>
                      <a:pt x="101600" y="1492250"/>
                    </a:lnTo>
                    <a:lnTo>
                      <a:pt x="0" y="1314450"/>
                    </a:lnTo>
                    <a:lnTo>
                      <a:pt x="69850" y="1162050"/>
                    </a:lnTo>
                    <a:lnTo>
                      <a:pt x="266700" y="1022350"/>
                    </a:lnTo>
                    <a:lnTo>
                      <a:pt x="355600" y="844550"/>
                    </a:lnTo>
                    <a:lnTo>
                      <a:pt x="273050" y="698500"/>
                    </a:lnTo>
                    <a:lnTo>
                      <a:pt x="165100" y="552450"/>
                    </a:lnTo>
                    <a:lnTo>
                      <a:pt x="146050" y="387350"/>
                    </a:lnTo>
                    <a:lnTo>
                      <a:pt x="190500" y="203200"/>
                    </a:lnTo>
                    <a:lnTo>
                      <a:pt x="254000" y="63500"/>
                    </a:lnTo>
                    <a:lnTo>
                      <a:pt x="285750" y="0"/>
                    </a:lnTo>
                    <a:close/>
                  </a:path>
                </a:pathLst>
              </a:custGeom>
              <a:solidFill>
                <a:schemeClr val="bg2"/>
              </a:solidFill>
              <a:ln>
                <a:noFill/>
              </a:ln>
            </p:spPr>
            <p:txBody>
              <a:bodyPr rot="0" spcFirstLastPara="0" vertOverflow="overflow" horzOverflow="overflow" vert="horz" wrap="square" lIns="35719" tIns="35719" rIns="35719" bIns="35719" numCol="1" spcCol="0" rtlCol="0" fromWordArt="0" anchor="ctr" anchorCtr="0" forceAA="0" compatLnSpc="1">
                <a:prstTxWarp prst="textNoShape">
                  <a:avLst/>
                </a:prstTxWarp>
                <a:noAutofit/>
              </a:bodyPr>
              <a:lstStyle/>
              <a:p>
                <a:pPr marL="160721"/>
                <a:endParaRPr lang="en-US" sz="1266">
                  <a:cs typeface="Helvetica Light" charset="0"/>
                </a:endParaRPr>
              </a:p>
            </p:txBody>
          </p:sp>
          <p:sp>
            <p:nvSpPr>
              <p:cNvPr id="9" name="Rectangle 8"/>
              <p:cNvSpPr/>
              <p:nvPr/>
            </p:nvSpPr>
            <p:spPr>
              <a:xfrm>
                <a:off x="1862648" y="3740015"/>
                <a:ext cx="3462320" cy="3357402"/>
              </a:xfrm>
              <a:prstGeom prst="rect">
                <a:avLst/>
              </a:prstGeom>
              <a:ln w="50800">
                <a:solidFill>
                  <a:schemeClr val="tx1"/>
                </a:solidFill>
              </a:ln>
            </p:spPr>
            <p:txBody>
              <a:bodyPr rot="0" spcFirstLastPara="0" vertOverflow="overflow" horzOverflow="overflow" vert="horz" wrap="square" lIns="35719" tIns="35719" rIns="35719" bIns="35719" numCol="1" spcCol="0" rtlCol="0" fromWordArt="0" anchor="ctr" anchorCtr="0" forceAA="0" compatLnSpc="1">
                <a:prstTxWarp prst="textNoShape">
                  <a:avLst/>
                </a:prstTxWarp>
                <a:noAutofit/>
              </a:bodyPr>
              <a:lstStyle/>
              <a:p>
                <a:pPr marL="160721"/>
                <a:endParaRPr lang="en-US" sz="1266">
                  <a:cs typeface="Helvetica Light" charset="0"/>
                </a:endParaRPr>
              </a:p>
            </p:txBody>
          </p:sp>
          <p:sp>
            <p:nvSpPr>
              <p:cNvPr id="10" name="Freeform 9"/>
              <p:cNvSpPr/>
              <p:nvPr/>
            </p:nvSpPr>
            <p:spPr>
              <a:xfrm>
                <a:off x="1864796" y="5116843"/>
                <a:ext cx="1490335" cy="453581"/>
              </a:xfrm>
              <a:custGeom>
                <a:avLst/>
                <a:gdLst>
                  <a:gd name="connsiteX0" fmla="*/ 0 w 2514131"/>
                  <a:gd name="connsiteY0" fmla="*/ 414702 h 414702"/>
                  <a:gd name="connsiteX1" fmla="*/ 2514131 w 2514131"/>
                  <a:gd name="connsiteY1" fmla="*/ 0 h 414702"/>
                  <a:gd name="connsiteX2" fmla="*/ 2514131 w 2514131"/>
                  <a:gd name="connsiteY2" fmla="*/ 0 h 414702"/>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2501172 w 3447211"/>
                  <a:gd name="connsiteY2" fmla="*/ 220310 h 492459"/>
                  <a:gd name="connsiteX3" fmla="*/ 3447211 w 3447211"/>
                  <a:gd name="connsiteY3" fmla="*/ 0 h 492459"/>
                  <a:gd name="connsiteX4" fmla="*/ 3447211 w 3447211"/>
                  <a:gd name="connsiteY4" fmla="*/ 0 h 492459"/>
                  <a:gd name="connsiteX0" fmla="*/ 0 w 3447211"/>
                  <a:gd name="connsiteY0" fmla="*/ 492459 h 492459"/>
                  <a:gd name="connsiteX1" fmla="*/ 1023796 w 3447211"/>
                  <a:gd name="connsiteY1" fmla="*/ 90716 h 492459"/>
                  <a:gd name="connsiteX2" fmla="*/ 2177186 w 3447211"/>
                  <a:gd name="connsiteY2" fmla="*/ 427661 h 492459"/>
                  <a:gd name="connsiteX3" fmla="*/ 3447211 w 3447211"/>
                  <a:gd name="connsiteY3" fmla="*/ 0 h 492459"/>
                  <a:gd name="connsiteX4" fmla="*/ 3447211 w 3447211"/>
                  <a:gd name="connsiteY4" fmla="*/ 0 h 492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211" h="492459">
                    <a:moveTo>
                      <a:pt x="0" y="492459"/>
                    </a:moveTo>
                    <a:cubicBezTo>
                      <a:pt x="170633" y="425502"/>
                      <a:pt x="449261" y="172792"/>
                      <a:pt x="1023796" y="90716"/>
                    </a:cubicBezTo>
                    <a:cubicBezTo>
                      <a:pt x="1440658" y="45358"/>
                      <a:pt x="1773284" y="442780"/>
                      <a:pt x="2177186" y="427661"/>
                    </a:cubicBezTo>
                    <a:cubicBezTo>
                      <a:pt x="2581088" y="412542"/>
                      <a:pt x="3235540" y="71277"/>
                      <a:pt x="3447211" y="0"/>
                    </a:cubicBezTo>
                    <a:lnTo>
                      <a:pt x="3447211" y="0"/>
                    </a:lnTo>
                  </a:path>
                </a:pathLst>
              </a:custGeom>
              <a:ln w="50800">
                <a:solidFill>
                  <a:schemeClr val="tx1"/>
                </a:solidFill>
              </a:ln>
            </p:spPr>
            <p:txBody>
              <a:bodyPr vert="horz" wrap="square" lIns="35719" tIns="35719" rIns="35719" bIns="35719" numCol="1" rtlCol="0" anchor="ctr" anchorCtr="0" compatLnSpc="1">
                <a:prstTxWarp prst="textNoShape">
                  <a:avLst/>
                </a:prstTxWarp>
              </a:bodyPr>
              <a:lstStyle/>
              <a:p>
                <a:pPr marL="160721"/>
                <a:endParaRPr lang="en-US" sz="1266">
                  <a:cs typeface="Helvetica Light" charset="0"/>
                </a:endParaRPr>
              </a:p>
            </p:txBody>
          </p:sp>
          <p:sp>
            <p:nvSpPr>
              <p:cNvPr id="11" name="Freeform 10"/>
              <p:cNvSpPr/>
              <p:nvPr/>
            </p:nvSpPr>
            <p:spPr>
              <a:xfrm rot="6005229">
                <a:off x="1779294" y="4983086"/>
                <a:ext cx="3287962" cy="904956"/>
              </a:xfrm>
              <a:custGeom>
                <a:avLst/>
                <a:gdLst>
                  <a:gd name="connsiteX0" fmla="*/ 0 w 2514131"/>
                  <a:gd name="connsiteY0" fmla="*/ 414702 h 414702"/>
                  <a:gd name="connsiteX1" fmla="*/ 2514131 w 2514131"/>
                  <a:gd name="connsiteY1" fmla="*/ 0 h 414702"/>
                  <a:gd name="connsiteX2" fmla="*/ 2514131 w 2514131"/>
                  <a:gd name="connsiteY2" fmla="*/ 0 h 414702"/>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2501172 w 3447211"/>
                  <a:gd name="connsiteY2" fmla="*/ 220310 h 492459"/>
                  <a:gd name="connsiteX3" fmla="*/ 3447211 w 3447211"/>
                  <a:gd name="connsiteY3" fmla="*/ 0 h 492459"/>
                  <a:gd name="connsiteX4" fmla="*/ 3447211 w 3447211"/>
                  <a:gd name="connsiteY4" fmla="*/ 0 h 492459"/>
                  <a:gd name="connsiteX0" fmla="*/ 0 w 3447211"/>
                  <a:gd name="connsiteY0" fmla="*/ 492459 h 492459"/>
                  <a:gd name="connsiteX1" fmla="*/ 1023796 w 3447211"/>
                  <a:gd name="connsiteY1" fmla="*/ 90716 h 492459"/>
                  <a:gd name="connsiteX2" fmla="*/ 2177186 w 3447211"/>
                  <a:gd name="connsiteY2" fmla="*/ 427661 h 492459"/>
                  <a:gd name="connsiteX3" fmla="*/ 3447211 w 3447211"/>
                  <a:gd name="connsiteY3" fmla="*/ 0 h 492459"/>
                  <a:gd name="connsiteX4" fmla="*/ 3447211 w 3447211"/>
                  <a:gd name="connsiteY4" fmla="*/ 0 h 492459"/>
                  <a:gd name="connsiteX0" fmla="*/ 0 w 5256539"/>
                  <a:gd name="connsiteY0" fmla="*/ 1100858 h 1100858"/>
                  <a:gd name="connsiteX1" fmla="*/ 1023796 w 5256539"/>
                  <a:gd name="connsiteY1" fmla="*/ 699115 h 1100858"/>
                  <a:gd name="connsiteX2" fmla="*/ 2177186 w 5256539"/>
                  <a:gd name="connsiteY2" fmla="*/ 1036060 h 1100858"/>
                  <a:gd name="connsiteX3" fmla="*/ 3447211 w 5256539"/>
                  <a:gd name="connsiteY3" fmla="*/ 608399 h 1100858"/>
                  <a:gd name="connsiteX4" fmla="*/ 5256540 w 5256539"/>
                  <a:gd name="connsiteY4" fmla="*/ 0 h 1100858"/>
                  <a:gd name="connsiteX0" fmla="*/ 0 w 5256539"/>
                  <a:gd name="connsiteY0" fmla="*/ 1100858 h 1100858"/>
                  <a:gd name="connsiteX1" fmla="*/ 1023796 w 5256539"/>
                  <a:gd name="connsiteY1" fmla="*/ 699115 h 1100858"/>
                  <a:gd name="connsiteX2" fmla="*/ 2177186 w 5256539"/>
                  <a:gd name="connsiteY2" fmla="*/ 1036060 h 1100858"/>
                  <a:gd name="connsiteX3" fmla="*/ 3447211 w 5256539"/>
                  <a:gd name="connsiteY3" fmla="*/ 608399 h 1100858"/>
                  <a:gd name="connsiteX4" fmla="*/ 5256540 w 5256539"/>
                  <a:gd name="connsiteY4" fmla="*/ 0 h 1100858"/>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5983290 w 5983291"/>
                  <a:gd name="connsiteY4" fmla="*/ 0 h 789975"/>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4448200 w 5983291"/>
                  <a:gd name="connsiteY4" fmla="*/ 362823 h 789975"/>
                  <a:gd name="connsiteX5" fmla="*/ 5983290 w 5983291"/>
                  <a:gd name="connsiteY5" fmla="*/ 0 h 789975"/>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4448200 w 5983291"/>
                  <a:gd name="connsiteY4" fmla="*/ 362823 h 789975"/>
                  <a:gd name="connsiteX5" fmla="*/ 5247023 w 5983291"/>
                  <a:gd name="connsiteY5" fmla="*/ 381866 h 789975"/>
                  <a:gd name="connsiteX6" fmla="*/ 5983290 w 5983291"/>
                  <a:gd name="connsiteY6" fmla="*/ 0 h 789975"/>
                  <a:gd name="connsiteX0" fmla="*/ 0 w 6762387"/>
                  <a:gd name="connsiteY0" fmla="*/ 983651 h 983651"/>
                  <a:gd name="connsiteX1" fmla="*/ 1023796 w 6762387"/>
                  <a:gd name="connsiteY1" fmla="*/ 581908 h 983651"/>
                  <a:gd name="connsiteX2" fmla="*/ 2177186 w 6762387"/>
                  <a:gd name="connsiteY2" fmla="*/ 918853 h 983651"/>
                  <a:gd name="connsiteX3" fmla="*/ 3447211 w 6762387"/>
                  <a:gd name="connsiteY3" fmla="*/ 491192 h 983651"/>
                  <a:gd name="connsiteX4" fmla="*/ 4448200 w 6762387"/>
                  <a:gd name="connsiteY4" fmla="*/ 556499 h 983651"/>
                  <a:gd name="connsiteX5" fmla="*/ 5247023 w 6762387"/>
                  <a:gd name="connsiteY5" fmla="*/ 575542 h 983651"/>
                  <a:gd name="connsiteX6" fmla="*/ 6762387 w 6762387"/>
                  <a:gd name="connsiteY6" fmla="*/ 0 h 983651"/>
                  <a:gd name="connsiteX0" fmla="*/ 0 w 7632723"/>
                  <a:gd name="connsiteY0" fmla="*/ 856249 h 856249"/>
                  <a:gd name="connsiteX1" fmla="*/ 1023796 w 7632723"/>
                  <a:gd name="connsiteY1" fmla="*/ 454506 h 856249"/>
                  <a:gd name="connsiteX2" fmla="*/ 2177186 w 7632723"/>
                  <a:gd name="connsiteY2" fmla="*/ 791451 h 856249"/>
                  <a:gd name="connsiteX3" fmla="*/ 3447211 w 7632723"/>
                  <a:gd name="connsiteY3" fmla="*/ 363790 h 856249"/>
                  <a:gd name="connsiteX4" fmla="*/ 4448200 w 7632723"/>
                  <a:gd name="connsiteY4" fmla="*/ 429097 h 856249"/>
                  <a:gd name="connsiteX5" fmla="*/ 5247023 w 7632723"/>
                  <a:gd name="connsiteY5" fmla="*/ 448140 h 856249"/>
                  <a:gd name="connsiteX6" fmla="*/ 7632724 w 7632723"/>
                  <a:gd name="connsiteY6" fmla="*/ 0 h 856249"/>
                  <a:gd name="connsiteX0" fmla="*/ 0 w 7632723"/>
                  <a:gd name="connsiteY0" fmla="*/ 856249 h 856249"/>
                  <a:gd name="connsiteX1" fmla="*/ 1023796 w 7632723"/>
                  <a:gd name="connsiteY1" fmla="*/ 454506 h 856249"/>
                  <a:gd name="connsiteX2" fmla="*/ 2177186 w 7632723"/>
                  <a:gd name="connsiteY2" fmla="*/ 791451 h 856249"/>
                  <a:gd name="connsiteX3" fmla="*/ 3447211 w 7632723"/>
                  <a:gd name="connsiteY3" fmla="*/ 363790 h 856249"/>
                  <a:gd name="connsiteX4" fmla="*/ 4448200 w 7632723"/>
                  <a:gd name="connsiteY4" fmla="*/ 429097 h 856249"/>
                  <a:gd name="connsiteX5" fmla="*/ 5247023 w 7632723"/>
                  <a:gd name="connsiteY5" fmla="*/ 448140 h 856249"/>
                  <a:gd name="connsiteX6" fmla="*/ 6213696 w 7632723"/>
                  <a:gd name="connsiteY6" fmla="*/ 267384 h 856249"/>
                  <a:gd name="connsiteX7" fmla="*/ 7632724 w 7632723"/>
                  <a:gd name="connsiteY7" fmla="*/ 0 h 856249"/>
                  <a:gd name="connsiteX0" fmla="*/ 0 w 7632723"/>
                  <a:gd name="connsiteY0" fmla="*/ 1036148 h 1036148"/>
                  <a:gd name="connsiteX1" fmla="*/ 1023796 w 7632723"/>
                  <a:gd name="connsiteY1" fmla="*/ 634405 h 1036148"/>
                  <a:gd name="connsiteX2" fmla="*/ 2177186 w 7632723"/>
                  <a:gd name="connsiteY2" fmla="*/ 971350 h 1036148"/>
                  <a:gd name="connsiteX3" fmla="*/ 3447211 w 7632723"/>
                  <a:gd name="connsiteY3" fmla="*/ 543689 h 1036148"/>
                  <a:gd name="connsiteX4" fmla="*/ 4448200 w 7632723"/>
                  <a:gd name="connsiteY4" fmla="*/ 608996 h 1036148"/>
                  <a:gd name="connsiteX5" fmla="*/ 5247023 w 7632723"/>
                  <a:gd name="connsiteY5" fmla="*/ 628039 h 1036148"/>
                  <a:gd name="connsiteX6" fmla="*/ 5922391 w 7632723"/>
                  <a:gd name="connsiteY6" fmla="*/ 0 h 1036148"/>
                  <a:gd name="connsiteX7" fmla="*/ 7632724 w 7632723"/>
                  <a:gd name="connsiteY7" fmla="*/ 179899 h 1036148"/>
                  <a:gd name="connsiteX0" fmla="*/ 0 w 7632723"/>
                  <a:gd name="connsiteY0" fmla="*/ 1047872 h 1047872"/>
                  <a:gd name="connsiteX1" fmla="*/ 1023796 w 7632723"/>
                  <a:gd name="connsiteY1" fmla="*/ 646129 h 1047872"/>
                  <a:gd name="connsiteX2" fmla="*/ 2177186 w 7632723"/>
                  <a:gd name="connsiteY2" fmla="*/ 983074 h 1047872"/>
                  <a:gd name="connsiteX3" fmla="*/ 3447211 w 7632723"/>
                  <a:gd name="connsiteY3" fmla="*/ 555413 h 1047872"/>
                  <a:gd name="connsiteX4" fmla="*/ 4448200 w 7632723"/>
                  <a:gd name="connsiteY4" fmla="*/ 620720 h 1047872"/>
                  <a:gd name="connsiteX5" fmla="*/ 5247023 w 7632723"/>
                  <a:gd name="connsiteY5" fmla="*/ 639763 h 1047872"/>
                  <a:gd name="connsiteX6" fmla="*/ 6405090 w 7632723"/>
                  <a:gd name="connsiteY6" fmla="*/ 1 h 1047872"/>
                  <a:gd name="connsiteX7" fmla="*/ 7632724 w 7632723"/>
                  <a:gd name="connsiteY7" fmla="*/ 191623 h 1047872"/>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7605202 w 7605202"/>
                  <a:gd name="connsiteY7" fmla="*/ 279668 h 1047871"/>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6901909 w 7605202"/>
                  <a:gd name="connsiteY7" fmla="*/ 126386 h 1047871"/>
                  <a:gd name="connsiteX8" fmla="*/ 7605202 w 7605202"/>
                  <a:gd name="connsiteY8" fmla="*/ 279668 h 1047871"/>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6991871 w 7605202"/>
                  <a:gd name="connsiteY7" fmla="*/ 48848 h 1047871"/>
                  <a:gd name="connsiteX8" fmla="*/ 7605202 w 7605202"/>
                  <a:gd name="connsiteY8" fmla="*/ 279668 h 1047871"/>
                  <a:gd name="connsiteX0" fmla="*/ 0 w 7605202"/>
                  <a:gd name="connsiteY0" fmla="*/ 999023 h 999023"/>
                  <a:gd name="connsiteX1" fmla="*/ 1023796 w 7605202"/>
                  <a:gd name="connsiteY1" fmla="*/ 597280 h 999023"/>
                  <a:gd name="connsiteX2" fmla="*/ 2177186 w 7605202"/>
                  <a:gd name="connsiteY2" fmla="*/ 934225 h 999023"/>
                  <a:gd name="connsiteX3" fmla="*/ 3447211 w 7605202"/>
                  <a:gd name="connsiteY3" fmla="*/ 506564 h 999023"/>
                  <a:gd name="connsiteX4" fmla="*/ 4448200 w 7605202"/>
                  <a:gd name="connsiteY4" fmla="*/ 571871 h 999023"/>
                  <a:gd name="connsiteX5" fmla="*/ 5247023 w 7605202"/>
                  <a:gd name="connsiteY5" fmla="*/ 590914 h 999023"/>
                  <a:gd name="connsiteX6" fmla="*/ 6061930 w 7605202"/>
                  <a:gd name="connsiteY6" fmla="*/ 147867 h 999023"/>
                  <a:gd name="connsiteX7" fmla="*/ 6991871 w 7605202"/>
                  <a:gd name="connsiteY7" fmla="*/ 0 h 999023"/>
                  <a:gd name="connsiteX8" fmla="*/ 7605202 w 7605202"/>
                  <a:gd name="connsiteY8" fmla="*/ 230820 h 999023"/>
                  <a:gd name="connsiteX0" fmla="*/ 0 w 7605202"/>
                  <a:gd name="connsiteY0" fmla="*/ 999023 h 999023"/>
                  <a:gd name="connsiteX1" fmla="*/ 1023796 w 7605202"/>
                  <a:gd name="connsiteY1" fmla="*/ 597280 h 999023"/>
                  <a:gd name="connsiteX2" fmla="*/ 2177186 w 7605202"/>
                  <a:gd name="connsiteY2" fmla="*/ 934225 h 999023"/>
                  <a:gd name="connsiteX3" fmla="*/ 3447211 w 7605202"/>
                  <a:gd name="connsiteY3" fmla="*/ 506564 h 999023"/>
                  <a:gd name="connsiteX4" fmla="*/ 4448200 w 7605202"/>
                  <a:gd name="connsiteY4" fmla="*/ 571871 h 999023"/>
                  <a:gd name="connsiteX5" fmla="*/ 5247023 w 7605202"/>
                  <a:gd name="connsiteY5" fmla="*/ 590914 h 999023"/>
                  <a:gd name="connsiteX6" fmla="*/ 6061930 w 7605202"/>
                  <a:gd name="connsiteY6" fmla="*/ 147867 h 999023"/>
                  <a:gd name="connsiteX7" fmla="*/ 6991871 w 7605202"/>
                  <a:gd name="connsiteY7" fmla="*/ 0 h 999023"/>
                  <a:gd name="connsiteX8" fmla="*/ 7605202 w 7605202"/>
                  <a:gd name="connsiteY8" fmla="*/ 230820 h 999023"/>
                  <a:gd name="connsiteX0" fmla="*/ 0 w 7605202"/>
                  <a:gd name="connsiteY0" fmla="*/ 953770 h 953770"/>
                  <a:gd name="connsiteX1" fmla="*/ 1023796 w 7605202"/>
                  <a:gd name="connsiteY1" fmla="*/ 552027 h 953770"/>
                  <a:gd name="connsiteX2" fmla="*/ 2177186 w 7605202"/>
                  <a:gd name="connsiteY2" fmla="*/ 888972 h 953770"/>
                  <a:gd name="connsiteX3" fmla="*/ 3447211 w 7605202"/>
                  <a:gd name="connsiteY3" fmla="*/ 461311 h 953770"/>
                  <a:gd name="connsiteX4" fmla="*/ 4448200 w 7605202"/>
                  <a:gd name="connsiteY4" fmla="*/ 526618 h 953770"/>
                  <a:gd name="connsiteX5" fmla="*/ 5247023 w 7605202"/>
                  <a:gd name="connsiteY5" fmla="*/ 545661 h 953770"/>
                  <a:gd name="connsiteX6" fmla="*/ 6061930 w 7605202"/>
                  <a:gd name="connsiteY6" fmla="*/ 102614 h 953770"/>
                  <a:gd name="connsiteX7" fmla="*/ 7009019 w 7605202"/>
                  <a:gd name="connsiteY7" fmla="*/ 0 h 953770"/>
                  <a:gd name="connsiteX8" fmla="*/ 7605202 w 7605202"/>
                  <a:gd name="connsiteY8" fmla="*/ 185567 h 953770"/>
                  <a:gd name="connsiteX0" fmla="*/ 0 w 7605202"/>
                  <a:gd name="connsiteY0" fmla="*/ 982523 h 982523"/>
                  <a:gd name="connsiteX1" fmla="*/ 1023796 w 7605202"/>
                  <a:gd name="connsiteY1" fmla="*/ 580780 h 982523"/>
                  <a:gd name="connsiteX2" fmla="*/ 2177186 w 7605202"/>
                  <a:gd name="connsiteY2" fmla="*/ 917725 h 982523"/>
                  <a:gd name="connsiteX3" fmla="*/ 3447211 w 7605202"/>
                  <a:gd name="connsiteY3" fmla="*/ 490064 h 982523"/>
                  <a:gd name="connsiteX4" fmla="*/ 4448200 w 7605202"/>
                  <a:gd name="connsiteY4" fmla="*/ 555371 h 982523"/>
                  <a:gd name="connsiteX5" fmla="*/ 5247023 w 7605202"/>
                  <a:gd name="connsiteY5" fmla="*/ 574414 h 982523"/>
                  <a:gd name="connsiteX6" fmla="*/ 6061930 w 7605202"/>
                  <a:gd name="connsiteY6" fmla="*/ 131367 h 982523"/>
                  <a:gd name="connsiteX7" fmla="*/ 7009019 w 7605202"/>
                  <a:gd name="connsiteY7" fmla="*/ 28753 h 982523"/>
                  <a:gd name="connsiteX8" fmla="*/ 7605202 w 7605202"/>
                  <a:gd name="connsiteY8" fmla="*/ 214320 h 98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05202" h="982523">
                    <a:moveTo>
                      <a:pt x="0" y="982523"/>
                    </a:moveTo>
                    <a:cubicBezTo>
                      <a:pt x="170633" y="915566"/>
                      <a:pt x="449261" y="662856"/>
                      <a:pt x="1023796" y="580780"/>
                    </a:cubicBezTo>
                    <a:cubicBezTo>
                      <a:pt x="1440658" y="535422"/>
                      <a:pt x="1773284" y="932844"/>
                      <a:pt x="2177186" y="917725"/>
                    </a:cubicBezTo>
                    <a:cubicBezTo>
                      <a:pt x="2581088" y="902606"/>
                      <a:pt x="3068709" y="550456"/>
                      <a:pt x="3447211" y="490064"/>
                    </a:cubicBezTo>
                    <a:cubicBezTo>
                      <a:pt x="3825713" y="429672"/>
                      <a:pt x="4256775" y="546540"/>
                      <a:pt x="4448200" y="555371"/>
                    </a:cubicBezTo>
                    <a:cubicBezTo>
                      <a:pt x="4639625" y="564202"/>
                      <a:pt x="4952774" y="601366"/>
                      <a:pt x="5247023" y="574414"/>
                    </a:cubicBezTo>
                    <a:cubicBezTo>
                      <a:pt x="5541272" y="547462"/>
                      <a:pt x="5786116" y="216930"/>
                      <a:pt x="6061930" y="131367"/>
                    </a:cubicBezTo>
                    <a:cubicBezTo>
                      <a:pt x="6368898" y="21643"/>
                      <a:pt x="6654447" y="-39612"/>
                      <a:pt x="7009019" y="28753"/>
                    </a:cubicBezTo>
                    <a:lnTo>
                      <a:pt x="7605202" y="214320"/>
                    </a:lnTo>
                  </a:path>
                </a:pathLst>
              </a:custGeom>
              <a:ln w="50800">
                <a:solidFill>
                  <a:schemeClr val="tx1"/>
                </a:solidFill>
              </a:ln>
            </p:spPr>
            <p:txBody>
              <a:bodyPr vert="horz" wrap="square" lIns="35719" tIns="35719" rIns="35719" bIns="35719" numCol="1" rtlCol="0" anchor="ctr" anchorCtr="0" compatLnSpc="1">
                <a:prstTxWarp prst="textNoShape">
                  <a:avLst/>
                </a:prstTxWarp>
              </a:bodyPr>
              <a:lstStyle/>
              <a:p>
                <a:pPr marL="160721"/>
                <a:endParaRPr lang="en-US" sz="1266">
                  <a:cs typeface="Helvetica Light" charset="0"/>
                </a:endParaRPr>
              </a:p>
            </p:txBody>
          </p:sp>
          <p:sp>
            <p:nvSpPr>
              <p:cNvPr id="12" name="Freeform 11"/>
              <p:cNvSpPr/>
              <p:nvPr/>
            </p:nvSpPr>
            <p:spPr>
              <a:xfrm rot="6005229">
                <a:off x="2763683" y="4946411"/>
                <a:ext cx="3287962" cy="939399"/>
              </a:xfrm>
              <a:custGeom>
                <a:avLst/>
                <a:gdLst>
                  <a:gd name="connsiteX0" fmla="*/ 0 w 2514131"/>
                  <a:gd name="connsiteY0" fmla="*/ 414702 h 414702"/>
                  <a:gd name="connsiteX1" fmla="*/ 2514131 w 2514131"/>
                  <a:gd name="connsiteY1" fmla="*/ 0 h 414702"/>
                  <a:gd name="connsiteX2" fmla="*/ 2514131 w 2514131"/>
                  <a:gd name="connsiteY2" fmla="*/ 0 h 414702"/>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3447211 w 3447211"/>
                  <a:gd name="connsiteY1" fmla="*/ 0 h 492459"/>
                  <a:gd name="connsiteX2" fmla="*/ 3447211 w 3447211"/>
                  <a:gd name="connsiteY2"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3447211 w 3447211"/>
                  <a:gd name="connsiteY2" fmla="*/ 0 h 492459"/>
                  <a:gd name="connsiteX3" fmla="*/ 3447211 w 3447211"/>
                  <a:gd name="connsiteY3" fmla="*/ 0 h 492459"/>
                  <a:gd name="connsiteX0" fmla="*/ 0 w 3447211"/>
                  <a:gd name="connsiteY0" fmla="*/ 492459 h 492459"/>
                  <a:gd name="connsiteX1" fmla="*/ 1023796 w 3447211"/>
                  <a:gd name="connsiteY1" fmla="*/ 90716 h 492459"/>
                  <a:gd name="connsiteX2" fmla="*/ 2501172 w 3447211"/>
                  <a:gd name="connsiteY2" fmla="*/ 220310 h 492459"/>
                  <a:gd name="connsiteX3" fmla="*/ 3447211 w 3447211"/>
                  <a:gd name="connsiteY3" fmla="*/ 0 h 492459"/>
                  <a:gd name="connsiteX4" fmla="*/ 3447211 w 3447211"/>
                  <a:gd name="connsiteY4" fmla="*/ 0 h 492459"/>
                  <a:gd name="connsiteX0" fmla="*/ 0 w 3447211"/>
                  <a:gd name="connsiteY0" fmla="*/ 492459 h 492459"/>
                  <a:gd name="connsiteX1" fmla="*/ 1023796 w 3447211"/>
                  <a:gd name="connsiteY1" fmla="*/ 90716 h 492459"/>
                  <a:gd name="connsiteX2" fmla="*/ 2177186 w 3447211"/>
                  <a:gd name="connsiteY2" fmla="*/ 427661 h 492459"/>
                  <a:gd name="connsiteX3" fmla="*/ 3447211 w 3447211"/>
                  <a:gd name="connsiteY3" fmla="*/ 0 h 492459"/>
                  <a:gd name="connsiteX4" fmla="*/ 3447211 w 3447211"/>
                  <a:gd name="connsiteY4" fmla="*/ 0 h 492459"/>
                  <a:gd name="connsiteX0" fmla="*/ 0 w 5256539"/>
                  <a:gd name="connsiteY0" fmla="*/ 1100858 h 1100858"/>
                  <a:gd name="connsiteX1" fmla="*/ 1023796 w 5256539"/>
                  <a:gd name="connsiteY1" fmla="*/ 699115 h 1100858"/>
                  <a:gd name="connsiteX2" fmla="*/ 2177186 w 5256539"/>
                  <a:gd name="connsiteY2" fmla="*/ 1036060 h 1100858"/>
                  <a:gd name="connsiteX3" fmla="*/ 3447211 w 5256539"/>
                  <a:gd name="connsiteY3" fmla="*/ 608399 h 1100858"/>
                  <a:gd name="connsiteX4" fmla="*/ 5256540 w 5256539"/>
                  <a:gd name="connsiteY4" fmla="*/ 0 h 1100858"/>
                  <a:gd name="connsiteX0" fmla="*/ 0 w 5256539"/>
                  <a:gd name="connsiteY0" fmla="*/ 1100858 h 1100858"/>
                  <a:gd name="connsiteX1" fmla="*/ 1023796 w 5256539"/>
                  <a:gd name="connsiteY1" fmla="*/ 699115 h 1100858"/>
                  <a:gd name="connsiteX2" fmla="*/ 2177186 w 5256539"/>
                  <a:gd name="connsiteY2" fmla="*/ 1036060 h 1100858"/>
                  <a:gd name="connsiteX3" fmla="*/ 3447211 w 5256539"/>
                  <a:gd name="connsiteY3" fmla="*/ 608399 h 1100858"/>
                  <a:gd name="connsiteX4" fmla="*/ 5256540 w 5256539"/>
                  <a:gd name="connsiteY4" fmla="*/ 0 h 1100858"/>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5983290 w 5983291"/>
                  <a:gd name="connsiteY4" fmla="*/ 0 h 789975"/>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4448200 w 5983291"/>
                  <a:gd name="connsiteY4" fmla="*/ 362823 h 789975"/>
                  <a:gd name="connsiteX5" fmla="*/ 5983290 w 5983291"/>
                  <a:gd name="connsiteY5" fmla="*/ 0 h 789975"/>
                  <a:gd name="connsiteX0" fmla="*/ 0 w 5983291"/>
                  <a:gd name="connsiteY0" fmla="*/ 789975 h 789975"/>
                  <a:gd name="connsiteX1" fmla="*/ 1023796 w 5983291"/>
                  <a:gd name="connsiteY1" fmla="*/ 388232 h 789975"/>
                  <a:gd name="connsiteX2" fmla="*/ 2177186 w 5983291"/>
                  <a:gd name="connsiteY2" fmla="*/ 725177 h 789975"/>
                  <a:gd name="connsiteX3" fmla="*/ 3447211 w 5983291"/>
                  <a:gd name="connsiteY3" fmla="*/ 297516 h 789975"/>
                  <a:gd name="connsiteX4" fmla="*/ 4448200 w 5983291"/>
                  <a:gd name="connsiteY4" fmla="*/ 362823 h 789975"/>
                  <a:gd name="connsiteX5" fmla="*/ 5247023 w 5983291"/>
                  <a:gd name="connsiteY5" fmla="*/ 381866 h 789975"/>
                  <a:gd name="connsiteX6" fmla="*/ 5983290 w 5983291"/>
                  <a:gd name="connsiteY6" fmla="*/ 0 h 789975"/>
                  <a:gd name="connsiteX0" fmla="*/ 0 w 6762387"/>
                  <a:gd name="connsiteY0" fmla="*/ 983651 h 983651"/>
                  <a:gd name="connsiteX1" fmla="*/ 1023796 w 6762387"/>
                  <a:gd name="connsiteY1" fmla="*/ 581908 h 983651"/>
                  <a:gd name="connsiteX2" fmla="*/ 2177186 w 6762387"/>
                  <a:gd name="connsiteY2" fmla="*/ 918853 h 983651"/>
                  <a:gd name="connsiteX3" fmla="*/ 3447211 w 6762387"/>
                  <a:gd name="connsiteY3" fmla="*/ 491192 h 983651"/>
                  <a:gd name="connsiteX4" fmla="*/ 4448200 w 6762387"/>
                  <a:gd name="connsiteY4" fmla="*/ 556499 h 983651"/>
                  <a:gd name="connsiteX5" fmla="*/ 5247023 w 6762387"/>
                  <a:gd name="connsiteY5" fmla="*/ 575542 h 983651"/>
                  <a:gd name="connsiteX6" fmla="*/ 6762387 w 6762387"/>
                  <a:gd name="connsiteY6" fmla="*/ 0 h 983651"/>
                  <a:gd name="connsiteX0" fmla="*/ 0 w 7632723"/>
                  <a:gd name="connsiteY0" fmla="*/ 856249 h 856249"/>
                  <a:gd name="connsiteX1" fmla="*/ 1023796 w 7632723"/>
                  <a:gd name="connsiteY1" fmla="*/ 454506 h 856249"/>
                  <a:gd name="connsiteX2" fmla="*/ 2177186 w 7632723"/>
                  <a:gd name="connsiteY2" fmla="*/ 791451 h 856249"/>
                  <a:gd name="connsiteX3" fmla="*/ 3447211 w 7632723"/>
                  <a:gd name="connsiteY3" fmla="*/ 363790 h 856249"/>
                  <a:gd name="connsiteX4" fmla="*/ 4448200 w 7632723"/>
                  <a:gd name="connsiteY4" fmla="*/ 429097 h 856249"/>
                  <a:gd name="connsiteX5" fmla="*/ 5247023 w 7632723"/>
                  <a:gd name="connsiteY5" fmla="*/ 448140 h 856249"/>
                  <a:gd name="connsiteX6" fmla="*/ 7632724 w 7632723"/>
                  <a:gd name="connsiteY6" fmla="*/ 0 h 856249"/>
                  <a:gd name="connsiteX0" fmla="*/ 0 w 7632723"/>
                  <a:gd name="connsiteY0" fmla="*/ 856249 h 856249"/>
                  <a:gd name="connsiteX1" fmla="*/ 1023796 w 7632723"/>
                  <a:gd name="connsiteY1" fmla="*/ 454506 h 856249"/>
                  <a:gd name="connsiteX2" fmla="*/ 2177186 w 7632723"/>
                  <a:gd name="connsiteY2" fmla="*/ 791451 h 856249"/>
                  <a:gd name="connsiteX3" fmla="*/ 3447211 w 7632723"/>
                  <a:gd name="connsiteY3" fmla="*/ 363790 h 856249"/>
                  <a:gd name="connsiteX4" fmla="*/ 4448200 w 7632723"/>
                  <a:gd name="connsiteY4" fmla="*/ 429097 h 856249"/>
                  <a:gd name="connsiteX5" fmla="*/ 5247023 w 7632723"/>
                  <a:gd name="connsiteY5" fmla="*/ 448140 h 856249"/>
                  <a:gd name="connsiteX6" fmla="*/ 6213696 w 7632723"/>
                  <a:gd name="connsiteY6" fmla="*/ 267384 h 856249"/>
                  <a:gd name="connsiteX7" fmla="*/ 7632724 w 7632723"/>
                  <a:gd name="connsiteY7" fmla="*/ 0 h 856249"/>
                  <a:gd name="connsiteX0" fmla="*/ 0 w 7632723"/>
                  <a:gd name="connsiteY0" fmla="*/ 1036148 h 1036148"/>
                  <a:gd name="connsiteX1" fmla="*/ 1023796 w 7632723"/>
                  <a:gd name="connsiteY1" fmla="*/ 634405 h 1036148"/>
                  <a:gd name="connsiteX2" fmla="*/ 2177186 w 7632723"/>
                  <a:gd name="connsiteY2" fmla="*/ 971350 h 1036148"/>
                  <a:gd name="connsiteX3" fmla="*/ 3447211 w 7632723"/>
                  <a:gd name="connsiteY3" fmla="*/ 543689 h 1036148"/>
                  <a:gd name="connsiteX4" fmla="*/ 4448200 w 7632723"/>
                  <a:gd name="connsiteY4" fmla="*/ 608996 h 1036148"/>
                  <a:gd name="connsiteX5" fmla="*/ 5247023 w 7632723"/>
                  <a:gd name="connsiteY5" fmla="*/ 628039 h 1036148"/>
                  <a:gd name="connsiteX6" fmla="*/ 5922391 w 7632723"/>
                  <a:gd name="connsiteY6" fmla="*/ 0 h 1036148"/>
                  <a:gd name="connsiteX7" fmla="*/ 7632724 w 7632723"/>
                  <a:gd name="connsiteY7" fmla="*/ 179899 h 1036148"/>
                  <a:gd name="connsiteX0" fmla="*/ 0 w 7632723"/>
                  <a:gd name="connsiteY0" fmla="*/ 1047872 h 1047872"/>
                  <a:gd name="connsiteX1" fmla="*/ 1023796 w 7632723"/>
                  <a:gd name="connsiteY1" fmla="*/ 646129 h 1047872"/>
                  <a:gd name="connsiteX2" fmla="*/ 2177186 w 7632723"/>
                  <a:gd name="connsiteY2" fmla="*/ 983074 h 1047872"/>
                  <a:gd name="connsiteX3" fmla="*/ 3447211 w 7632723"/>
                  <a:gd name="connsiteY3" fmla="*/ 555413 h 1047872"/>
                  <a:gd name="connsiteX4" fmla="*/ 4448200 w 7632723"/>
                  <a:gd name="connsiteY4" fmla="*/ 620720 h 1047872"/>
                  <a:gd name="connsiteX5" fmla="*/ 5247023 w 7632723"/>
                  <a:gd name="connsiteY5" fmla="*/ 639763 h 1047872"/>
                  <a:gd name="connsiteX6" fmla="*/ 6405090 w 7632723"/>
                  <a:gd name="connsiteY6" fmla="*/ 1 h 1047872"/>
                  <a:gd name="connsiteX7" fmla="*/ 7632724 w 7632723"/>
                  <a:gd name="connsiteY7" fmla="*/ 191623 h 1047872"/>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7605202 w 7605202"/>
                  <a:gd name="connsiteY7" fmla="*/ 279668 h 1047871"/>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6901909 w 7605202"/>
                  <a:gd name="connsiteY7" fmla="*/ 126386 h 1047871"/>
                  <a:gd name="connsiteX8" fmla="*/ 7605202 w 7605202"/>
                  <a:gd name="connsiteY8" fmla="*/ 279668 h 1047871"/>
                  <a:gd name="connsiteX0" fmla="*/ 0 w 7605202"/>
                  <a:gd name="connsiteY0" fmla="*/ 1047871 h 1047871"/>
                  <a:gd name="connsiteX1" fmla="*/ 1023796 w 7605202"/>
                  <a:gd name="connsiteY1" fmla="*/ 646128 h 1047871"/>
                  <a:gd name="connsiteX2" fmla="*/ 2177186 w 7605202"/>
                  <a:gd name="connsiteY2" fmla="*/ 983073 h 1047871"/>
                  <a:gd name="connsiteX3" fmla="*/ 3447211 w 7605202"/>
                  <a:gd name="connsiteY3" fmla="*/ 555412 h 1047871"/>
                  <a:gd name="connsiteX4" fmla="*/ 4448200 w 7605202"/>
                  <a:gd name="connsiteY4" fmla="*/ 620719 h 1047871"/>
                  <a:gd name="connsiteX5" fmla="*/ 5247023 w 7605202"/>
                  <a:gd name="connsiteY5" fmla="*/ 639762 h 1047871"/>
                  <a:gd name="connsiteX6" fmla="*/ 6405090 w 7605202"/>
                  <a:gd name="connsiteY6" fmla="*/ 0 h 1047871"/>
                  <a:gd name="connsiteX7" fmla="*/ 6991871 w 7605202"/>
                  <a:gd name="connsiteY7" fmla="*/ 48848 h 1047871"/>
                  <a:gd name="connsiteX8" fmla="*/ 7605202 w 7605202"/>
                  <a:gd name="connsiteY8" fmla="*/ 279668 h 1047871"/>
                  <a:gd name="connsiteX0" fmla="*/ 0 w 7605202"/>
                  <a:gd name="connsiteY0" fmla="*/ 999023 h 999023"/>
                  <a:gd name="connsiteX1" fmla="*/ 1023796 w 7605202"/>
                  <a:gd name="connsiteY1" fmla="*/ 597280 h 999023"/>
                  <a:gd name="connsiteX2" fmla="*/ 2177186 w 7605202"/>
                  <a:gd name="connsiteY2" fmla="*/ 934225 h 999023"/>
                  <a:gd name="connsiteX3" fmla="*/ 3447211 w 7605202"/>
                  <a:gd name="connsiteY3" fmla="*/ 506564 h 999023"/>
                  <a:gd name="connsiteX4" fmla="*/ 4448200 w 7605202"/>
                  <a:gd name="connsiteY4" fmla="*/ 571871 h 999023"/>
                  <a:gd name="connsiteX5" fmla="*/ 5247023 w 7605202"/>
                  <a:gd name="connsiteY5" fmla="*/ 590914 h 999023"/>
                  <a:gd name="connsiteX6" fmla="*/ 6061930 w 7605202"/>
                  <a:gd name="connsiteY6" fmla="*/ 147867 h 999023"/>
                  <a:gd name="connsiteX7" fmla="*/ 6991871 w 7605202"/>
                  <a:gd name="connsiteY7" fmla="*/ 0 h 999023"/>
                  <a:gd name="connsiteX8" fmla="*/ 7605202 w 7605202"/>
                  <a:gd name="connsiteY8" fmla="*/ 230820 h 999023"/>
                  <a:gd name="connsiteX0" fmla="*/ 0 w 7605202"/>
                  <a:gd name="connsiteY0" fmla="*/ 999023 h 999023"/>
                  <a:gd name="connsiteX1" fmla="*/ 1023796 w 7605202"/>
                  <a:gd name="connsiteY1" fmla="*/ 597280 h 999023"/>
                  <a:gd name="connsiteX2" fmla="*/ 2177186 w 7605202"/>
                  <a:gd name="connsiteY2" fmla="*/ 934225 h 999023"/>
                  <a:gd name="connsiteX3" fmla="*/ 3447211 w 7605202"/>
                  <a:gd name="connsiteY3" fmla="*/ 506564 h 999023"/>
                  <a:gd name="connsiteX4" fmla="*/ 4448200 w 7605202"/>
                  <a:gd name="connsiteY4" fmla="*/ 571871 h 999023"/>
                  <a:gd name="connsiteX5" fmla="*/ 5247023 w 7605202"/>
                  <a:gd name="connsiteY5" fmla="*/ 590914 h 999023"/>
                  <a:gd name="connsiteX6" fmla="*/ 6061930 w 7605202"/>
                  <a:gd name="connsiteY6" fmla="*/ 147867 h 999023"/>
                  <a:gd name="connsiteX7" fmla="*/ 6991871 w 7605202"/>
                  <a:gd name="connsiteY7" fmla="*/ 0 h 999023"/>
                  <a:gd name="connsiteX8" fmla="*/ 7605202 w 7605202"/>
                  <a:gd name="connsiteY8" fmla="*/ 230820 h 999023"/>
                  <a:gd name="connsiteX0" fmla="*/ 0 w 7605202"/>
                  <a:gd name="connsiteY0" fmla="*/ 953770 h 953770"/>
                  <a:gd name="connsiteX1" fmla="*/ 1023796 w 7605202"/>
                  <a:gd name="connsiteY1" fmla="*/ 552027 h 953770"/>
                  <a:gd name="connsiteX2" fmla="*/ 2177186 w 7605202"/>
                  <a:gd name="connsiteY2" fmla="*/ 888972 h 953770"/>
                  <a:gd name="connsiteX3" fmla="*/ 3447211 w 7605202"/>
                  <a:gd name="connsiteY3" fmla="*/ 461311 h 953770"/>
                  <a:gd name="connsiteX4" fmla="*/ 4448200 w 7605202"/>
                  <a:gd name="connsiteY4" fmla="*/ 526618 h 953770"/>
                  <a:gd name="connsiteX5" fmla="*/ 5247023 w 7605202"/>
                  <a:gd name="connsiteY5" fmla="*/ 545661 h 953770"/>
                  <a:gd name="connsiteX6" fmla="*/ 6061930 w 7605202"/>
                  <a:gd name="connsiteY6" fmla="*/ 102614 h 953770"/>
                  <a:gd name="connsiteX7" fmla="*/ 7009019 w 7605202"/>
                  <a:gd name="connsiteY7" fmla="*/ 0 h 953770"/>
                  <a:gd name="connsiteX8" fmla="*/ 7605202 w 7605202"/>
                  <a:gd name="connsiteY8" fmla="*/ 185567 h 953770"/>
                  <a:gd name="connsiteX0" fmla="*/ 0 w 7605202"/>
                  <a:gd name="connsiteY0" fmla="*/ 982523 h 982523"/>
                  <a:gd name="connsiteX1" fmla="*/ 1023796 w 7605202"/>
                  <a:gd name="connsiteY1" fmla="*/ 580780 h 982523"/>
                  <a:gd name="connsiteX2" fmla="*/ 2177186 w 7605202"/>
                  <a:gd name="connsiteY2" fmla="*/ 917725 h 982523"/>
                  <a:gd name="connsiteX3" fmla="*/ 3447211 w 7605202"/>
                  <a:gd name="connsiteY3" fmla="*/ 490064 h 982523"/>
                  <a:gd name="connsiteX4" fmla="*/ 4448200 w 7605202"/>
                  <a:gd name="connsiteY4" fmla="*/ 555371 h 982523"/>
                  <a:gd name="connsiteX5" fmla="*/ 5247023 w 7605202"/>
                  <a:gd name="connsiteY5" fmla="*/ 574414 h 982523"/>
                  <a:gd name="connsiteX6" fmla="*/ 6061930 w 7605202"/>
                  <a:gd name="connsiteY6" fmla="*/ 131367 h 982523"/>
                  <a:gd name="connsiteX7" fmla="*/ 7009019 w 7605202"/>
                  <a:gd name="connsiteY7" fmla="*/ 28753 h 982523"/>
                  <a:gd name="connsiteX8" fmla="*/ 7605202 w 7605202"/>
                  <a:gd name="connsiteY8" fmla="*/ 214320 h 982523"/>
                  <a:gd name="connsiteX0" fmla="*/ 0 w 7605202"/>
                  <a:gd name="connsiteY0" fmla="*/ 982523 h 1043083"/>
                  <a:gd name="connsiteX1" fmla="*/ 1191011 w 7605202"/>
                  <a:gd name="connsiteY1" fmla="*/ 1021981 h 1043083"/>
                  <a:gd name="connsiteX2" fmla="*/ 2177186 w 7605202"/>
                  <a:gd name="connsiteY2" fmla="*/ 917725 h 1043083"/>
                  <a:gd name="connsiteX3" fmla="*/ 3447211 w 7605202"/>
                  <a:gd name="connsiteY3" fmla="*/ 490064 h 1043083"/>
                  <a:gd name="connsiteX4" fmla="*/ 4448200 w 7605202"/>
                  <a:gd name="connsiteY4" fmla="*/ 555371 h 1043083"/>
                  <a:gd name="connsiteX5" fmla="*/ 5247023 w 7605202"/>
                  <a:gd name="connsiteY5" fmla="*/ 574414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447211 w 7605202"/>
                  <a:gd name="connsiteY3" fmla="*/ 490064 h 1043083"/>
                  <a:gd name="connsiteX4" fmla="*/ 4448200 w 7605202"/>
                  <a:gd name="connsiteY4" fmla="*/ 555371 h 1043083"/>
                  <a:gd name="connsiteX5" fmla="*/ 5247023 w 7605202"/>
                  <a:gd name="connsiteY5" fmla="*/ 574414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160372 w 7605202"/>
                  <a:gd name="connsiteY3" fmla="*/ 1032202 h 1043083"/>
                  <a:gd name="connsiteX4" fmla="*/ 4448200 w 7605202"/>
                  <a:gd name="connsiteY4" fmla="*/ 555371 h 1043083"/>
                  <a:gd name="connsiteX5" fmla="*/ 5247023 w 7605202"/>
                  <a:gd name="connsiteY5" fmla="*/ 574414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160372 w 7605202"/>
                  <a:gd name="connsiteY3" fmla="*/ 1032202 h 1043083"/>
                  <a:gd name="connsiteX4" fmla="*/ 3723211 w 7605202"/>
                  <a:gd name="connsiteY4" fmla="*/ 531878 h 1043083"/>
                  <a:gd name="connsiteX5" fmla="*/ 5247023 w 7605202"/>
                  <a:gd name="connsiteY5" fmla="*/ 574414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160372 w 7605202"/>
                  <a:gd name="connsiteY3" fmla="*/ 1032202 h 1043083"/>
                  <a:gd name="connsiteX4" fmla="*/ 3723211 w 7605202"/>
                  <a:gd name="connsiteY4" fmla="*/ 531878 h 1043083"/>
                  <a:gd name="connsiteX5" fmla="*/ 4788723 w 7605202"/>
                  <a:gd name="connsiteY5" fmla="*/ 388603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160372 w 7605202"/>
                  <a:gd name="connsiteY3" fmla="*/ 1032202 h 1043083"/>
                  <a:gd name="connsiteX4" fmla="*/ 3723211 w 7605202"/>
                  <a:gd name="connsiteY4" fmla="*/ 531878 h 1043083"/>
                  <a:gd name="connsiteX5" fmla="*/ 4788723 w 7605202"/>
                  <a:gd name="connsiteY5" fmla="*/ 388603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82523 h 1043083"/>
                  <a:gd name="connsiteX1" fmla="*/ 1191011 w 7605202"/>
                  <a:gd name="connsiteY1" fmla="*/ 1021981 h 1043083"/>
                  <a:gd name="connsiteX2" fmla="*/ 1950257 w 7605202"/>
                  <a:gd name="connsiteY2" fmla="*/ 712594 h 1043083"/>
                  <a:gd name="connsiteX3" fmla="*/ 3160372 w 7605202"/>
                  <a:gd name="connsiteY3" fmla="*/ 1032202 h 1043083"/>
                  <a:gd name="connsiteX4" fmla="*/ 3723211 w 7605202"/>
                  <a:gd name="connsiteY4" fmla="*/ 531878 h 1043083"/>
                  <a:gd name="connsiteX5" fmla="*/ 4788723 w 7605202"/>
                  <a:gd name="connsiteY5" fmla="*/ 388603 h 1043083"/>
                  <a:gd name="connsiteX6" fmla="*/ 6061930 w 7605202"/>
                  <a:gd name="connsiteY6" fmla="*/ 131367 h 1043083"/>
                  <a:gd name="connsiteX7" fmla="*/ 7009019 w 7605202"/>
                  <a:gd name="connsiteY7" fmla="*/ 28753 h 1043083"/>
                  <a:gd name="connsiteX8" fmla="*/ 7605202 w 7605202"/>
                  <a:gd name="connsiteY8" fmla="*/ 214320 h 1043083"/>
                  <a:gd name="connsiteX0" fmla="*/ 0 w 7605202"/>
                  <a:gd name="connsiteY0" fmla="*/ 959358 h 1019918"/>
                  <a:gd name="connsiteX1" fmla="*/ 1191011 w 7605202"/>
                  <a:gd name="connsiteY1" fmla="*/ 998816 h 1019918"/>
                  <a:gd name="connsiteX2" fmla="*/ 1950257 w 7605202"/>
                  <a:gd name="connsiteY2" fmla="*/ 689429 h 1019918"/>
                  <a:gd name="connsiteX3" fmla="*/ 3160372 w 7605202"/>
                  <a:gd name="connsiteY3" fmla="*/ 1009037 h 1019918"/>
                  <a:gd name="connsiteX4" fmla="*/ 3723211 w 7605202"/>
                  <a:gd name="connsiteY4" fmla="*/ 508713 h 1019918"/>
                  <a:gd name="connsiteX5" fmla="*/ 4788723 w 7605202"/>
                  <a:gd name="connsiteY5" fmla="*/ 365438 h 1019918"/>
                  <a:gd name="connsiteX6" fmla="*/ 6899834 w 7605202"/>
                  <a:gd name="connsiteY6" fmla="*/ 626447 h 1019918"/>
                  <a:gd name="connsiteX7" fmla="*/ 7009019 w 7605202"/>
                  <a:gd name="connsiteY7" fmla="*/ 5588 h 1019918"/>
                  <a:gd name="connsiteX8" fmla="*/ 7605202 w 7605202"/>
                  <a:gd name="connsiteY8" fmla="*/ 191155 h 101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05202" h="1019918">
                    <a:moveTo>
                      <a:pt x="0" y="959358"/>
                    </a:moveTo>
                    <a:cubicBezTo>
                      <a:pt x="170633" y="892401"/>
                      <a:pt x="616476" y="1080892"/>
                      <a:pt x="1191011" y="998816"/>
                    </a:cubicBezTo>
                    <a:cubicBezTo>
                      <a:pt x="1607873" y="953458"/>
                      <a:pt x="1546355" y="704548"/>
                      <a:pt x="1950257" y="689429"/>
                    </a:cubicBezTo>
                    <a:cubicBezTo>
                      <a:pt x="2354159" y="674310"/>
                      <a:pt x="2864880" y="1039156"/>
                      <a:pt x="3160372" y="1009037"/>
                    </a:cubicBezTo>
                    <a:cubicBezTo>
                      <a:pt x="3455864" y="978918"/>
                      <a:pt x="3535598" y="675488"/>
                      <a:pt x="3723211" y="508713"/>
                    </a:cubicBezTo>
                    <a:cubicBezTo>
                      <a:pt x="3914636" y="517544"/>
                      <a:pt x="4505814" y="776582"/>
                      <a:pt x="4788723" y="365438"/>
                    </a:cubicBezTo>
                    <a:cubicBezTo>
                      <a:pt x="5228633" y="683452"/>
                      <a:pt x="6624020" y="712010"/>
                      <a:pt x="6899834" y="626447"/>
                    </a:cubicBezTo>
                    <a:cubicBezTo>
                      <a:pt x="7206802" y="516723"/>
                      <a:pt x="6654447" y="-62777"/>
                      <a:pt x="7009019" y="5588"/>
                    </a:cubicBezTo>
                    <a:lnTo>
                      <a:pt x="7605202" y="191155"/>
                    </a:lnTo>
                  </a:path>
                </a:pathLst>
              </a:custGeom>
              <a:ln w="101600">
                <a:solidFill>
                  <a:srgbClr val="FF0000"/>
                </a:solidFill>
              </a:ln>
            </p:spPr>
            <p:txBody>
              <a:bodyPr vert="horz" wrap="square" lIns="35719" tIns="35719" rIns="35719" bIns="35719" numCol="1" rtlCol="0" anchor="ctr" anchorCtr="0" compatLnSpc="1">
                <a:prstTxWarp prst="textNoShape">
                  <a:avLst/>
                </a:prstTxWarp>
              </a:bodyPr>
              <a:lstStyle/>
              <a:p>
                <a:pPr marL="160721"/>
                <a:endParaRPr lang="en-US" sz="1266">
                  <a:cs typeface="Helvetica Light" charset="0"/>
                </a:endParaRPr>
              </a:p>
            </p:txBody>
          </p:sp>
          <p:sp>
            <p:nvSpPr>
              <p:cNvPr id="13" name="TextBox 12"/>
              <p:cNvSpPr txBox="1"/>
              <p:nvPr/>
            </p:nvSpPr>
            <p:spPr>
              <a:xfrm>
                <a:off x="1972176" y="4123314"/>
                <a:ext cx="1231900" cy="408363"/>
              </a:xfrm>
              <a:prstGeom prst="rect">
                <a:avLst/>
              </a:prstGeom>
              <a:noFill/>
            </p:spPr>
            <p:txBody>
              <a:bodyPr wrap="square" rtlCol="0">
                <a:spAutoFit/>
              </a:bodyPr>
              <a:lstStyle/>
              <a:p>
                <a:r>
                  <a:rPr lang="en-US" sz="1266" dirty="0"/>
                  <a:t>Fuel</a:t>
                </a:r>
              </a:p>
            </p:txBody>
          </p:sp>
          <p:sp>
            <p:nvSpPr>
              <p:cNvPr id="14" name="TextBox 13"/>
              <p:cNvSpPr txBox="1"/>
              <p:nvPr/>
            </p:nvSpPr>
            <p:spPr>
              <a:xfrm>
                <a:off x="1997576" y="5869564"/>
                <a:ext cx="1054100" cy="408363"/>
              </a:xfrm>
              <a:prstGeom prst="rect">
                <a:avLst/>
              </a:prstGeom>
              <a:noFill/>
            </p:spPr>
            <p:txBody>
              <a:bodyPr wrap="square" rtlCol="0">
                <a:spAutoFit/>
              </a:bodyPr>
              <a:lstStyle/>
              <a:p>
                <a:r>
                  <a:rPr lang="en-US" sz="1266" dirty="0"/>
                  <a:t>Air</a:t>
                </a:r>
              </a:p>
            </p:txBody>
          </p:sp>
        </p:grpSp>
        <p:sp>
          <p:nvSpPr>
            <p:cNvPr id="4" name="TextBox 3"/>
            <p:cNvSpPr txBox="1"/>
            <p:nvPr/>
          </p:nvSpPr>
          <p:spPr>
            <a:xfrm>
              <a:off x="1066199" y="1669462"/>
              <a:ext cx="3035011" cy="500560"/>
            </a:xfrm>
            <a:prstGeom prst="rect">
              <a:avLst/>
            </a:prstGeom>
            <a:noFill/>
          </p:spPr>
          <p:txBody>
            <a:bodyPr wrap="square" rtlCol="0">
              <a:spAutoFit/>
            </a:bodyPr>
            <a:lstStyle/>
            <a:p>
              <a:pPr algn="l"/>
              <a:r>
                <a:rPr lang="en-US" sz="1687" dirty="0"/>
                <a:t>Premixed Reactants</a:t>
              </a:r>
            </a:p>
          </p:txBody>
        </p:sp>
        <p:cxnSp>
          <p:nvCxnSpPr>
            <p:cNvPr id="5" name="Straight Connector 4"/>
            <p:cNvCxnSpPr/>
            <p:nvPr/>
          </p:nvCxnSpPr>
          <p:spPr bwMode="auto">
            <a:xfrm>
              <a:off x="3056062" y="2156442"/>
              <a:ext cx="582107" cy="899620"/>
            </a:xfrm>
            <a:prstGeom prst="line">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none" w="med" len="med"/>
            </a:ln>
            <a:effectLst/>
          </p:spPr>
        </p:cxnSp>
        <p:sp>
          <p:nvSpPr>
            <p:cNvPr id="6" name="TextBox 5"/>
            <p:cNvSpPr txBox="1"/>
            <p:nvPr/>
          </p:nvSpPr>
          <p:spPr>
            <a:xfrm>
              <a:off x="4102674" y="1663105"/>
              <a:ext cx="2353421" cy="500560"/>
            </a:xfrm>
            <a:prstGeom prst="rect">
              <a:avLst/>
            </a:prstGeom>
            <a:noFill/>
          </p:spPr>
          <p:txBody>
            <a:bodyPr wrap="square" rtlCol="0">
              <a:spAutoFit/>
            </a:bodyPr>
            <a:lstStyle/>
            <a:p>
              <a:pPr algn="l"/>
              <a:r>
                <a:rPr lang="en-US" sz="1687" dirty="0"/>
                <a:t>Burnt Products</a:t>
              </a:r>
            </a:p>
          </p:txBody>
        </p:sp>
        <p:cxnSp>
          <p:nvCxnSpPr>
            <p:cNvPr id="7" name="Straight Connector 6"/>
            <p:cNvCxnSpPr/>
            <p:nvPr/>
          </p:nvCxnSpPr>
          <p:spPr bwMode="auto">
            <a:xfrm flipH="1">
              <a:off x="4445181" y="2156442"/>
              <a:ext cx="542418" cy="886390"/>
            </a:xfrm>
            <a:prstGeom prst="line">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none" w="med" len="med"/>
            </a:ln>
            <a:effectLst/>
          </p:spPr>
        </p:cxnSp>
      </p:grpSp>
      <p:cxnSp>
        <p:nvCxnSpPr>
          <p:cNvPr id="15" name="Straight Arrow Connector 14"/>
          <p:cNvCxnSpPr/>
          <p:nvPr/>
        </p:nvCxnSpPr>
        <p:spPr bwMode="auto">
          <a:xfrm>
            <a:off x="3384426" y="3341793"/>
            <a:ext cx="316273" cy="139532"/>
          </a:xfrm>
          <a:prstGeom prst="straightConnector1">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a:ln>
          <a:effectLst>
            <a:outerShdw blurRad="38100" dist="25400" dir="5400000" algn="ctr" rotWithShape="0">
              <a:srgbClr val="000000">
                <a:alpha val="50000"/>
              </a:srgbClr>
            </a:outerShdw>
          </a:effectLst>
        </p:spPr>
      </p:cxnSp>
      <p:cxnSp>
        <p:nvCxnSpPr>
          <p:cNvPr id="16" name="Straight Arrow Connector 15"/>
          <p:cNvCxnSpPr/>
          <p:nvPr/>
        </p:nvCxnSpPr>
        <p:spPr bwMode="auto">
          <a:xfrm>
            <a:off x="3263500" y="3695275"/>
            <a:ext cx="390689" cy="0"/>
          </a:xfrm>
          <a:prstGeom prst="straightConnector1">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a:ln>
          <a:effectLst>
            <a:outerShdw blurRad="38100" dist="25400" dir="5400000" algn="ctr" rotWithShape="0">
              <a:srgbClr val="000000">
                <a:alpha val="50000"/>
              </a:srgbClr>
            </a:outerShdw>
          </a:effectLst>
        </p:spPr>
      </p:cxnSp>
      <p:cxnSp>
        <p:nvCxnSpPr>
          <p:cNvPr id="17" name="Straight Arrow Connector 16"/>
          <p:cNvCxnSpPr/>
          <p:nvPr/>
        </p:nvCxnSpPr>
        <p:spPr bwMode="auto">
          <a:xfrm flipV="1">
            <a:off x="3477448" y="3881319"/>
            <a:ext cx="260460" cy="213949"/>
          </a:xfrm>
          <a:prstGeom prst="straightConnector1">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a:ln>
          <a:effectLst>
            <a:outerShdw blurRad="38100" dist="25400" dir="5400000" algn="ctr" rotWithShape="0">
              <a:srgbClr val="000000">
                <a:alpha val="50000"/>
              </a:srgbClr>
            </a:outerShdw>
          </a:effectLst>
        </p:spPr>
      </p:cxnSp>
      <p:cxnSp>
        <p:nvCxnSpPr>
          <p:cNvPr id="18" name="Straight Arrow Connector 17"/>
          <p:cNvCxnSpPr/>
          <p:nvPr/>
        </p:nvCxnSpPr>
        <p:spPr bwMode="auto">
          <a:xfrm flipV="1">
            <a:off x="3235593" y="2858082"/>
            <a:ext cx="325574" cy="158136"/>
          </a:xfrm>
          <a:prstGeom prst="straightConnector1">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a:ln>
          <a:effectLst>
            <a:outerShdw blurRad="38100" dist="25400" dir="5400000" algn="ctr" rotWithShape="0">
              <a:srgbClr val="000000">
                <a:alpha val="50000"/>
              </a:srgbClr>
            </a:outerShdw>
          </a:effectLst>
        </p:spPr>
      </p:cxnSp>
      <p:cxnSp>
        <p:nvCxnSpPr>
          <p:cNvPr id="19" name="Straight Arrow Connector 18"/>
          <p:cNvCxnSpPr/>
          <p:nvPr/>
        </p:nvCxnSpPr>
        <p:spPr bwMode="auto">
          <a:xfrm>
            <a:off x="3430938" y="2458092"/>
            <a:ext cx="297669" cy="223251"/>
          </a:xfrm>
          <a:prstGeom prst="straightConnector1">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a:ln>
          <a:effectLst>
            <a:outerShdw blurRad="38100" dist="25400" dir="5400000" algn="ctr" rotWithShape="0">
              <a:srgbClr val="000000">
                <a:alpha val="50000"/>
              </a:srgbClr>
            </a:outerShdw>
          </a:effectLst>
        </p:spPr>
      </p:cxnSp>
      <p:cxnSp>
        <p:nvCxnSpPr>
          <p:cNvPr id="20" name="Straight Arrow Connector 19"/>
          <p:cNvCxnSpPr/>
          <p:nvPr/>
        </p:nvCxnSpPr>
        <p:spPr bwMode="auto">
          <a:xfrm flipH="1">
            <a:off x="3793721" y="2411581"/>
            <a:ext cx="437200" cy="93021"/>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1" name="Straight Arrow Connector 20"/>
          <p:cNvCxnSpPr/>
          <p:nvPr/>
        </p:nvCxnSpPr>
        <p:spPr bwMode="auto">
          <a:xfrm flipH="1" flipV="1">
            <a:off x="3900877" y="2751290"/>
            <a:ext cx="311440" cy="255627"/>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2" name="Straight Arrow Connector 21"/>
          <p:cNvCxnSpPr/>
          <p:nvPr/>
        </p:nvCxnSpPr>
        <p:spPr bwMode="auto">
          <a:xfrm flipH="1">
            <a:off x="3942555" y="3467555"/>
            <a:ext cx="358315" cy="125397"/>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3" name="Straight Arrow Connector 22"/>
          <p:cNvCxnSpPr/>
          <p:nvPr/>
        </p:nvCxnSpPr>
        <p:spPr bwMode="auto">
          <a:xfrm flipH="1">
            <a:off x="3877440" y="3100303"/>
            <a:ext cx="223616" cy="343815"/>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4" name="Straight Arrow Connector 23"/>
          <p:cNvCxnSpPr/>
          <p:nvPr/>
        </p:nvCxnSpPr>
        <p:spPr bwMode="auto">
          <a:xfrm flipH="1" flipV="1">
            <a:off x="3896046" y="3713880"/>
            <a:ext cx="307335" cy="177104"/>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5" name="Straight Arrow Connector 24"/>
          <p:cNvCxnSpPr/>
          <p:nvPr/>
        </p:nvCxnSpPr>
        <p:spPr bwMode="auto">
          <a:xfrm flipH="1">
            <a:off x="3793721" y="4095266"/>
            <a:ext cx="362783" cy="334877"/>
          </a:xfrm>
          <a:prstGeom prst="straightConnector1">
            <a:avLst/>
          </a:prstGeom>
          <a:blipFill dpi="0" rotWithShape="0">
            <a:blip r:embed="rId3"/>
            <a:srcRect/>
            <a:tile tx="0" ty="0" sx="100000" sy="100000" flip="none" algn="tl"/>
          </a:blipFill>
          <a:ln w="50800" cap="flat" cmpd="sng" algn="ctr">
            <a:solidFill>
              <a:srgbClr val="FF0000"/>
            </a:solidFill>
            <a:prstDash val="solid"/>
            <a:miter lim="0"/>
            <a:headEnd type="none" w="med" len="med"/>
            <a:tailEnd type="arrow"/>
          </a:ln>
          <a:effectLst/>
        </p:spPr>
      </p:cxnSp>
      <p:cxnSp>
        <p:nvCxnSpPr>
          <p:cNvPr id="26" name="Straight Arrow Connector 25"/>
          <p:cNvCxnSpPr/>
          <p:nvPr/>
        </p:nvCxnSpPr>
        <p:spPr bwMode="auto">
          <a:xfrm flipH="1">
            <a:off x="3877440" y="4816363"/>
            <a:ext cx="804817" cy="4470"/>
          </a:xfrm>
          <a:prstGeom prst="straightConnector1">
            <a:avLst/>
          </a:prstGeom>
          <a:blipFill dpi="0" rotWithShape="0">
            <a:blip r:embed="rId3"/>
            <a:srcRect/>
            <a:tile tx="0" ty="0" sx="100000" sy="100000" flip="none" algn="tl"/>
          </a:blipFill>
          <a:ln w="101600" cap="flat" cmpd="sng" algn="ctr">
            <a:solidFill>
              <a:srgbClr val="FF0000"/>
            </a:solidFill>
            <a:prstDash val="solid"/>
            <a:miter lim="0"/>
            <a:headEnd type="none" w="med" len="med"/>
            <a:tailEnd type="arrow"/>
          </a:ln>
          <a:effectLst/>
        </p:spPr>
      </p:cxnSp>
      <p:pic>
        <p:nvPicPr>
          <p:cNvPr id="27" name="Picture 2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5956" y="5614124"/>
            <a:ext cx="3384352" cy="348258"/>
          </a:xfrm>
          <a:prstGeom prst="rect">
            <a:avLst/>
          </a:prstGeom>
        </p:spPr>
      </p:pic>
      <p:sp>
        <p:nvSpPr>
          <p:cNvPr id="28" name="TextBox 27"/>
          <p:cNvSpPr txBox="1"/>
          <p:nvPr/>
        </p:nvSpPr>
        <p:spPr>
          <a:xfrm>
            <a:off x="3846096" y="5111336"/>
            <a:ext cx="2635943" cy="324541"/>
          </a:xfrm>
          <a:prstGeom prst="rect">
            <a:avLst/>
          </a:prstGeom>
          <a:noFill/>
        </p:spPr>
        <p:txBody>
          <a:bodyPr wrap="square" lIns="64290" tIns="32145" rIns="64290" bIns="32145" rtlCol="0">
            <a:spAutoFit/>
          </a:bodyPr>
          <a:lstStyle/>
          <a:p>
            <a:pPr algn="l"/>
            <a:r>
              <a:rPr lang="en-US" sz="1687" dirty="0"/>
              <a:t>Turbulent Flame Speed</a:t>
            </a:r>
          </a:p>
        </p:txBody>
      </p:sp>
      <p:sp>
        <p:nvSpPr>
          <p:cNvPr id="29" name="TextBox 28"/>
          <p:cNvSpPr txBox="1"/>
          <p:nvPr/>
        </p:nvSpPr>
        <p:spPr>
          <a:xfrm>
            <a:off x="1970503" y="5097564"/>
            <a:ext cx="1813916" cy="324541"/>
          </a:xfrm>
          <a:prstGeom prst="rect">
            <a:avLst/>
          </a:prstGeom>
          <a:noFill/>
        </p:spPr>
        <p:txBody>
          <a:bodyPr wrap="square" lIns="64290" tIns="32145" rIns="64290" bIns="32145" rtlCol="0">
            <a:spAutoFit/>
          </a:bodyPr>
          <a:lstStyle/>
          <a:p>
            <a:pPr algn="l"/>
            <a:r>
              <a:rPr lang="en-US" sz="1687" dirty="0"/>
              <a:t>Turbulent Mixing</a:t>
            </a:r>
          </a:p>
        </p:txBody>
      </p:sp>
      <p:cxnSp>
        <p:nvCxnSpPr>
          <p:cNvPr id="30" name="Straight Arrow Connector 29"/>
          <p:cNvCxnSpPr/>
          <p:nvPr/>
        </p:nvCxnSpPr>
        <p:spPr bwMode="auto">
          <a:xfrm>
            <a:off x="2877642" y="4821197"/>
            <a:ext cx="804817" cy="4470"/>
          </a:xfrm>
          <a:prstGeom prst="straightConnector1">
            <a:avLst/>
          </a:prstGeom>
          <a:blipFill dpi="0" rotWithShape="0">
            <a:blip r:embed="rId3"/>
            <a:srcRect/>
            <a:tile tx="0" ty="0" sx="100000" sy="100000" flip="none" algn="tl"/>
          </a:blipFill>
          <a:ln w="101600" cap="flat" cmpd="sng" algn="ctr">
            <a:solidFill>
              <a:schemeClr val="tx1"/>
            </a:solidFill>
            <a:prstDash val="solid"/>
            <a:miter lim="0"/>
            <a:headEnd type="none" w="med" len="med"/>
            <a:tailEnd type="arrow"/>
          </a:ln>
          <a:effectLst/>
        </p:spPr>
      </p:cxnSp>
      <p:pic>
        <p:nvPicPr>
          <p:cNvPr id="31" name="Picture 30"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0727" y="4663819"/>
            <a:ext cx="223242" cy="276820"/>
          </a:xfrm>
          <a:prstGeom prst="rect">
            <a:avLst/>
          </a:prstGeom>
        </p:spPr>
      </p:pic>
      <p:pic>
        <p:nvPicPr>
          <p:cNvPr id="32" name="Picture 31"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05404" y="6157743"/>
            <a:ext cx="2009180" cy="321469"/>
          </a:xfrm>
          <a:prstGeom prst="rect">
            <a:avLst/>
          </a:prstGeom>
        </p:spPr>
      </p:pic>
      <p:pic>
        <p:nvPicPr>
          <p:cNvPr id="33" name="Picture 32" descr="Screen Shot 2015-03-20 at 3.24.03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4354" y="5053385"/>
            <a:ext cx="3263494" cy="1804615"/>
          </a:xfrm>
          <a:prstGeom prst="rect">
            <a:avLst/>
          </a:prstGeom>
        </p:spPr>
      </p:pic>
      <p:cxnSp>
        <p:nvCxnSpPr>
          <p:cNvPr id="35" name="Straight Connector 34"/>
          <p:cNvCxnSpPr/>
          <p:nvPr/>
        </p:nvCxnSpPr>
        <p:spPr bwMode="auto">
          <a:xfrm flipV="1">
            <a:off x="5282062" y="6309175"/>
            <a:ext cx="1599968" cy="9302"/>
          </a:xfrm>
          <a:prstGeom prst="line">
            <a:avLst/>
          </a:prstGeom>
          <a:blipFill dpi="0" rotWithShape="0">
            <a:blip r:embed="rId3"/>
            <a:srcRect/>
            <a:tile tx="0" ty="0" sx="100000" sy="100000" flip="none" algn="tl"/>
          </a:blipFill>
          <a:ln w="25400" cap="flat" cmpd="sng" algn="ctr">
            <a:solidFill>
              <a:srgbClr val="000000"/>
            </a:solidFill>
            <a:prstDash val="solid"/>
            <a:miter lim="0"/>
            <a:headEnd type="none" w="med" len="med"/>
            <a:tailEnd type="arrow" w="med" len="med"/>
          </a:ln>
          <a:effectLst/>
        </p:spPr>
      </p:cxnSp>
      <p:pic>
        <p:nvPicPr>
          <p:cNvPr id="34" name="Picture 33"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99484" y="2289453"/>
            <a:ext cx="4723805" cy="643147"/>
          </a:xfrm>
          <a:prstGeom prst="rect">
            <a:avLst/>
          </a:prstGeom>
        </p:spPr>
      </p:pic>
      <p:pic>
        <p:nvPicPr>
          <p:cNvPr id="39" name="Picture 38"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81875" y="1735812"/>
            <a:ext cx="750094" cy="250031"/>
          </a:xfrm>
          <a:prstGeom prst="rect">
            <a:avLst/>
          </a:prstGeom>
        </p:spPr>
      </p:pic>
      <p:pic>
        <p:nvPicPr>
          <p:cNvPr id="42" name="Picture 41"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9484" y="3253859"/>
            <a:ext cx="4768453" cy="610081"/>
          </a:xfrm>
          <a:prstGeom prst="rect">
            <a:avLst/>
          </a:prstGeom>
        </p:spPr>
      </p:pic>
      <p:pic>
        <p:nvPicPr>
          <p:cNvPr id="44" name="Picture 43"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99484" y="4111109"/>
            <a:ext cx="4071938" cy="610791"/>
          </a:xfrm>
          <a:prstGeom prst="rect">
            <a:avLst/>
          </a:prstGeom>
        </p:spPr>
      </p:pic>
      <p:sp>
        <p:nvSpPr>
          <p:cNvPr id="36" name="Title 35"/>
          <p:cNvSpPr>
            <a:spLocks noGrp="1"/>
          </p:cNvSpPr>
          <p:nvPr>
            <p:ph type="title"/>
          </p:nvPr>
        </p:nvSpPr>
        <p:spPr/>
        <p:txBody>
          <a:bodyPr/>
          <a:lstStyle/>
          <a:p>
            <a:r>
              <a:rPr lang="en-US" dirty="0" smtClean="0"/>
              <a:t>Partially-Stirred Turbulent Batch Reactor</a:t>
            </a:r>
            <a:endParaRPr lang="en-US" dirty="0"/>
          </a:p>
        </p:txBody>
      </p:sp>
    </p:spTree>
    <p:extLst>
      <p:ext uri="{BB962C8B-B14F-4D97-AF65-F5344CB8AC3E}">
        <p14:creationId xmlns:p14="http://schemas.microsoft.com/office/powerpoint/2010/main" val="143659988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The End</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74687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Molecular Weight (Mass Fractions)</a:t>
            </a:r>
            <a:endParaRPr lang="en-US" dirty="0"/>
          </a:p>
        </p:txBody>
      </p:sp>
      <p:pic>
        <p:nvPicPr>
          <p:cNvPr id="3" name="Picture 2"/>
          <p:cNvPicPr>
            <a:picLocks noChangeAspect="1"/>
          </p:cNvPicPr>
          <p:nvPr/>
        </p:nvPicPr>
        <p:blipFill>
          <a:blip r:embed="rId2"/>
          <a:stretch>
            <a:fillRect/>
          </a:stretch>
        </p:blipFill>
        <p:spPr>
          <a:xfrm>
            <a:off x="3432605" y="2138409"/>
            <a:ext cx="2514600" cy="1003300"/>
          </a:xfrm>
          <a:prstGeom prst="rect">
            <a:avLst/>
          </a:prstGeom>
        </p:spPr>
      </p:pic>
      <p:pic>
        <p:nvPicPr>
          <p:cNvPr id="4" name="Picture 3"/>
          <p:cNvPicPr>
            <a:picLocks noChangeAspect="1"/>
          </p:cNvPicPr>
          <p:nvPr/>
        </p:nvPicPr>
        <p:blipFill>
          <a:blip r:embed="rId3"/>
          <a:stretch>
            <a:fillRect/>
          </a:stretch>
        </p:blipFill>
        <p:spPr>
          <a:xfrm>
            <a:off x="1650142" y="4559128"/>
            <a:ext cx="1790700" cy="1041400"/>
          </a:xfrm>
          <a:prstGeom prst="rect">
            <a:avLst/>
          </a:prstGeom>
        </p:spPr>
      </p:pic>
      <p:pic>
        <p:nvPicPr>
          <p:cNvPr id="5" name="Picture 4"/>
          <p:cNvPicPr>
            <a:picLocks noChangeAspect="1"/>
          </p:cNvPicPr>
          <p:nvPr/>
        </p:nvPicPr>
        <p:blipFill>
          <a:blip r:embed="rId4"/>
          <a:stretch>
            <a:fillRect/>
          </a:stretch>
        </p:blipFill>
        <p:spPr>
          <a:xfrm>
            <a:off x="5191896" y="4603578"/>
            <a:ext cx="2286000" cy="952500"/>
          </a:xfrm>
          <a:prstGeom prst="rect">
            <a:avLst/>
          </a:prstGeom>
        </p:spPr>
      </p:pic>
      <p:pic>
        <p:nvPicPr>
          <p:cNvPr id="6" name="Picture 5"/>
          <p:cNvPicPr>
            <a:picLocks noChangeAspect="1"/>
          </p:cNvPicPr>
          <p:nvPr/>
        </p:nvPicPr>
        <p:blipFill>
          <a:blip r:embed="rId5"/>
          <a:stretch>
            <a:fillRect/>
          </a:stretch>
        </p:blipFill>
        <p:spPr>
          <a:xfrm>
            <a:off x="3998646" y="4770945"/>
            <a:ext cx="508000" cy="469900"/>
          </a:xfrm>
          <a:prstGeom prst="rect">
            <a:avLst/>
          </a:prstGeom>
        </p:spPr>
      </p:pic>
      <p:pic>
        <p:nvPicPr>
          <p:cNvPr id="7" name="Picture 6"/>
          <p:cNvPicPr>
            <a:picLocks noChangeAspect="1"/>
          </p:cNvPicPr>
          <p:nvPr/>
        </p:nvPicPr>
        <p:blipFill>
          <a:blip r:embed="rId6"/>
          <a:stretch>
            <a:fillRect/>
          </a:stretch>
        </p:blipFill>
        <p:spPr>
          <a:xfrm>
            <a:off x="8018417" y="4176583"/>
            <a:ext cx="2421066" cy="1833093"/>
          </a:xfrm>
          <a:prstGeom prst="rect">
            <a:avLst/>
          </a:prstGeom>
        </p:spPr>
      </p:pic>
      <p:sp>
        <p:nvSpPr>
          <p:cNvPr id="8" name="Rectangle 7"/>
          <p:cNvSpPr/>
          <p:nvPr/>
        </p:nvSpPr>
        <p:spPr>
          <a:xfrm>
            <a:off x="3179805" y="1861751"/>
            <a:ext cx="3146854" cy="1556951"/>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7"/>
          <a:stretch>
            <a:fillRect/>
          </a:stretch>
        </p:blipFill>
        <p:spPr>
          <a:xfrm>
            <a:off x="8382083" y="2093959"/>
            <a:ext cx="2057400" cy="1092200"/>
          </a:xfrm>
          <a:prstGeom prst="rect">
            <a:avLst/>
          </a:prstGeom>
        </p:spPr>
      </p:pic>
      <p:cxnSp>
        <p:nvCxnSpPr>
          <p:cNvPr id="11" name="Straight Arrow Connector 10"/>
          <p:cNvCxnSpPr/>
          <p:nvPr/>
        </p:nvCxnSpPr>
        <p:spPr>
          <a:xfrm>
            <a:off x="6689126" y="2687596"/>
            <a:ext cx="1103870"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437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Molecular Weight (Mass Fractions)</a:t>
            </a:r>
            <a:endParaRPr lang="en-US" dirty="0"/>
          </a:p>
        </p:txBody>
      </p:sp>
      <p:pic>
        <p:nvPicPr>
          <p:cNvPr id="10" name="Picture 9"/>
          <p:cNvPicPr>
            <a:picLocks noChangeAspect="1"/>
          </p:cNvPicPr>
          <p:nvPr/>
        </p:nvPicPr>
        <p:blipFill>
          <a:blip r:embed="rId2"/>
          <a:stretch>
            <a:fillRect/>
          </a:stretch>
        </p:blipFill>
        <p:spPr>
          <a:xfrm>
            <a:off x="838200" y="2055169"/>
            <a:ext cx="4508500" cy="1231900"/>
          </a:xfrm>
          <a:prstGeom prst="rect">
            <a:avLst/>
          </a:prstGeom>
        </p:spPr>
      </p:pic>
      <p:pic>
        <p:nvPicPr>
          <p:cNvPr id="14" name="Picture 13"/>
          <p:cNvPicPr>
            <a:picLocks noChangeAspect="1"/>
          </p:cNvPicPr>
          <p:nvPr/>
        </p:nvPicPr>
        <p:blipFill>
          <a:blip r:embed="rId3"/>
          <a:stretch>
            <a:fillRect/>
          </a:stretch>
        </p:blipFill>
        <p:spPr>
          <a:xfrm>
            <a:off x="838200" y="4241114"/>
            <a:ext cx="5143500" cy="876300"/>
          </a:xfrm>
          <a:prstGeom prst="rect">
            <a:avLst/>
          </a:prstGeom>
        </p:spPr>
      </p:pic>
      <p:cxnSp>
        <p:nvCxnSpPr>
          <p:cNvPr id="17" name="Straight Arrow Connector 16"/>
          <p:cNvCxnSpPr/>
          <p:nvPr/>
        </p:nvCxnSpPr>
        <p:spPr>
          <a:xfrm flipH="1" flipV="1">
            <a:off x="2125363" y="3084386"/>
            <a:ext cx="527221" cy="1046204"/>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238539" y="3084386"/>
            <a:ext cx="527221" cy="1046204"/>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4"/>
          <a:stretch>
            <a:fillRect/>
          </a:stretch>
        </p:blipFill>
        <p:spPr>
          <a:xfrm>
            <a:off x="6773390" y="2093269"/>
            <a:ext cx="4889500" cy="1155700"/>
          </a:xfrm>
          <a:prstGeom prst="rect">
            <a:avLst/>
          </a:prstGeom>
        </p:spPr>
      </p:pic>
      <p:cxnSp>
        <p:nvCxnSpPr>
          <p:cNvPr id="27" name="Straight Arrow Connector 26"/>
          <p:cNvCxnSpPr/>
          <p:nvPr/>
        </p:nvCxnSpPr>
        <p:spPr>
          <a:xfrm>
            <a:off x="5782962" y="2596979"/>
            <a:ext cx="589091"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a:blip r:embed="rId5"/>
          <a:stretch>
            <a:fillRect/>
          </a:stretch>
        </p:blipFill>
        <p:spPr>
          <a:xfrm>
            <a:off x="7408390" y="4241114"/>
            <a:ext cx="3619500" cy="1473200"/>
          </a:xfrm>
          <a:prstGeom prst="rect">
            <a:avLst/>
          </a:prstGeom>
        </p:spPr>
      </p:pic>
      <p:sp>
        <p:nvSpPr>
          <p:cNvPr id="30" name="Rectangle 29"/>
          <p:cNvSpPr/>
          <p:nvPr/>
        </p:nvSpPr>
        <p:spPr>
          <a:xfrm>
            <a:off x="7166917" y="4054733"/>
            <a:ext cx="4186883" cy="1942414"/>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9070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Realizable Species Mass Fractions</a:t>
            </a:r>
            <a:endParaRPr lang="en-US" dirty="0"/>
          </a:p>
        </p:txBody>
      </p:sp>
      <p:grpSp>
        <p:nvGrpSpPr>
          <p:cNvPr id="5" name="Group 4"/>
          <p:cNvGrpSpPr/>
          <p:nvPr/>
        </p:nvGrpSpPr>
        <p:grpSpPr>
          <a:xfrm>
            <a:off x="838200" y="1690665"/>
            <a:ext cx="6117318" cy="801437"/>
            <a:chOff x="838200" y="1973179"/>
            <a:chExt cx="6117318" cy="801437"/>
          </a:xfrm>
        </p:grpSpPr>
        <p:sp>
          <p:nvSpPr>
            <p:cNvPr id="3" name="TextBox 2"/>
            <p:cNvSpPr txBox="1"/>
            <p:nvPr/>
          </p:nvSpPr>
          <p:spPr>
            <a:xfrm>
              <a:off x="838200" y="1973179"/>
              <a:ext cx="3271665" cy="523220"/>
            </a:xfrm>
            <a:prstGeom prst="rect">
              <a:avLst/>
            </a:prstGeom>
            <a:noFill/>
          </p:spPr>
          <p:txBody>
            <a:bodyPr wrap="none" rtlCol="0">
              <a:spAutoFit/>
            </a:bodyPr>
            <a:lstStyle/>
            <a:p>
              <a:r>
                <a:rPr lang="en-US" sz="2800" i="1" dirty="0" err="1" smtClean="0">
                  <a:solidFill>
                    <a:schemeClr val="bg1">
                      <a:lumMod val="50000"/>
                    </a:schemeClr>
                  </a:solidFill>
                </a:rPr>
                <a:t>Realizability</a:t>
              </a:r>
              <a:r>
                <a:rPr lang="en-US" sz="2800" dirty="0" smtClean="0"/>
                <a:t> requires </a:t>
              </a:r>
            </a:p>
          </p:txBody>
        </p:sp>
        <p:pic>
          <p:nvPicPr>
            <p:cNvPr id="4" name="Picture 3"/>
            <p:cNvPicPr>
              <a:picLocks noChangeAspect="1"/>
            </p:cNvPicPr>
            <p:nvPr/>
          </p:nvPicPr>
          <p:blipFill>
            <a:blip r:embed="rId2"/>
            <a:stretch>
              <a:fillRect/>
            </a:stretch>
          </p:blipFill>
          <p:spPr>
            <a:xfrm>
              <a:off x="4109865" y="2029326"/>
              <a:ext cx="2845653" cy="745290"/>
            </a:xfrm>
            <a:prstGeom prst="rect">
              <a:avLst/>
            </a:prstGeom>
          </p:spPr>
        </p:pic>
      </p:gr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4171" y="2685047"/>
            <a:ext cx="4860758" cy="364556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5560" y="2714496"/>
            <a:ext cx="4024958" cy="3640374"/>
          </a:xfrm>
          <a:prstGeom prst="rect">
            <a:avLst/>
          </a:prstGeom>
        </p:spPr>
      </p:pic>
      <p:cxnSp>
        <p:nvCxnSpPr>
          <p:cNvPr id="9" name="Straight Arrow Connector 8"/>
          <p:cNvCxnSpPr/>
          <p:nvPr/>
        </p:nvCxnSpPr>
        <p:spPr>
          <a:xfrm flipV="1">
            <a:off x="5527361" y="4507831"/>
            <a:ext cx="1763776" cy="882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 name="Picture 9" descr="dan_swens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554" y="2762186"/>
            <a:ext cx="2356853" cy="2356853"/>
          </a:xfrm>
          <a:prstGeom prst="rect">
            <a:avLst/>
          </a:prstGeom>
        </p:spPr>
      </p:pic>
      <p:sp>
        <p:nvSpPr>
          <p:cNvPr id="11" name="TextBox 10"/>
          <p:cNvSpPr txBox="1"/>
          <p:nvPr/>
        </p:nvSpPr>
        <p:spPr>
          <a:xfrm>
            <a:off x="618957" y="5254435"/>
            <a:ext cx="2879314" cy="1015663"/>
          </a:xfrm>
          <a:prstGeom prst="rect">
            <a:avLst/>
          </a:prstGeom>
          <a:noFill/>
        </p:spPr>
        <p:txBody>
          <a:bodyPr wrap="none" rtlCol="0">
            <a:spAutoFit/>
          </a:bodyPr>
          <a:lstStyle/>
          <a:p>
            <a:r>
              <a:rPr lang="en-US" sz="2000" dirty="0" smtClean="0"/>
              <a:t>Dan Swenson</a:t>
            </a:r>
          </a:p>
          <a:p>
            <a:r>
              <a:rPr lang="en-US" sz="2000" dirty="0" smtClean="0"/>
              <a:t>Thunderhead Engineering</a:t>
            </a:r>
          </a:p>
          <a:p>
            <a:r>
              <a:rPr lang="en-US" sz="2000" dirty="0" smtClean="0"/>
              <a:t>2015 Boris Stock Award</a:t>
            </a:r>
          </a:p>
        </p:txBody>
      </p:sp>
      <p:pic>
        <p:nvPicPr>
          <p:cNvPr id="13" name="Picture 12"/>
          <p:cNvPicPr>
            <a:picLocks noChangeAspect="1"/>
          </p:cNvPicPr>
          <p:nvPr/>
        </p:nvPicPr>
        <p:blipFill>
          <a:blip r:embed="rId6"/>
          <a:stretch>
            <a:fillRect/>
          </a:stretch>
        </p:blipFill>
        <p:spPr>
          <a:xfrm>
            <a:off x="8696441" y="1877445"/>
            <a:ext cx="1876217" cy="684686"/>
          </a:xfrm>
          <a:prstGeom prst="rect">
            <a:avLst/>
          </a:prstGeom>
        </p:spPr>
      </p:pic>
      <p:sp>
        <p:nvSpPr>
          <p:cNvPr id="14" name="TextBox 13"/>
          <p:cNvSpPr txBox="1"/>
          <p:nvPr/>
        </p:nvSpPr>
        <p:spPr>
          <a:xfrm>
            <a:off x="8165040" y="2562131"/>
            <a:ext cx="3074368" cy="400110"/>
          </a:xfrm>
          <a:prstGeom prst="rect">
            <a:avLst/>
          </a:prstGeom>
          <a:noFill/>
        </p:spPr>
        <p:txBody>
          <a:bodyPr wrap="none" rtlCol="0">
            <a:spAutoFit/>
          </a:bodyPr>
          <a:lstStyle/>
          <a:p>
            <a:r>
              <a:rPr lang="en-US" sz="2000" dirty="0" smtClean="0">
                <a:solidFill>
                  <a:schemeClr val="accent6"/>
                </a:solidFill>
              </a:rPr>
              <a:t>Guaranteed </a:t>
            </a:r>
            <a:r>
              <a:rPr lang="en-US" sz="2000" smtClean="0">
                <a:solidFill>
                  <a:schemeClr val="accent6"/>
                </a:solidFill>
              </a:rPr>
              <a:t>to be realizable</a:t>
            </a:r>
            <a:endParaRPr lang="en-US" sz="2000" dirty="0" smtClean="0">
              <a:solidFill>
                <a:schemeClr val="accent6"/>
              </a:solidFill>
            </a:endParaRPr>
          </a:p>
        </p:txBody>
      </p:sp>
      <p:sp>
        <p:nvSpPr>
          <p:cNvPr id="17" name="TextBox 16"/>
          <p:cNvSpPr txBox="1"/>
          <p:nvPr/>
        </p:nvSpPr>
        <p:spPr>
          <a:xfrm>
            <a:off x="7782371" y="6354870"/>
            <a:ext cx="3839705" cy="400110"/>
          </a:xfrm>
          <a:prstGeom prst="rect">
            <a:avLst/>
          </a:prstGeom>
          <a:noFill/>
        </p:spPr>
        <p:txBody>
          <a:bodyPr wrap="none" rtlCol="0">
            <a:spAutoFit/>
          </a:bodyPr>
          <a:lstStyle/>
          <a:p>
            <a:r>
              <a:rPr lang="en-US" sz="2000" dirty="0" smtClean="0">
                <a:solidFill>
                  <a:schemeClr val="bg1">
                    <a:lumMod val="50000"/>
                  </a:schemeClr>
                </a:solidFill>
              </a:rPr>
              <a:t>(See </a:t>
            </a:r>
            <a:r>
              <a:rPr lang="en-US" sz="2000" dirty="0" err="1" smtClean="0">
                <a:solidFill>
                  <a:schemeClr val="bg1">
                    <a:lumMod val="50000"/>
                  </a:schemeClr>
                </a:solidFill>
              </a:rPr>
              <a:t>realizable_mass_fractions.fds</a:t>
            </a:r>
            <a:r>
              <a:rPr lang="en-US" sz="2000" dirty="0" smtClean="0">
                <a:solidFill>
                  <a:schemeClr val="bg1">
                    <a:lumMod val="50000"/>
                  </a:schemeClr>
                </a:solidFill>
              </a:rPr>
              <a:t>)</a:t>
            </a:r>
          </a:p>
        </p:txBody>
      </p:sp>
    </p:spTree>
    <p:extLst>
      <p:ext uri="{BB962C8B-B14F-4D97-AF65-F5344CB8AC3E}">
        <p14:creationId xmlns:p14="http://schemas.microsoft.com/office/powerpoint/2010/main" val="1705938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of Combustion</a:t>
            </a:r>
            <a:endParaRPr lang="en-US" dirty="0"/>
          </a:p>
        </p:txBody>
      </p:sp>
      <p:pic>
        <p:nvPicPr>
          <p:cNvPr id="7" name="Picture 6"/>
          <p:cNvPicPr>
            <a:picLocks noChangeAspect="1"/>
          </p:cNvPicPr>
          <p:nvPr/>
        </p:nvPicPr>
        <p:blipFill>
          <a:blip r:embed="rId2"/>
          <a:stretch>
            <a:fillRect/>
          </a:stretch>
        </p:blipFill>
        <p:spPr>
          <a:xfrm>
            <a:off x="1828800" y="1908969"/>
            <a:ext cx="8534400" cy="406400"/>
          </a:xfrm>
          <a:prstGeom prst="rect">
            <a:avLst/>
          </a:prstGeom>
        </p:spPr>
      </p:pic>
      <p:pic>
        <p:nvPicPr>
          <p:cNvPr id="9" name="Picture 8"/>
          <p:cNvPicPr>
            <a:picLocks noChangeAspect="1"/>
          </p:cNvPicPr>
          <p:nvPr/>
        </p:nvPicPr>
        <p:blipFill>
          <a:blip r:embed="rId3"/>
          <a:stretch>
            <a:fillRect/>
          </a:stretch>
        </p:blipFill>
        <p:spPr>
          <a:xfrm>
            <a:off x="574589" y="3496427"/>
            <a:ext cx="1625600" cy="393700"/>
          </a:xfrm>
          <a:prstGeom prst="rect">
            <a:avLst/>
          </a:prstGeom>
        </p:spPr>
      </p:pic>
      <p:cxnSp>
        <p:nvCxnSpPr>
          <p:cNvPr id="10" name="Straight Arrow Connector 9"/>
          <p:cNvCxnSpPr/>
          <p:nvPr/>
        </p:nvCxnSpPr>
        <p:spPr>
          <a:xfrm flipV="1">
            <a:off x="1387389" y="2382796"/>
            <a:ext cx="527221" cy="1046204"/>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949664" y="4311798"/>
            <a:ext cx="3928832" cy="461665"/>
          </a:xfrm>
          <a:prstGeom prst="rect">
            <a:avLst/>
          </a:prstGeom>
          <a:noFill/>
        </p:spPr>
        <p:txBody>
          <a:bodyPr wrap="none" rtlCol="0">
            <a:spAutoFit/>
          </a:bodyPr>
          <a:lstStyle/>
          <a:p>
            <a:r>
              <a:rPr lang="en-US" sz="2400" dirty="0" smtClean="0"/>
              <a:t>heat of formation [J/kg-</a:t>
            </a:r>
            <a:r>
              <a:rPr lang="en-US" sz="2400" i="1" dirty="0" smtClean="0"/>
              <a:t>alpha</a:t>
            </a:r>
            <a:r>
              <a:rPr lang="en-US" sz="2400" dirty="0" smtClean="0"/>
              <a:t>]</a:t>
            </a:r>
            <a:endParaRPr lang="en-US" sz="2400" dirty="0"/>
          </a:p>
        </p:txBody>
      </p:sp>
      <p:sp>
        <p:nvSpPr>
          <p:cNvPr id="15" name="TextBox 14"/>
          <p:cNvSpPr txBox="1"/>
          <p:nvPr/>
        </p:nvSpPr>
        <p:spPr>
          <a:xfrm>
            <a:off x="7949664" y="4936479"/>
            <a:ext cx="3844129" cy="1569660"/>
          </a:xfrm>
          <a:prstGeom prst="rect">
            <a:avLst/>
          </a:prstGeom>
          <a:noFill/>
        </p:spPr>
        <p:txBody>
          <a:bodyPr wrap="none" rtlCol="0">
            <a:spAutoFit/>
          </a:bodyPr>
          <a:lstStyle/>
          <a:p>
            <a:r>
              <a:rPr lang="en-US" sz="2400" dirty="0" smtClean="0"/>
              <a:t>stoichiometric coefficient for </a:t>
            </a:r>
          </a:p>
          <a:p>
            <a:r>
              <a:rPr lang="en-US" sz="2400" dirty="0" smtClean="0"/>
              <a:t>species </a:t>
            </a:r>
            <a:r>
              <a:rPr lang="en-US" sz="2400" i="1" dirty="0" smtClean="0"/>
              <a:t>alpha</a:t>
            </a:r>
            <a:r>
              <a:rPr lang="en-US" sz="2400" dirty="0" smtClean="0"/>
              <a:t> in reaction </a:t>
            </a:r>
            <a:r>
              <a:rPr lang="en-US" sz="2400" i="1" dirty="0" err="1" smtClean="0"/>
              <a:t>i</a:t>
            </a:r>
            <a:endParaRPr lang="en-US" sz="2400" i="1" dirty="0" smtClean="0"/>
          </a:p>
          <a:p>
            <a:r>
              <a:rPr lang="en-US" sz="2400" dirty="0" smtClean="0">
                <a:solidFill>
                  <a:schemeClr val="accent5"/>
                </a:solidFill>
              </a:rPr>
              <a:t>reactants negative</a:t>
            </a:r>
          </a:p>
          <a:p>
            <a:r>
              <a:rPr lang="en-US" sz="2400" dirty="0" smtClean="0">
                <a:solidFill>
                  <a:schemeClr val="accent5"/>
                </a:solidFill>
              </a:rPr>
              <a:t>products positive</a:t>
            </a:r>
            <a:endParaRPr lang="en-US" sz="2400" dirty="0">
              <a:solidFill>
                <a:schemeClr val="accent5"/>
              </a:solidFill>
            </a:endParaRPr>
          </a:p>
        </p:txBody>
      </p:sp>
      <p:cxnSp>
        <p:nvCxnSpPr>
          <p:cNvPr id="16" name="Straight Arrow Connector 15"/>
          <p:cNvCxnSpPr/>
          <p:nvPr/>
        </p:nvCxnSpPr>
        <p:spPr>
          <a:xfrm flipH="1" flipV="1">
            <a:off x="6151841" y="3630625"/>
            <a:ext cx="1783913" cy="2057647"/>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77159" y="5573090"/>
            <a:ext cx="6654450" cy="830997"/>
          </a:xfrm>
          <a:prstGeom prst="rect">
            <a:avLst/>
          </a:prstGeom>
          <a:noFill/>
        </p:spPr>
        <p:txBody>
          <a:bodyPr wrap="none" rtlCol="0">
            <a:spAutoFit/>
          </a:bodyPr>
          <a:lstStyle/>
          <a:p>
            <a:r>
              <a:rPr lang="en-US" sz="2400" dirty="0" smtClean="0"/>
              <a:t>stoichiometric coefficients represent moles of </a:t>
            </a:r>
            <a:r>
              <a:rPr lang="en-US" sz="2400" i="1" dirty="0" smtClean="0"/>
              <a:t>alpha</a:t>
            </a:r>
          </a:p>
          <a:p>
            <a:r>
              <a:rPr lang="en-US" sz="2400" dirty="0" smtClean="0"/>
              <a:t>produced per mole of fuel reacted</a:t>
            </a:r>
            <a:endParaRPr lang="en-US" sz="2400" dirty="0"/>
          </a:p>
        </p:txBody>
      </p:sp>
      <p:sp>
        <p:nvSpPr>
          <p:cNvPr id="28" name="Rectangle 27"/>
          <p:cNvSpPr/>
          <p:nvPr/>
        </p:nvSpPr>
        <p:spPr>
          <a:xfrm>
            <a:off x="253968" y="5502876"/>
            <a:ext cx="6871761" cy="1003263"/>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a:off x="653143" y="4049486"/>
            <a:ext cx="0" cy="1321358"/>
          </a:xfrm>
          <a:prstGeom prst="straightConnector1">
            <a:avLst/>
          </a:prstGeom>
          <a:ln w="31750">
            <a:solidFill>
              <a:schemeClr val="accent5"/>
            </a:solidFill>
            <a:tailEnd type="triangle" w="lg" len="lg"/>
          </a:ln>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a:blip r:embed="rId4"/>
          <a:stretch>
            <a:fillRect/>
          </a:stretch>
        </p:blipFill>
        <p:spPr>
          <a:xfrm>
            <a:off x="2762250" y="2921000"/>
            <a:ext cx="6667500" cy="1016000"/>
          </a:xfrm>
          <a:prstGeom prst="rect">
            <a:avLst/>
          </a:prstGeom>
        </p:spPr>
      </p:pic>
      <p:cxnSp>
        <p:nvCxnSpPr>
          <p:cNvPr id="40" name="Straight Arrow Connector 39"/>
          <p:cNvCxnSpPr/>
          <p:nvPr/>
        </p:nvCxnSpPr>
        <p:spPr>
          <a:xfrm flipH="1" flipV="1">
            <a:off x="8759690" y="3630626"/>
            <a:ext cx="590554" cy="681172"/>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2" name="Picture 41"/>
          <p:cNvPicPr>
            <a:picLocks noChangeAspect="1"/>
          </p:cNvPicPr>
          <p:nvPr/>
        </p:nvPicPr>
        <p:blipFill>
          <a:blip r:embed="rId5"/>
          <a:stretch>
            <a:fillRect/>
          </a:stretch>
        </p:blipFill>
        <p:spPr>
          <a:xfrm>
            <a:off x="2216650" y="4292166"/>
            <a:ext cx="2169917" cy="734563"/>
          </a:xfrm>
          <a:prstGeom prst="rect">
            <a:avLst/>
          </a:prstGeom>
        </p:spPr>
      </p:pic>
      <p:cxnSp>
        <p:nvCxnSpPr>
          <p:cNvPr id="43" name="Straight Arrow Connector 42"/>
          <p:cNvCxnSpPr/>
          <p:nvPr/>
        </p:nvCxnSpPr>
        <p:spPr>
          <a:xfrm>
            <a:off x="3301609" y="3613514"/>
            <a:ext cx="0" cy="435972"/>
          </a:xfrm>
          <a:prstGeom prst="straightConnector1">
            <a:avLst/>
          </a:prstGeom>
          <a:ln w="31750">
            <a:solidFill>
              <a:schemeClr val="accent5"/>
            </a:solidFill>
            <a:tailEnd type="triangle" w="lg" len="lg"/>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9797262" y="3034762"/>
            <a:ext cx="1782347" cy="461665"/>
          </a:xfrm>
          <a:prstGeom prst="rect">
            <a:avLst/>
          </a:prstGeom>
          <a:noFill/>
        </p:spPr>
        <p:txBody>
          <a:bodyPr wrap="none" rtlCol="0">
            <a:spAutoFit/>
          </a:bodyPr>
          <a:lstStyle/>
          <a:p>
            <a:r>
              <a:rPr lang="en-US" sz="2400" dirty="0" smtClean="0"/>
              <a:t>for reaction </a:t>
            </a:r>
            <a:r>
              <a:rPr lang="en-US" sz="2400" i="1" dirty="0" err="1" smtClean="0"/>
              <a:t>i</a:t>
            </a:r>
            <a:endParaRPr lang="en-US" sz="2400" i="1" dirty="0"/>
          </a:p>
        </p:txBody>
      </p:sp>
    </p:spTree>
    <p:extLst>
      <p:ext uri="{BB962C8B-B14F-4D97-AF65-F5344CB8AC3E}">
        <p14:creationId xmlns:p14="http://schemas.microsoft.com/office/powerpoint/2010/main" val="14848896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of Combustion - Oxygen Basis</a:t>
            </a:r>
            <a:endParaRPr lang="en-US" dirty="0"/>
          </a:p>
        </p:txBody>
      </p:sp>
      <p:pic>
        <p:nvPicPr>
          <p:cNvPr id="4" name="Picture 3"/>
          <p:cNvPicPr>
            <a:picLocks noChangeAspect="1"/>
          </p:cNvPicPr>
          <p:nvPr/>
        </p:nvPicPr>
        <p:blipFill>
          <a:blip r:embed="rId2"/>
          <a:stretch>
            <a:fillRect/>
          </a:stretch>
        </p:blipFill>
        <p:spPr>
          <a:xfrm>
            <a:off x="3175000" y="2887817"/>
            <a:ext cx="5842000" cy="2489200"/>
          </a:xfrm>
          <a:prstGeom prst="rect">
            <a:avLst/>
          </a:prstGeom>
        </p:spPr>
      </p:pic>
      <p:sp>
        <p:nvSpPr>
          <p:cNvPr id="5" name="TextBox 4"/>
          <p:cNvSpPr txBox="1"/>
          <p:nvPr/>
        </p:nvSpPr>
        <p:spPr>
          <a:xfrm>
            <a:off x="2578151" y="1766032"/>
            <a:ext cx="1503938" cy="523220"/>
          </a:xfrm>
          <a:prstGeom prst="rect">
            <a:avLst/>
          </a:prstGeom>
          <a:noFill/>
        </p:spPr>
        <p:txBody>
          <a:bodyPr wrap="none" rtlCol="0">
            <a:spAutoFit/>
          </a:bodyPr>
          <a:lstStyle/>
          <a:p>
            <a:r>
              <a:rPr lang="en-US" sz="2800" dirty="0" smtClean="0">
                <a:solidFill>
                  <a:schemeClr val="accent5"/>
                </a:solidFill>
              </a:rPr>
              <a:t>EPUMO2</a:t>
            </a:r>
          </a:p>
        </p:txBody>
      </p:sp>
      <p:cxnSp>
        <p:nvCxnSpPr>
          <p:cNvPr id="8" name="Straight Arrow Connector 7"/>
          <p:cNvCxnSpPr>
            <a:stCxn id="5" idx="2"/>
          </p:cNvCxnSpPr>
          <p:nvPr/>
        </p:nvCxnSpPr>
        <p:spPr>
          <a:xfrm>
            <a:off x="3330120" y="2289252"/>
            <a:ext cx="359564" cy="7670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263857" y="1766032"/>
            <a:ext cx="3753143" cy="523220"/>
          </a:xfrm>
          <a:prstGeom prst="rect">
            <a:avLst/>
          </a:prstGeom>
          <a:noFill/>
        </p:spPr>
        <p:txBody>
          <a:bodyPr wrap="none" rtlCol="0">
            <a:spAutoFit/>
          </a:bodyPr>
          <a:lstStyle/>
          <a:p>
            <a:r>
              <a:rPr lang="en-US" sz="2800" dirty="0" smtClean="0">
                <a:solidFill>
                  <a:schemeClr val="accent5"/>
                </a:solidFill>
              </a:rPr>
              <a:t>HEAT_OF_COMBUSTION</a:t>
            </a:r>
          </a:p>
        </p:txBody>
      </p:sp>
      <p:cxnSp>
        <p:nvCxnSpPr>
          <p:cNvPr id="31" name="Straight Arrow Connector 30"/>
          <p:cNvCxnSpPr/>
          <p:nvPr/>
        </p:nvCxnSpPr>
        <p:spPr>
          <a:xfrm flipH="1">
            <a:off x="5695657" y="2355727"/>
            <a:ext cx="400343" cy="700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72526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Heat of Combustion for Propane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82048211"/>
              </p:ext>
            </p:extLst>
          </p:nvPr>
        </p:nvGraphicFramePr>
        <p:xfrm>
          <a:off x="1874253" y="1923299"/>
          <a:ext cx="8443494" cy="1892344"/>
        </p:xfrm>
        <a:graphic>
          <a:graphicData uri="http://schemas.openxmlformats.org/drawingml/2006/table">
            <a:tbl>
              <a:tblPr firstRow="1" bandRow="1">
                <a:tableStyleId>{5C22544A-7EE6-4342-B048-85BDC9FD1C3A}</a:tableStyleId>
              </a:tblPr>
              <a:tblGrid>
                <a:gridCol w="2463612"/>
                <a:gridCol w="3052199"/>
                <a:gridCol w="2927683"/>
              </a:tblGrid>
              <a:tr h="408984">
                <a:tc>
                  <a:txBody>
                    <a:bodyPr/>
                    <a:lstStyle/>
                    <a:p>
                      <a:r>
                        <a:rPr lang="en-US" dirty="0" smtClean="0"/>
                        <a:t>Species</a:t>
                      </a:r>
                      <a:endParaRPr lang="en-US" dirty="0"/>
                    </a:p>
                  </a:txBody>
                  <a:tcPr/>
                </a:tc>
                <a:tc>
                  <a:txBody>
                    <a:bodyPr/>
                    <a:lstStyle/>
                    <a:p>
                      <a:r>
                        <a:rPr lang="en-US" dirty="0" smtClean="0"/>
                        <a:t>Molecular Weight (kg/</a:t>
                      </a:r>
                      <a:r>
                        <a:rPr lang="en-US" dirty="0" err="1" smtClean="0"/>
                        <a:t>kmol</a:t>
                      </a:r>
                      <a:r>
                        <a:rPr lang="en-US" dirty="0" smtClean="0"/>
                        <a:t>)</a:t>
                      </a:r>
                      <a:endParaRPr lang="en-US" dirty="0"/>
                    </a:p>
                  </a:txBody>
                  <a:tcPr/>
                </a:tc>
                <a:tc>
                  <a:txBody>
                    <a:bodyPr/>
                    <a:lstStyle/>
                    <a:p>
                      <a:r>
                        <a:rPr lang="en-US" dirty="0" smtClean="0"/>
                        <a:t>Enthalpy of Formation (J/kg)</a:t>
                      </a:r>
                      <a:endParaRPr lang="en-US" dirty="0"/>
                    </a:p>
                  </a:txBody>
                  <a:tcPr/>
                </a:tc>
              </a:tr>
              <a:tr h="370840">
                <a:tc>
                  <a:txBody>
                    <a:bodyPr/>
                    <a:lstStyle/>
                    <a:p>
                      <a:r>
                        <a:rPr lang="en-US" dirty="0" smtClean="0"/>
                        <a:t>Propane, C3H8</a:t>
                      </a:r>
                      <a:endParaRPr lang="en-US" dirty="0"/>
                    </a:p>
                  </a:txBody>
                  <a:tcPr/>
                </a:tc>
                <a:tc>
                  <a:txBody>
                    <a:bodyPr/>
                    <a:lstStyle/>
                    <a:p>
                      <a:r>
                        <a:rPr lang="hr-HR" dirty="0" smtClean="0"/>
                        <a:t>44.09562</a:t>
                      </a:r>
                      <a:endParaRPr lang="en-US" dirty="0"/>
                    </a:p>
                  </a:txBody>
                  <a:tcPr/>
                </a:tc>
                <a:tc>
                  <a:txBody>
                    <a:bodyPr/>
                    <a:lstStyle/>
                    <a:p>
                      <a:r>
                        <a:rPr lang="mr-IN" dirty="0" smtClean="0"/>
                        <a:t>-2.37E+06</a:t>
                      </a:r>
                      <a:endParaRPr lang="en-US" dirty="0"/>
                    </a:p>
                  </a:txBody>
                  <a:tcPr/>
                </a:tc>
              </a:tr>
              <a:tr h="370840">
                <a:tc>
                  <a:txBody>
                    <a:bodyPr/>
                    <a:lstStyle/>
                    <a:p>
                      <a:r>
                        <a:rPr lang="en-US" dirty="0" smtClean="0"/>
                        <a:t>Oxygen, O2</a:t>
                      </a:r>
                      <a:endParaRPr lang="en-US" dirty="0"/>
                    </a:p>
                  </a:txBody>
                  <a:tcPr/>
                </a:tc>
                <a:tc>
                  <a:txBody>
                    <a:bodyPr/>
                    <a:lstStyle/>
                    <a:p>
                      <a:r>
                        <a:rPr lang="nb-NO" dirty="0" smtClean="0"/>
                        <a:t>31.99880</a:t>
                      </a:r>
                      <a:endParaRPr lang="en-US" dirty="0"/>
                    </a:p>
                  </a:txBody>
                  <a:tcPr/>
                </a:tc>
                <a:tc>
                  <a:txBody>
                    <a:bodyPr/>
                    <a:lstStyle/>
                    <a:p>
                      <a:r>
                        <a:rPr lang="en-US" dirty="0" smtClean="0"/>
                        <a:t>0</a:t>
                      </a:r>
                      <a:endParaRPr lang="en-US" dirty="0"/>
                    </a:p>
                  </a:txBody>
                  <a:tcPr/>
                </a:tc>
              </a:tr>
              <a:tr h="370840">
                <a:tc>
                  <a:txBody>
                    <a:bodyPr/>
                    <a:lstStyle/>
                    <a:p>
                      <a:r>
                        <a:rPr lang="en-US" dirty="0" smtClean="0"/>
                        <a:t>Carbon Dioxide,</a:t>
                      </a:r>
                      <a:r>
                        <a:rPr lang="en-US" baseline="0" dirty="0" smtClean="0"/>
                        <a:t> CO2</a:t>
                      </a:r>
                      <a:endParaRPr lang="en-US" dirty="0"/>
                    </a:p>
                  </a:txBody>
                  <a:tcPr/>
                </a:tc>
                <a:tc>
                  <a:txBody>
                    <a:bodyPr/>
                    <a:lstStyle/>
                    <a:p>
                      <a:r>
                        <a:rPr lang="is-IS" dirty="0" smtClean="0"/>
                        <a:t>44.00950</a:t>
                      </a:r>
                      <a:endParaRPr lang="en-US" dirty="0"/>
                    </a:p>
                  </a:txBody>
                  <a:tcPr/>
                </a:tc>
                <a:tc>
                  <a:txBody>
                    <a:bodyPr/>
                    <a:lstStyle/>
                    <a:p>
                      <a:r>
                        <a:rPr lang="mr-IN" dirty="0" smtClean="0"/>
                        <a:t>-8.94E+06</a:t>
                      </a:r>
                      <a:endParaRPr lang="en-US" dirty="0"/>
                    </a:p>
                  </a:txBody>
                  <a:tcPr/>
                </a:tc>
              </a:tr>
              <a:tr h="370840">
                <a:tc>
                  <a:txBody>
                    <a:bodyPr/>
                    <a:lstStyle/>
                    <a:p>
                      <a:r>
                        <a:rPr lang="en-US" dirty="0" smtClean="0"/>
                        <a:t>Water Vapor, H2O</a:t>
                      </a:r>
                      <a:endParaRPr lang="en-US" dirty="0"/>
                    </a:p>
                  </a:txBody>
                  <a:tcPr/>
                </a:tc>
                <a:tc>
                  <a:txBody>
                    <a:bodyPr/>
                    <a:lstStyle/>
                    <a:p>
                      <a:r>
                        <a:rPr lang="hr-HR" dirty="0" smtClean="0"/>
                        <a:t>18.01528</a:t>
                      </a:r>
                      <a:endParaRPr lang="en-US" dirty="0"/>
                    </a:p>
                  </a:txBody>
                  <a:tcPr/>
                </a:tc>
                <a:tc>
                  <a:txBody>
                    <a:bodyPr/>
                    <a:lstStyle/>
                    <a:p>
                      <a:r>
                        <a:rPr lang="mr-IN" dirty="0" smtClean="0"/>
                        <a:t>-1.34E+07</a:t>
                      </a:r>
                      <a:endParaRPr lang="en-US" dirty="0"/>
                    </a:p>
                  </a:txBody>
                  <a:tcPr/>
                </a:tc>
              </a:tr>
            </a:tbl>
          </a:graphicData>
        </a:graphic>
      </p:graphicFrame>
      <p:sp>
        <p:nvSpPr>
          <p:cNvPr id="4" name="TextBox 3"/>
          <p:cNvSpPr txBox="1"/>
          <p:nvPr/>
        </p:nvSpPr>
        <p:spPr>
          <a:xfrm>
            <a:off x="1756610" y="4523873"/>
            <a:ext cx="1933734" cy="523220"/>
          </a:xfrm>
          <a:prstGeom prst="rect">
            <a:avLst/>
          </a:prstGeom>
          <a:noFill/>
        </p:spPr>
        <p:txBody>
          <a:bodyPr wrap="none" rtlCol="0">
            <a:spAutoFit/>
          </a:bodyPr>
          <a:lstStyle/>
          <a:p>
            <a:r>
              <a:rPr lang="en-US" sz="2800" dirty="0" smtClean="0"/>
              <a:t>Run </a:t>
            </a:r>
            <a:r>
              <a:rPr lang="en-US" sz="2800" dirty="0" err="1" smtClean="0"/>
              <a:t>HOC.py</a:t>
            </a:r>
            <a:endParaRPr lang="en-US" sz="2800"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1426" y="4523873"/>
            <a:ext cx="5740172" cy="1407027"/>
          </a:xfrm>
          <a:prstGeom prst="rect">
            <a:avLst/>
          </a:prstGeom>
        </p:spPr>
      </p:pic>
      <p:cxnSp>
        <p:nvCxnSpPr>
          <p:cNvPr id="7" name="Straight Arrow Connector 6"/>
          <p:cNvCxnSpPr/>
          <p:nvPr/>
        </p:nvCxnSpPr>
        <p:spPr>
          <a:xfrm>
            <a:off x="3818021" y="4785483"/>
            <a:ext cx="8101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62800" y="5999747"/>
            <a:ext cx="3608937" cy="523220"/>
          </a:xfrm>
          <a:prstGeom prst="rect">
            <a:avLst/>
          </a:prstGeom>
          <a:noFill/>
        </p:spPr>
        <p:txBody>
          <a:bodyPr wrap="none" rtlCol="0">
            <a:spAutoFit/>
          </a:bodyPr>
          <a:lstStyle/>
          <a:p>
            <a:r>
              <a:rPr lang="en-US" sz="2800" dirty="0" err="1" smtClean="0"/>
              <a:t>approx</a:t>
            </a:r>
            <a:r>
              <a:rPr lang="en-US" sz="2800" dirty="0" smtClean="0"/>
              <a:t> 13,000 kJ/kg O2</a:t>
            </a:r>
          </a:p>
        </p:txBody>
      </p:sp>
    </p:spTree>
    <p:extLst>
      <p:ext uri="{BB962C8B-B14F-4D97-AF65-F5344CB8AC3E}">
        <p14:creationId xmlns:p14="http://schemas.microsoft.com/office/powerpoint/2010/main" val="15174906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Equivalence Ratio</a:t>
            </a:r>
            <a:endParaRPr lang="en-US" dirty="0"/>
          </a:p>
        </p:txBody>
      </p:sp>
      <p:pic>
        <p:nvPicPr>
          <p:cNvPr id="3" name="Picture 2"/>
          <p:cNvPicPr>
            <a:picLocks noChangeAspect="1"/>
          </p:cNvPicPr>
          <p:nvPr/>
        </p:nvPicPr>
        <p:blipFill>
          <a:blip r:embed="rId2"/>
          <a:stretch>
            <a:fillRect/>
          </a:stretch>
        </p:blipFill>
        <p:spPr>
          <a:xfrm>
            <a:off x="1643105" y="2184958"/>
            <a:ext cx="3683000" cy="1092200"/>
          </a:xfrm>
          <a:prstGeom prst="rect">
            <a:avLst/>
          </a:prstGeom>
        </p:spPr>
      </p:pic>
      <p:sp>
        <p:nvSpPr>
          <p:cNvPr id="5" name="Rectangle 4"/>
          <p:cNvSpPr/>
          <p:nvPr/>
        </p:nvSpPr>
        <p:spPr>
          <a:xfrm>
            <a:off x="1456692" y="2028439"/>
            <a:ext cx="4046183" cy="1439690"/>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1643105" y="4083222"/>
            <a:ext cx="3314700" cy="355600"/>
          </a:xfrm>
          <a:prstGeom prst="rect">
            <a:avLst/>
          </a:prstGeom>
        </p:spPr>
      </p:pic>
      <p:pic>
        <p:nvPicPr>
          <p:cNvPr id="7" name="Picture 6"/>
          <p:cNvPicPr>
            <a:picLocks noChangeAspect="1"/>
          </p:cNvPicPr>
          <p:nvPr/>
        </p:nvPicPr>
        <p:blipFill>
          <a:blip r:embed="rId4"/>
          <a:stretch>
            <a:fillRect/>
          </a:stretch>
        </p:blipFill>
        <p:spPr>
          <a:xfrm>
            <a:off x="1643105" y="4889158"/>
            <a:ext cx="3378200" cy="355600"/>
          </a:xfrm>
          <a:prstGeom prst="rect">
            <a:avLst/>
          </a:prstGeom>
        </p:spPr>
      </p:pic>
      <p:sp>
        <p:nvSpPr>
          <p:cNvPr id="9" name="TextBox 8"/>
          <p:cNvSpPr txBox="1"/>
          <p:nvPr/>
        </p:nvSpPr>
        <p:spPr>
          <a:xfrm>
            <a:off x="6970513" y="4988012"/>
            <a:ext cx="4284506" cy="1200329"/>
          </a:xfrm>
          <a:prstGeom prst="rect">
            <a:avLst/>
          </a:prstGeom>
          <a:noFill/>
        </p:spPr>
        <p:txBody>
          <a:bodyPr wrap="none" rtlCol="0">
            <a:spAutoFit/>
          </a:bodyPr>
          <a:lstStyle/>
          <a:p>
            <a:r>
              <a:rPr lang="en-US" sz="2400" dirty="0" smtClean="0"/>
              <a:t>Generally, fuel rich conditions</a:t>
            </a:r>
          </a:p>
          <a:p>
            <a:r>
              <a:rPr lang="en-US" sz="2400" dirty="0" smtClean="0"/>
              <a:t>are responsible for producing CO</a:t>
            </a:r>
          </a:p>
          <a:p>
            <a:r>
              <a:rPr lang="en-US" sz="2400" dirty="0" smtClean="0"/>
              <a:t>and soot.</a:t>
            </a:r>
            <a:endParaRPr lang="en-US" sz="2400" dirty="0"/>
          </a:p>
        </p:txBody>
      </p:sp>
      <p:pic>
        <p:nvPicPr>
          <p:cNvPr id="10" name="Picture 9"/>
          <p:cNvPicPr>
            <a:picLocks noChangeAspect="1"/>
          </p:cNvPicPr>
          <p:nvPr/>
        </p:nvPicPr>
        <p:blipFill rotWithShape="1">
          <a:blip r:embed="rId5"/>
          <a:srcRect t="12500" r="45693"/>
          <a:stretch/>
        </p:blipFill>
        <p:spPr>
          <a:xfrm>
            <a:off x="7347858" y="773750"/>
            <a:ext cx="3298371" cy="3730944"/>
          </a:xfrm>
          <a:prstGeom prst="rect">
            <a:avLst/>
          </a:prstGeom>
        </p:spPr>
      </p:pic>
    </p:spTree>
    <p:extLst>
      <p:ext uri="{BB962C8B-B14F-4D97-AF65-F5344CB8AC3E}">
        <p14:creationId xmlns:p14="http://schemas.microsoft.com/office/powerpoint/2010/main" val="7088477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Adiabatic Flame Temperature</a:t>
            </a:r>
            <a:endParaRPr lang="en-US" dirty="0"/>
          </a:p>
        </p:txBody>
      </p:sp>
      <p:pic>
        <p:nvPicPr>
          <p:cNvPr id="3" name="Picture 2"/>
          <p:cNvPicPr>
            <a:picLocks noChangeAspect="1"/>
          </p:cNvPicPr>
          <p:nvPr/>
        </p:nvPicPr>
        <p:blipFill>
          <a:blip r:embed="rId2"/>
          <a:stretch>
            <a:fillRect/>
          </a:stretch>
        </p:blipFill>
        <p:spPr>
          <a:xfrm>
            <a:off x="4730750" y="2049678"/>
            <a:ext cx="2730500" cy="419100"/>
          </a:xfrm>
          <a:prstGeom prst="rect">
            <a:avLst/>
          </a:prstGeom>
        </p:spPr>
      </p:pic>
      <p:cxnSp>
        <p:nvCxnSpPr>
          <p:cNvPr id="4" name="Straight Arrow Connector 3"/>
          <p:cNvCxnSpPr/>
          <p:nvPr/>
        </p:nvCxnSpPr>
        <p:spPr>
          <a:xfrm flipV="1">
            <a:off x="3687661" y="2468778"/>
            <a:ext cx="947626" cy="830997"/>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359813" y="3430374"/>
            <a:ext cx="2080826" cy="830997"/>
          </a:xfrm>
          <a:prstGeom prst="rect">
            <a:avLst/>
          </a:prstGeom>
          <a:noFill/>
        </p:spPr>
        <p:txBody>
          <a:bodyPr wrap="none" rtlCol="0">
            <a:spAutoFit/>
          </a:bodyPr>
          <a:lstStyle/>
          <a:p>
            <a:pPr algn="ctr"/>
            <a:r>
              <a:rPr lang="en-US" sz="2400" dirty="0" smtClean="0"/>
              <a:t>change in</a:t>
            </a:r>
          </a:p>
          <a:p>
            <a:pPr algn="ctr"/>
            <a:r>
              <a:rPr lang="en-US" sz="2400" i="1" dirty="0" smtClean="0">
                <a:solidFill>
                  <a:srgbClr val="FF0000"/>
                </a:solidFill>
              </a:rPr>
              <a:t>internal energy</a:t>
            </a:r>
            <a:endParaRPr lang="en-US" sz="2400" i="1" dirty="0">
              <a:solidFill>
                <a:srgbClr val="FF0000"/>
              </a:solidFill>
            </a:endParaRPr>
          </a:p>
        </p:txBody>
      </p:sp>
      <p:cxnSp>
        <p:nvCxnSpPr>
          <p:cNvPr id="7" name="Straight Arrow Connector 6"/>
          <p:cNvCxnSpPr/>
          <p:nvPr/>
        </p:nvCxnSpPr>
        <p:spPr>
          <a:xfrm flipH="1" flipV="1">
            <a:off x="6250631" y="2575786"/>
            <a:ext cx="6391" cy="723989"/>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143083" y="3430373"/>
            <a:ext cx="2215095" cy="830997"/>
          </a:xfrm>
          <a:prstGeom prst="rect">
            <a:avLst/>
          </a:prstGeom>
          <a:noFill/>
        </p:spPr>
        <p:txBody>
          <a:bodyPr wrap="none" rtlCol="0">
            <a:spAutoFit/>
          </a:bodyPr>
          <a:lstStyle/>
          <a:p>
            <a:pPr algn="ctr"/>
            <a:r>
              <a:rPr lang="en-US" sz="2400" dirty="0" smtClean="0"/>
              <a:t>heat transferred</a:t>
            </a:r>
          </a:p>
          <a:p>
            <a:pPr algn="ctr"/>
            <a:r>
              <a:rPr lang="en-US" sz="2400" i="1" dirty="0" smtClean="0"/>
              <a:t>to</a:t>
            </a:r>
            <a:r>
              <a:rPr lang="en-US" sz="2400" dirty="0" smtClean="0"/>
              <a:t> the system</a:t>
            </a:r>
            <a:endParaRPr lang="en-US" sz="2400" dirty="0"/>
          </a:p>
        </p:txBody>
      </p:sp>
      <p:sp>
        <p:nvSpPr>
          <p:cNvPr id="12" name="TextBox 11"/>
          <p:cNvSpPr txBox="1"/>
          <p:nvPr/>
        </p:nvSpPr>
        <p:spPr>
          <a:xfrm>
            <a:off x="8070749" y="3418537"/>
            <a:ext cx="1931619" cy="830997"/>
          </a:xfrm>
          <a:prstGeom prst="rect">
            <a:avLst/>
          </a:prstGeom>
          <a:noFill/>
        </p:spPr>
        <p:txBody>
          <a:bodyPr wrap="none" rtlCol="0">
            <a:spAutoFit/>
          </a:bodyPr>
          <a:lstStyle/>
          <a:p>
            <a:pPr algn="ctr"/>
            <a:r>
              <a:rPr lang="en-US" sz="2400" dirty="0" smtClean="0"/>
              <a:t>work done</a:t>
            </a:r>
          </a:p>
          <a:p>
            <a:pPr algn="ctr"/>
            <a:r>
              <a:rPr lang="en-US" sz="2400" i="1" dirty="0" smtClean="0"/>
              <a:t>on</a:t>
            </a:r>
            <a:r>
              <a:rPr lang="en-US" sz="2400" dirty="0" smtClean="0"/>
              <a:t> the system</a:t>
            </a:r>
          </a:p>
        </p:txBody>
      </p:sp>
      <p:cxnSp>
        <p:nvCxnSpPr>
          <p:cNvPr id="21" name="Straight Arrow Connector 20"/>
          <p:cNvCxnSpPr/>
          <p:nvPr/>
        </p:nvCxnSpPr>
        <p:spPr>
          <a:xfrm flipH="1" flipV="1">
            <a:off x="7556713" y="2468778"/>
            <a:ext cx="947626" cy="830997"/>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38200" y="1843729"/>
            <a:ext cx="2342308" cy="830997"/>
          </a:xfrm>
          <a:prstGeom prst="rect">
            <a:avLst/>
          </a:prstGeom>
          <a:noFill/>
        </p:spPr>
        <p:txBody>
          <a:bodyPr wrap="none" rtlCol="0">
            <a:spAutoFit/>
          </a:bodyPr>
          <a:lstStyle/>
          <a:p>
            <a:r>
              <a:rPr lang="en-US" sz="2400" dirty="0" smtClean="0"/>
              <a:t>First Law of</a:t>
            </a:r>
          </a:p>
          <a:p>
            <a:r>
              <a:rPr lang="en-US" sz="2400" dirty="0" smtClean="0"/>
              <a:t>Thermodynamics</a:t>
            </a:r>
            <a:endParaRPr lang="en-US" sz="2400" dirty="0"/>
          </a:p>
        </p:txBody>
      </p:sp>
      <p:cxnSp>
        <p:nvCxnSpPr>
          <p:cNvPr id="25" name="Straight Arrow Connector 24"/>
          <p:cNvCxnSpPr/>
          <p:nvPr/>
        </p:nvCxnSpPr>
        <p:spPr>
          <a:xfrm flipV="1">
            <a:off x="5717059" y="1843729"/>
            <a:ext cx="922638" cy="8467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3"/>
          <a:stretch>
            <a:fillRect/>
          </a:stretch>
        </p:blipFill>
        <p:spPr>
          <a:xfrm>
            <a:off x="6737864" y="1584433"/>
            <a:ext cx="203200" cy="330200"/>
          </a:xfrm>
          <a:prstGeom prst="rect">
            <a:avLst/>
          </a:prstGeom>
        </p:spPr>
      </p:pic>
      <p:sp>
        <p:nvSpPr>
          <p:cNvPr id="27" name="TextBox 26"/>
          <p:cNvSpPr txBox="1"/>
          <p:nvPr/>
        </p:nvSpPr>
        <p:spPr>
          <a:xfrm>
            <a:off x="838200" y="4601520"/>
            <a:ext cx="3005438" cy="830997"/>
          </a:xfrm>
          <a:prstGeom prst="rect">
            <a:avLst/>
          </a:prstGeom>
          <a:noFill/>
        </p:spPr>
        <p:txBody>
          <a:bodyPr wrap="none" rtlCol="0">
            <a:spAutoFit/>
          </a:bodyPr>
          <a:lstStyle/>
          <a:p>
            <a:r>
              <a:rPr lang="en-US" sz="2400" dirty="0" smtClean="0"/>
              <a:t>Recall the definition of</a:t>
            </a:r>
          </a:p>
          <a:p>
            <a:r>
              <a:rPr lang="en-US" sz="2400" i="1" dirty="0" smtClean="0"/>
              <a:t>enthalpy</a:t>
            </a:r>
            <a:r>
              <a:rPr lang="en-US" sz="2400" dirty="0" smtClean="0"/>
              <a:t>:</a:t>
            </a:r>
            <a:endParaRPr lang="en-US" sz="2400" dirty="0"/>
          </a:p>
        </p:txBody>
      </p:sp>
      <p:pic>
        <p:nvPicPr>
          <p:cNvPr id="28" name="Picture 27"/>
          <p:cNvPicPr>
            <a:picLocks noChangeAspect="1"/>
          </p:cNvPicPr>
          <p:nvPr/>
        </p:nvPicPr>
        <p:blipFill>
          <a:blip r:embed="rId4"/>
          <a:stretch>
            <a:fillRect/>
          </a:stretch>
        </p:blipFill>
        <p:spPr>
          <a:xfrm>
            <a:off x="4635287" y="4723875"/>
            <a:ext cx="2641600" cy="355600"/>
          </a:xfrm>
          <a:prstGeom prst="rect">
            <a:avLst/>
          </a:prstGeom>
        </p:spPr>
      </p:pic>
      <p:pic>
        <p:nvPicPr>
          <p:cNvPr id="31" name="Picture 30"/>
          <p:cNvPicPr>
            <a:picLocks noChangeAspect="1"/>
          </p:cNvPicPr>
          <p:nvPr/>
        </p:nvPicPr>
        <p:blipFill>
          <a:blip r:embed="rId5"/>
          <a:stretch>
            <a:fillRect/>
          </a:stretch>
        </p:blipFill>
        <p:spPr>
          <a:xfrm>
            <a:off x="4252269" y="5455820"/>
            <a:ext cx="4610100" cy="1066800"/>
          </a:xfrm>
          <a:prstGeom prst="rect">
            <a:avLst/>
          </a:prstGeom>
        </p:spPr>
      </p:pic>
    </p:spTree>
    <p:extLst>
      <p:ext uri="{BB962C8B-B14F-4D97-AF65-F5344CB8AC3E}">
        <p14:creationId xmlns:p14="http://schemas.microsoft.com/office/powerpoint/2010/main" val="9907131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Adiabatic Flame Temperature</a:t>
            </a:r>
            <a:br>
              <a:rPr lang="en-US" dirty="0" smtClean="0"/>
            </a:br>
            <a:r>
              <a:rPr lang="en-US" dirty="0" smtClean="0"/>
              <a:t>Example: Stoichiometric Propane in Dry Air</a:t>
            </a:r>
            <a:endParaRPr lang="en-US" dirty="0"/>
          </a:p>
        </p:txBody>
      </p:sp>
      <p:grpSp>
        <p:nvGrpSpPr>
          <p:cNvPr id="6" name="Group 5"/>
          <p:cNvGrpSpPr/>
          <p:nvPr/>
        </p:nvGrpSpPr>
        <p:grpSpPr>
          <a:xfrm>
            <a:off x="838200" y="2094804"/>
            <a:ext cx="10449698" cy="375920"/>
            <a:chOff x="838200" y="2119518"/>
            <a:chExt cx="10449698" cy="375920"/>
          </a:xfrm>
        </p:grpSpPr>
        <p:pic>
          <p:nvPicPr>
            <p:cNvPr id="16" name="Picture 15"/>
            <p:cNvPicPr>
              <a:picLocks noChangeAspect="1"/>
            </p:cNvPicPr>
            <p:nvPr/>
          </p:nvPicPr>
          <p:blipFill>
            <a:blip r:embed="rId2"/>
            <a:stretch>
              <a:fillRect/>
            </a:stretch>
          </p:blipFill>
          <p:spPr>
            <a:xfrm>
              <a:off x="838200" y="2119518"/>
              <a:ext cx="5222240" cy="375920"/>
            </a:xfrm>
            <a:prstGeom prst="rect">
              <a:avLst/>
            </a:prstGeom>
          </p:spPr>
        </p:pic>
        <p:pic>
          <p:nvPicPr>
            <p:cNvPr id="17" name="Picture 16"/>
            <p:cNvPicPr>
              <a:picLocks noChangeAspect="1"/>
            </p:cNvPicPr>
            <p:nvPr/>
          </p:nvPicPr>
          <p:blipFill>
            <a:blip r:embed="rId3"/>
            <a:stretch>
              <a:fillRect/>
            </a:stretch>
          </p:blipFill>
          <p:spPr>
            <a:xfrm>
              <a:off x="6258698" y="2119518"/>
              <a:ext cx="5029200" cy="375920"/>
            </a:xfrm>
            <a:prstGeom prst="rect">
              <a:avLst/>
            </a:prstGeom>
          </p:spPr>
        </p:pic>
      </p:grpSp>
      <p:sp>
        <p:nvSpPr>
          <p:cNvPr id="19" name="TextBox 18"/>
          <p:cNvSpPr txBox="1"/>
          <p:nvPr/>
        </p:nvSpPr>
        <p:spPr>
          <a:xfrm>
            <a:off x="426309" y="2960125"/>
            <a:ext cx="4685257" cy="1200329"/>
          </a:xfrm>
          <a:prstGeom prst="rect">
            <a:avLst/>
          </a:prstGeom>
          <a:noFill/>
        </p:spPr>
        <p:txBody>
          <a:bodyPr wrap="none" rtlCol="0">
            <a:spAutoFit/>
          </a:bodyPr>
          <a:lstStyle/>
          <a:p>
            <a:r>
              <a:rPr lang="en-US" sz="2400" dirty="0" smtClean="0"/>
              <a:t>T_0 = 20 C</a:t>
            </a:r>
          </a:p>
          <a:p>
            <a:r>
              <a:rPr lang="en-US" sz="2400" dirty="0" smtClean="0"/>
              <a:t>HOC = 2.04e6 kJ/</a:t>
            </a:r>
            <a:r>
              <a:rPr lang="en-US" sz="2400" dirty="0" err="1" smtClean="0"/>
              <a:t>kmol</a:t>
            </a:r>
            <a:r>
              <a:rPr lang="en-US" sz="2400" dirty="0" smtClean="0"/>
              <a:t> C3H8 reacted</a:t>
            </a:r>
          </a:p>
          <a:p>
            <a:r>
              <a:rPr lang="en-US" sz="2400" dirty="0" err="1" smtClean="0"/>
              <a:t>C_p</a:t>
            </a:r>
            <a:r>
              <a:rPr lang="en-US" sz="2400" dirty="0" smtClean="0"/>
              <a:t> = 37 kJ/</a:t>
            </a:r>
            <a:r>
              <a:rPr lang="en-US" sz="2400" dirty="0" err="1" smtClean="0"/>
              <a:t>kmol</a:t>
            </a:r>
            <a:r>
              <a:rPr lang="en-US" sz="2400" dirty="0" smtClean="0"/>
              <a:t>/K</a:t>
            </a:r>
          </a:p>
        </p:txBody>
      </p:sp>
      <p:pic>
        <p:nvPicPr>
          <p:cNvPr id="9" name="Picture 8"/>
          <p:cNvPicPr>
            <a:picLocks noChangeAspect="1"/>
          </p:cNvPicPr>
          <p:nvPr/>
        </p:nvPicPr>
        <p:blipFill>
          <a:blip r:embed="rId4"/>
          <a:stretch>
            <a:fillRect/>
          </a:stretch>
        </p:blipFill>
        <p:spPr>
          <a:xfrm>
            <a:off x="6258698" y="3464749"/>
            <a:ext cx="5294184" cy="1748972"/>
          </a:xfrm>
          <a:prstGeom prst="rect">
            <a:avLst/>
          </a:prstGeom>
        </p:spPr>
      </p:pic>
      <p:pic>
        <p:nvPicPr>
          <p:cNvPr id="11" name="Picture 10"/>
          <p:cNvPicPr>
            <a:picLocks noChangeAspect="1"/>
          </p:cNvPicPr>
          <p:nvPr/>
        </p:nvPicPr>
        <p:blipFill>
          <a:blip r:embed="rId5"/>
          <a:stretch>
            <a:fillRect/>
          </a:stretch>
        </p:blipFill>
        <p:spPr>
          <a:xfrm>
            <a:off x="838200" y="5539395"/>
            <a:ext cx="2520092" cy="337195"/>
          </a:xfrm>
          <a:prstGeom prst="rect">
            <a:avLst/>
          </a:prstGeom>
        </p:spPr>
      </p:pic>
      <p:sp>
        <p:nvSpPr>
          <p:cNvPr id="24" name="Rectangle 23"/>
          <p:cNvSpPr/>
          <p:nvPr/>
        </p:nvSpPr>
        <p:spPr>
          <a:xfrm>
            <a:off x="361060" y="2908108"/>
            <a:ext cx="4750506" cy="1304361"/>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6"/>
          <a:stretch>
            <a:fillRect/>
          </a:stretch>
        </p:blipFill>
        <p:spPr>
          <a:xfrm>
            <a:off x="838200" y="4681152"/>
            <a:ext cx="3995008" cy="364077"/>
          </a:xfrm>
          <a:prstGeom prst="rect">
            <a:avLst/>
          </a:prstGeom>
        </p:spPr>
      </p:pic>
      <p:cxnSp>
        <p:nvCxnSpPr>
          <p:cNvPr id="18" name="Elbow Connector 17"/>
          <p:cNvCxnSpPr/>
          <p:nvPr/>
        </p:nvCxnSpPr>
        <p:spPr>
          <a:xfrm flipV="1">
            <a:off x="3570005" y="3688144"/>
            <a:ext cx="2525995" cy="2016008"/>
          </a:xfrm>
          <a:prstGeom prst="bentConnector3">
            <a:avLst>
              <a:gd name="adj1" fmla="val 81634"/>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705600" y="5346357"/>
            <a:ext cx="1416908"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51992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Group 2"/>
          <p:cNvGraphicFramePr>
            <a:graphicFrameLocks noGrp="1"/>
          </p:cNvGraphicFramePr>
          <p:nvPr>
            <p:extLst/>
          </p:nvPr>
        </p:nvGraphicFramePr>
        <p:xfrm>
          <a:off x="245110" y="308546"/>
          <a:ext cx="11684701" cy="6225427"/>
        </p:xfrm>
        <a:graphic>
          <a:graphicData uri="http://schemas.openxmlformats.org/drawingml/2006/table">
            <a:tbl>
              <a:tblPr/>
              <a:tblGrid>
                <a:gridCol w="2752957">
                  <a:extLst>
                    <a:ext uri="{9D8B030D-6E8A-4147-A177-3AD203B41FA5}">
                      <a16:colId xmlns:a16="http://schemas.microsoft.com/office/drawing/2014/main" xmlns="" val="20000"/>
                    </a:ext>
                  </a:extLst>
                </a:gridCol>
                <a:gridCol w="2290876">
                  <a:extLst>
                    <a:ext uri="{9D8B030D-6E8A-4147-A177-3AD203B41FA5}">
                      <a16:colId xmlns:a16="http://schemas.microsoft.com/office/drawing/2014/main" xmlns="" val="20001"/>
                    </a:ext>
                  </a:extLst>
                </a:gridCol>
                <a:gridCol w="2290876">
                  <a:extLst>
                    <a:ext uri="{9D8B030D-6E8A-4147-A177-3AD203B41FA5}">
                      <a16:colId xmlns:a16="http://schemas.microsoft.com/office/drawing/2014/main" xmlns="" val="20002"/>
                    </a:ext>
                  </a:extLst>
                </a:gridCol>
                <a:gridCol w="2328798">
                  <a:extLst>
                    <a:ext uri="{9D8B030D-6E8A-4147-A177-3AD203B41FA5}">
                      <a16:colId xmlns:a16="http://schemas.microsoft.com/office/drawing/2014/main" xmlns="" val="20003"/>
                    </a:ext>
                  </a:extLst>
                </a:gridCol>
                <a:gridCol w="2021194">
                  <a:extLst>
                    <a:ext uri="{9D8B030D-6E8A-4147-A177-3AD203B41FA5}">
                      <a16:colId xmlns:a16="http://schemas.microsoft.com/office/drawing/2014/main" xmlns="" val="20004"/>
                    </a:ext>
                  </a:extLst>
                </a:gridCol>
              </a:tblGrid>
              <a:tr h="43210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smtClean="0">
                          <a:ln>
                            <a:noFill/>
                          </a:ln>
                          <a:solidFill>
                            <a:schemeClr val="tx1"/>
                          </a:solidFill>
                          <a:effectLst/>
                          <a:latin typeface="Arial" panose="020B0604020202020204" pitchFamily="34" charset="0"/>
                        </a:rPr>
                        <a:t>COMBUSTION (0.5 DAYS)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i-FI" altLang="en-US" sz="1200" b="1" i="0" u="none" strike="noStrike" cap="none" normalizeH="0" baseline="0" dirty="0" smtClean="0">
                          <a:ln>
                            <a:noFill/>
                          </a:ln>
                          <a:solidFill>
                            <a:schemeClr val="accent2">
                              <a:lumMod val="75000"/>
                            </a:schemeClr>
                          </a:solidFill>
                          <a:effectLst/>
                          <a:latin typeface="Arial" panose="020B0604020202020204" pitchFamily="34" charset="0"/>
                        </a:rPr>
                        <a:t>PREVIOUS KNOWLEDGE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i-FI" altLang="en-US" sz="1200" b="1" i="0" u="none" strike="noStrike" cap="none" normalizeH="0" baseline="0" dirty="0" smtClean="0">
                          <a:ln>
                            <a:noFill/>
                          </a:ln>
                          <a:solidFill>
                            <a:srgbClr val="7030A0"/>
                          </a:solidFill>
                          <a:effectLst/>
                          <a:latin typeface="Arial" panose="020B0604020202020204" pitchFamily="34" charset="0"/>
                        </a:rPr>
                        <a:t>COURSE LEARNING OUTCOMES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i-FI"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i-FI"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xmlns="" val="3869861158"/>
                  </a:ext>
                </a:extLst>
              </a:tr>
              <a:tr h="124220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400" b="1" i="0" u="none" strike="noStrike" cap="none" normalizeH="0" baseline="0" dirty="0" smtClean="0">
                          <a:ln>
                            <a:noFill/>
                          </a:ln>
                          <a:solidFill>
                            <a:schemeClr val="tx1"/>
                          </a:solidFill>
                          <a:effectLst/>
                          <a:latin typeface="Arial" panose="020B0604020202020204" pitchFamily="34" charset="0"/>
                        </a:rPr>
                        <a:t>KNOWS BEFORE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200" b="0" i="0" u="none" strike="noStrike" cap="none" normalizeH="0" baseline="0" dirty="0" smtClean="0">
                          <a:ln>
                            <a:noFill/>
                          </a:ln>
                          <a:solidFill>
                            <a:schemeClr val="tx1"/>
                          </a:solidFill>
                          <a:effectLst/>
                          <a:latin typeface="Arial" panose="020B0604020202020204" pitchFamily="34" charset="0"/>
                        </a:rPr>
                        <a:t>Refers to previous knowledge that is assumed.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400" b="1" i="0" u="none" strike="noStrike" cap="none" normalizeH="0" baseline="0" dirty="0" smtClean="0">
                          <a:ln>
                            <a:noFill/>
                          </a:ln>
                          <a:solidFill>
                            <a:schemeClr val="tx1"/>
                          </a:solidFill>
                          <a:effectLst/>
                          <a:latin typeface="Arial" panose="020B0604020202020204" pitchFamily="34" charset="0"/>
                        </a:rPr>
                        <a:t>MUST KNOW</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200" b="0" i="0" u="none" strike="noStrike" cap="none" normalizeH="0" baseline="0" dirty="0" smtClean="0">
                          <a:ln>
                            <a:noFill/>
                          </a:ln>
                          <a:solidFill>
                            <a:schemeClr val="tx1"/>
                          </a:solidFill>
                          <a:effectLst/>
                          <a:latin typeface="Arial" panose="020B0604020202020204" pitchFamily="34" charset="0"/>
                        </a:rPr>
                        <a:t>Refers to knowledge and skills that are absolutely necessary.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400" b="1" i="0" u="none" strike="noStrike" cap="none" normalizeH="0" baseline="0" dirty="0" smtClean="0">
                          <a:ln>
                            <a:noFill/>
                          </a:ln>
                          <a:solidFill>
                            <a:schemeClr val="tx1"/>
                          </a:solidFill>
                          <a:effectLst/>
                          <a:latin typeface="Arial" panose="020B0604020202020204" pitchFamily="34" charset="0"/>
                        </a:rPr>
                        <a:t>SHOULD KNOW</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rPr>
                        <a:t>Should know includes the details and extensions to core content theories, models and principles.</a:t>
                      </a:r>
                      <a:endParaRPr kumimoji="0" lang="fi-FI"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400" b="1" i="0" u="none" strike="noStrike" cap="none" normalizeH="0" baseline="0" dirty="0" smtClean="0">
                          <a:ln>
                            <a:noFill/>
                          </a:ln>
                          <a:solidFill>
                            <a:schemeClr val="tx1"/>
                          </a:solidFill>
                          <a:effectLst/>
                          <a:latin typeface="Arial" panose="020B0604020202020204" pitchFamily="34" charset="0"/>
                        </a:rPr>
                        <a:t>NICE TO KNOW</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rPr>
                        <a:t>Nice to know supplements the core content and should know with details.</a:t>
                      </a:r>
                      <a:endParaRPr kumimoji="0" lang="fi-FI"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xmlns="" val="10000"/>
                  </a:ext>
                </a:extLst>
              </a:tr>
              <a:tr h="3099894">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dirty="0" smtClean="0">
                          <a:ln>
                            <a:noFill/>
                          </a:ln>
                          <a:solidFill>
                            <a:schemeClr val="tx1"/>
                          </a:solidFill>
                          <a:effectLst/>
                          <a:latin typeface="Arial" panose="020B0604020202020204" pitchFamily="34" charset="0"/>
                        </a:rPr>
                        <a:t>Scientific competence; what does the student know about theory.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rPr>
                        <a:t>Basic chemistry and thermodynamics, including:</a:t>
                      </a:r>
                    </a:p>
                    <a:p>
                      <a:pPr marL="228600" marR="0" lvl="0" indent="-228600" algn="l" defTabSz="914400" rtl="0" eaLnBrk="1" fontAlgn="base" latinLnBrk="0" hangingPunct="1">
                        <a:lnSpc>
                          <a:spcPct val="100000"/>
                        </a:lnSpc>
                        <a:spcBef>
                          <a:spcPct val="20000"/>
                        </a:spcBef>
                        <a:spcAft>
                          <a:spcPct val="0"/>
                        </a:spcAft>
                        <a:buClrTx/>
                        <a:buSzTx/>
                        <a:buFontTx/>
                        <a:buAutoNum type="arabicParen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Stoichiometry</a:t>
                      </a:r>
                    </a:p>
                    <a:p>
                      <a:pPr marL="228600" marR="0" lvl="0" indent="-228600" algn="l" defTabSz="914400" rtl="0" eaLnBrk="1" fontAlgn="base" latinLnBrk="0" hangingPunct="1">
                        <a:lnSpc>
                          <a:spcPct val="100000"/>
                        </a:lnSpc>
                        <a:spcBef>
                          <a:spcPct val="20000"/>
                        </a:spcBef>
                        <a:spcAft>
                          <a:spcPct val="0"/>
                        </a:spcAft>
                        <a:buClrTx/>
                        <a:buSzTx/>
                        <a:buFontTx/>
                        <a:buAutoNum type="arabicParen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Ideal gas equation of state</a:t>
                      </a:r>
                    </a:p>
                    <a:p>
                      <a:pPr marL="228600" marR="0" lvl="0" indent="-228600" algn="l" defTabSz="914400" rtl="0" eaLnBrk="1" fontAlgn="base" latinLnBrk="0" hangingPunct="1">
                        <a:lnSpc>
                          <a:spcPct val="100000"/>
                        </a:lnSpc>
                        <a:spcBef>
                          <a:spcPct val="20000"/>
                        </a:spcBef>
                        <a:spcAft>
                          <a:spcPct val="0"/>
                        </a:spcAft>
                        <a:buClrTx/>
                        <a:buSzTx/>
                        <a:buFontTx/>
                        <a:buAutoNum type="arabicParen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First Law of Thermodynamics </a:t>
                      </a:r>
                    </a:p>
                    <a:p>
                      <a:pPr marL="228600" marR="0" lvl="0" indent="-228600" algn="l" defTabSz="914400" rtl="0" eaLnBrk="1" fontAlgn="base" latinLnBrk="0" hangingPunct="1">
                        <a:lnSpc>
                          <a:spcPct val="100000"/>
                        </a:lnSpc>
                        <a:spcBef>
                          <a:spcPct val="20000"/>
                        </a:spcBef>
                        <a:spcAft>
                          <a:spcPct val="0"/>
                        </a:spcAft>
                        <a:buClrTx/>
                        <a:buSzTx/>
                        <a:buFontTx/>
                        <a:buAutoNum type="arabicParen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Internal energy, sensible and chemical enthalpy</a:t>
                      </a:r>
                    </a:p>
                    <a:p>
                      <a:pPr marL="228600" marR="0" lvl="0" indent="-228600" algn="l" defTabSz="914400" rtl="0" eaLnBrk="1" fontAlgn="base" latinLnBrk="0" hangingPunct="1">
                        <a:lnSpc>
                          <a:spcPct val="100000"/>
                        </a:lnSpc>
                        <a:spcBef>
                          <a:spcPct val="20000"/>
                        </a:spcBef>
                        <a:spcAft>
                          <a:spcPct val="0"/>
                        </a:spcAft>
                        <a:buClrTx/>
                        <a:buSzTx/>
                        <a:buFontTx/>
                        <a:buAutoNum type="arabicParen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Mathematical background in simple ODEs and basic linear algebra</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228600" marR="0" lvl="0" indent="-22860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aren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explain</a:t>
                      </a:r>
                      <a:r>
                        <a:rPr kumimoji="0" lang="en-US" altLang="en-US" sz="1200" b="0" i="0" u="none" strike="noStrike" cap="none" normalizeH="0" baseline="0" dirty="0" smtClean="0">
                          <a:ln>
                            <a:noFill/>
                          </a:ln>
                          <a:solidFill>
                            <a:schemeClr val="tx1"/>
                          </a:solidFill>
                          <a:effectLst/>
                          <a:latin typeface="Arial" panose="020B0604020202020204" pitchFamily="34" charset="0"/>
                        </a:rPr>
                        <a:t> how the fuel properties affect the fire’s heat release rate</a:t>
                      </a:r>
                    </a:p>
                    <a:p>
                      <a:pPr marL="228600" marR="0" lvl="0" indent="-22860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aren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write</a:t>
                      </a:r>
                      <a:r>
                        <a:rPr kumimoji="0" lang="en-US" altLang="en-US" sz="1200" b="0" i="0" u="none" strike="noStrike" cap="none" normalizeH="0" baseline="0" dirty="0" smtClean="0">
                          <a:ln>
                            <a:noFill/>
                          </a:ln>
                          <a:solidFill>
                            <a:schemeClr val="tx1"/>
                          </a:solidFill>
                          <a:effectLst/>
                          <a:latin typeface="Arial" panose="020B0604020202020204" pitchFamily="34" charset="0"/>
                        </a:rPr>
                        <a:t> chemical reactions in terms of lumped species</a:t>
                      </a:r>
                    </a:p>
                    <a:p>
                      <a:pPr marL="228600" marR="0" lvl="0" indent="-22860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aren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explain</a:t>
                      </a:r>
                      <a:r>
                        <a:rPr kumimoji="0" lang="en-US" altLang="en-US" sz="1200" b="0" i="0" u="none" strike="noStrike" cap="none" normalizeH="0" baseline="0" dirty="0" smtClean="0">
                          <a:ln>
                            <a:noFill/>
                          </a:ln>
                          <a:solidFill>
                            <a:schemeClr val="tx1"/>
                          </a:solidFill>
                          <a:effectLst/>
                          <a:latin typeface="Arial" panose="020B0604020202020204" pitchFamily="34" charset="0"/>
                        </a:rPr>
                        <a:t> how turbulence affects the heat release rate (EDC model)</a:t>
                      </a:r>
                    </a:p>
                    <a:p>
                      <a:pPr marL="228600" marR="0" lvl="0" indent="-22860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aren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describe</a:t>
                      </a:r>
                      <a:r>
                        <a:rPr kumimoji="0" lang="en-US" altLang="en-US" sz="1200" b="0" i="0" u="none" strike="noStrike" cap="none" normalizeH="0" baseline="0" dirty="0" smtClean="0">
                          <a:ln>
                            <a:noFill/>
                          </a:ln>
                          <a:solidFill>
                            <a:schemeClr val="tx1"/>
                          </a:solidFill>
                          <a:effectLst/>
                          <a:latin typeface="Arial" panose="020B0604020202020204" pitchFamily="34" charset="0"/>
                        </a:rPr>
                        <a:t> the various modes of flame suppression</a:t>
                      </a:r>
                    </a:p>
                    <a:p>
                      <a:pPr marL="228600" marR="0" lvl="0" indent="-228600" algn="l" defTabSz="914400" rtl="0" eaLnBrk="1" fontAlgn="base" latinLnBrk="0" hangingPunct="1">
                        <a:lnSpc>
                          <a:spcPct val="100000"/>
                        </a:lnSpc>
                        <a:spcBef>
                          <a:spcPct val="20000"/>
                        </a:spcBef>
                        <a:spcAft>
                          <a:spcPct val="0"/>
                        </a:spcAft>
                        <a:buClrTx/>
                        <a:buSzTx/>
                        <a:buFont typeface="Arial" panose="020B0604020202020204" pitchFamily="34" charset="0"/>
                        <a:buAutoNum type="arabicParenR"/>
                        <a:tabLst/>
                        <a:defRPr/>
                      </a:pP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define</a:t>
                      </a:r>
                      <a:r>
                        <a:rPr kumimoji="0" lang="en-US" altLang="en-US" sz="1200" b="0" i="0" u="none" strike="noStrike" cap="none" normalizeH="0" baseline="0" dirty="0" smtClean="0">
                          <a:ln>
                            <a:noFill/>
                          </a:ln>
                          <a:solidFill>
                            <a:schemeClr val="tx1"/>
                          </a:solidFill>
                          <a:effectLst/>
                          <a:latin typeface="Arial" panose="020B0604020202020204" pitchFamily="34" charset="0"/>
                        </a:rPr>
                        <a:t> the chemical heat release rate per unit volume</a:t>
                      </a:r>
                      <a:endParaRPr kumimoji="0" lang="en-US" altLang="en-US" sz="1200" b="0" i="0" u="sng" strike="noStrike" cap="none" normalizeH="0" baseline="0" dirty="0" smtClean="0">
                        <a:ln>
                          <a:noFill/>
                        </a:ln>
                        <a:solidFill>
                          <a:schemeClr val="tx1"/>
                        </a:solidFill>
                        <a:effectLst/>
                        <a:latin typeface="Arial" panose="020B0604020202020204" pitchFamily="34" charset="0"/>
                      </a:endParaRPr>
                    </a:p>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200" b="0" i="0" u="sng" strike="noStrike" cap="none" normalizeH="0" baseline="0" dirty="0" smtClean="0">
                          <a:ln>
                            <a:noFill/>
                          </a:ln>
                          <a:solidFill>
                            <a:schemeClr val="tx1"/>
                          </a:solidFill>
                          <a:effectLst/>
                          <a:latin typeface="Arial" panose="020B0604020202020204" pitchFamily="34" charset="0"/>
                        </a:rPr>
                        <a:t>Understands</a:t>
                      </a:r>
                      <a:r>
                        <a:rPr kumimoji="0" lang="en-US" altLang="en-US" sz="1200" b="0" i="0" u="none" strike="noStrike" cap="none" normalizeH="0" baseline="0" dirty="0" smtClean="0">
                          <a:ln>
                            <a:noFill/>
                          </a:ln>
                          <a:solidFill>
                            <a:schemeClr val="tx1"/>
                          </a:solidFill>
                          <a:effectLst/>
                          <a:latin typeface="Arial" panose="020B0604020202020204" pitchFamily="34" charset="0"/>
                        </a:rPr>
                        <a:t> the concept of mixture fraction and its relationship to local species composition and flame temperature</a:t>
                      </a:r>
                    </a:p>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describe</a:t>
                      </a:r>
                      <a:r>
                        <a:rPr kumimoji="0" lang="en-US" altLang="en-US" sz="1200" b="0" i="0" u="none" strike="noStrike" cap="none" normalizeH="0" baseline="0" dirty="0" smtClean="0">
                          <a:ln>
                            <a:noFill/>
                          </a:ln>
                          <a:solidFill>
                            <a:schemeClr val="tx1"/>
                          </a:solidFill>
                          <a:effectLst/>
                          <a:latin typeface="Arial" panose="020B0604020202020204" pitchFamily="34" charset="0"/>
                        </a:rPr>
                        <a:t> how the mixing time scale changes with grid resolution</a:t>
                      </a:r>
                    </a:p>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explain</a:t>
                      </a:r>
                      <a:r>
                        <a:rPr kumimoji="0" lang="en-US" altLang="en-US" sz="1200" b="0" i="0" u="none" strike="noStrike" cap="none" normalizeH="0" baseline="0" dirty="0" smtClean="0">
                          <a:ln>
                            <a:noFill/>
                          </a:ln>
                          <a:solidFill>
                            <a:schemeClr val="tx1"/>
                          </a:solidFill>
                          <a:effectLst/>
                          <a:latin typeface="Arial" panose="020B0604020202020204" pitchFamily="34" charset="0"/>
                        </a:rPr>
                        <a:t> the concept of the critical flame temperature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171450" marR="0" lvl="0" indent="-17145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1200" b="0" i="0" u="sng" strike="noStrike" cap="none" normalizeH="0" baseline="0" dirty="0" smtClean="0">
                          <a:ln>
                            <a:noFill/>
                          </a:ln>
                          <a:solidFill>
                            <a:schemeClr val="tx1"/>
                          </a:solidFill>
                          <a:effectLst/>
                          <a:latin typeface="Arial" panose="020B0604020202020204" pitchFamily="34" charset="0"/>
                        </a:rPr>
                        <a:t>Understands</a:t>
                      </a:r>
                      <a:r>
                        <a:rPr kumimoji="0" lang="en-US" altLang="en-US" sz="1200" b="0" i="0" u="none" strike="noStrike" cap="none" normalizeH="0" baseline="0" dirty="0" smtClean="0">
                          <a:ln>
                            <a:noFill/>
                          </a:ln>
                          <a:solidFill>
                            <a:schemeClr val="tx1"/>
                          </a:solidFill>
                          <a:effectLst/>
                          <a:latin typeface="Arial" panose="020B0604020202020204" pitchFamily="34" charset="0"/>
                        </a:rPr>
                        <a:t> the difference between scalar mixing and turbulent transport.</a:t>
                      </a:r>
                    </a:p>
                    <a:p>
                      <a:pPr marL="171450" marR="0" lvl="0" indent="-17145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1200" b="0" i="0" u="sng" strike="noStrike" cap="none" normalizeH="0" baseline="0" dirty="0" smtClean="0">
                          <a:ln>
                            <a:noFill/>
                          </a:ln>
                          <a:solidFill>
                            <a:schemeClr val="tx1"/>
                          </a:solidFill>
                          <a:effectLst/>
                          <a:latin typeface="Arial" panose="020B0604020202020204" pitchFamily="34" charset="0"/>
                        </a:rPr>
                        <a:t>Understands</a:t>
                      </a:r>
                      <a:r>
                        <a:rPr kumimoji="0" lang="en-US" altLang="en-US" sz="1200" b="0" i="0" u="none" strike="noStrike" cap="none" normalizeH="0" baseline="0" dirty="0" smtClean="0">
                          <a:ln>
                            <a:noFill/>
                          </a:ln>
                          <a:solidFill>
                            <a:schemeClr val="tx1"/>
                          </a:solidFill>
                          <a:effectLst/>
                          <a:latin typeface="Arial" panose="020B0604020202020204" pitchFamily="34" charset="0"/>
                        </a:rPr>
                        <a:t> the concept of a </a:t>
                      </a:r>
                      <a:r>
                        <a:rPr kumimoji="0" lang="en-US" altLang="en-US" sz="1200" b="0" i="0" u="none" strike="noStrike" cap="none" normalizeH="0" baseline="0" dirty="0" err="1" smtClean="0">
                          <a:ln>
                            <a:noFill/>
                          </a:ln>
                          <a:solidFill>
                            <a:schemeClr val="tx1"/>
                          </a:solidFill>
                          <a:effectLst/>
                          <a:latin typeface="Arial" panose="020B0604020202020204" pitchFamily="34" charset="0"/>
                        </a:rPr>
                        <a:t>subgrid</a:t>
                      </a:r>
                      <a:r>
                        <a:rPr kumimoji="0" lang="en-US" altLang="en-US" sz="1200" b="0" i="0" u="none" strike="noStrike" cap="none" normalizeH="0" baseline="0" dirty="0" smtClean="0">
                          <a:ln>
                            <a:noFill/>
                          </a:ln>
                          <a:solidFill>
                            <a:schemeClr val="tx1"/>
                          </a:solidFill>
                          <a:effectLst/>
                          <a:latin typeface="Arial" panose="020B0604020202020204" pitchFamily="34" charset="0"/>
                        </a:rPr>
                        <a:t> PDF.</a:t>
                      </a:r>
                    </a:p>
                    <a:p>
                      <a:pPr marL="171450" marR="0" lvl="0" indent="-17145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discuss</a:t>
                      </a:r>
                      <a:r>
                        <a:rPr kumimoji="0" lang="en-US" altLang="en-US" sz="1200" b="0" i="0" u="none" strike="noStrike" cap="none" normalizeH="0" baseline="0" dirty="0" smtClean="0">
                          <a:ln>
                            <a:noFill/>
                          </a:ln>
                          <a:solidFill>
                            <a:schemeClr val="tx1"/>
                          </a:solidFill>
                          <a:effectLst/>
                          <a:latin typeface="Arial" panose="020B0604020202020204" pitchFamily="34" charset="0"/>
                        </a:rPr>
                        <a:t> the relationship between </a:t>
                      </a:r>
                      <a:r>
                        <a:rPr kumimoji="0" lang="en-US" altLang="en-US" sz="1200" b="0" i="0" u="none" strike="noStrike" cap="none" normalizeH="0" baseline="0" dirty="0" err="1" smtClean="0">
                          <a:ln>
                            <a:noFill/>
                          </a:ln>
                          <a:solidFill>
                            <a:schemeClr val="tx1"/>
                          </a:solidFill>
                          <a:effectLst/>
                          <a:latin typeface="Arial" panose="020B0604020202020204" pitchFamily="34" charset="0"/>
                        </a:rPr>
                        <a:t>Damköhler</a:t>
                      </a:r>
                      <a:r>
                        <a:rPr kumimoji="0" lang="en-US" altLang="en-US" sz="1200" b="0" i="0" u="none" strike="noStrike" cap="none" normalizeH="0" baseline="0" dirty="0" smtClean="0">
                          <a:ln>
                            <a:noFill/>
                          </a:ln>
                          <a:solidFill>
                            <a:schemeClr val="tx1"/>
                          </a:solidFill>
                          <a:effectLst/>
                          <a:latin typeface="Arial" panose="020B0604020202020204" pitchFamily="34" charset="0"/>
                        </a:rPr>
                        <a:t> number and flame extinction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xmlns="" val="10001"/>
                  </a:ext>
                </a:extLst>
              </a:tr>
              <a:tr h="145122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dirty="0" smtClean="0">
                          <a:ln>
                            <a:noFill/>
                          </a:ln>
                          <a:solidFill>
                            <a:schemeClr val="tx1"/>
                          </a:solidFill>
                          <a:effectLst/>
                          <a:latin typeface="Arial" panose="020B0604020202020204" pitchFamily="34" charset="0"/>
                        </a:rPr>
                        <a:t>Professional competence and skills; what the student knows and can do in practice.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71450" marR="0" lvl="0" indent="-171450" algn="l" defTabSz="914400" rtl="0" eaLnBrk="1" fontAlgn="base" latinLnBrk="0" hangingPunct="1">
                        <a:lnSpc>
                          <a:spcPct val="100000"/>
                        </a:lnSpc>
                        <a:spcBef>
                          <a:spcPct val="20000"/>
                        </a:spcBef>
                        <a:spcAft>
                          <a:spcPct val="0"/>
                        </a:spcAft>
                        <a:buClrTx/>
                        <a:buSzTx/>
                        <a:buFont typeface="Arial" charset="0"/>
                        <a:buChar cha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Can run FDS-simulations</a:t>
                      </a:r>
                    </a:p>
                    <a:p>
                      <a:pPr marL="171450" marR="0" lvl="0" indent="-171450" algn="l" defTabSz="914400" rtl="0" eaLnBrk="1" fontAlgn="base" latinLnBrk="0" hangingPunct="1">
                        <a:lnSpc>
                          <a:spcPct val="100000"/>
                        </a:lnSpc>
                        <a:spcBef>
                          <a:spcPct val="20000"/>
                        </a:spcBef>
                        <a:spcAft>
                          <a:spcPct val="0"/>
                        </a:spcAft>
                        <a:buClrTx/>
                        <a:buSzTx/>
                        <a:buFont typeface="Arial" charset="0"/>
                        <a:buChar cha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Can use </a:t>
                      </a:r>
                      <a:r>
                        <a:rPr kumimoji="0" lang="en-US" altLang="en-US" sz="1200" b="0" i="0" u="none" strike="noStrike" cap="none" normalizeH="0" baseline="0" dirty="0" err="1" smtClean="0">
                          <a:ln>
                            <a:noFill/>
                          </a:ln>
                          <a:solidFill>
                            <a:schemeClr val="tx1"/>
                          </a:solidFill>
                          <a:effectLst/>
                          <a:latin typeface="Arial" panose="020B0604020202020204" pitchFamily="34" charset="0"/>
                        </a:rPr>
                        <a:t>Matlab</a:t>
                      </a:r>
                      <a:r>
                        <a:rPr kumimoji="0" lang="en-US" altLang="en-US" sz="1200" b="0" i="0" u="none" strike="noStrike" cap="none" normalizeH="0" baseline="0" dirty="0" smtClean="0">
                          <a:ln>
                            <a:noFill/>
                          </a:ln>
                          <a:solidFill>
                            <a:schemeClr val="tx1"/>
                          </a:solidFill>
                          <a:effectLst/>
                          <a:latin typeface="Arial" panose="020B0604020202020204" pitchFamily="34" charset="0"/>
                        </a:rPr>
                        <a:t> or Python to analyze FDS output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specify </a:t>
                      </a:r>
                      <a:r>
                        <a:rPr kumimoji="0" lang="en-US" altLang="en-US" sz="1200" b="0" i="0" u="none" strike="noStrike" cap="none" normalizeH="0" baseline="0" dirty="0" smtClean="0">
                          <a:ln>
                            <a:noFill/>
                          </a:ln>
                          <a:solidFill>
                            <a:schemeClr val="tx1"/>
                          </a:solidFill>
                          <a:effectLst/>
                          <a:latin typeface="Arial" panose="020B0604020202020204" pitchFamily="34" charset="0"/>
                        </a:rPr>
                        <a:t>FDS inputs for combustion model</a:t>
                      </a:r>
                    </a:p>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modify </a:t>
                      </a:r>
                      <a:r>
                        <a:rPr kumimoji="0" lang="en-US" altLang="en-US" sz="1200" b="0" i="0" u="none" strike="noStrike" cap="none" normalizeH="0" baseline="0" dirty="0" smtClean="0">
                          <a:ln>
                            <a:noFill/>
                          </a:ln>
                          <a:solidFill>
                            <a:schemeClr val="tx1"/>
                          </a:solidFill>
                          <a:effectLst/>
                          <a:latin typeface="Arial" panose="020B0604020202020204" pitchFamily="34" charset="0"/>
                        </a:rPr>
                        <a:t>the FDS verification tests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171450" marR="0" lvl="0" indent="-1714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discuss</a:t>
                      </a:r>
                      <a:r>
                        <a:rPr kumimoji="0" lang="en-US" altLang="en-US" sz="1200" b="0" i="0" u="none" strike="noStrike" cap="none" normalizeH="0" baseline="0" dirty="0" smtClean="0">
                          <a:ln>
                            <a:noFill/>
                          </a:ln>
                          <a:solidFill>
                            <a:schemeClr val="tx1"/>
                          </a:solidFill>
                          <a:effectLst/>
                          <a:latin typeface="Arial" panose="020B0604020202020204" pitchFamily="34" charset="0"/>
                        </a:rPr>
                        <a:t> various methods of generating CO and soot in FDS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rPr>
                        <a:t>Can </a:t>
                      </a:r>
                      <a:r>
                        <a:rPr kumimoji="0" lang="en-US" altLang="en-US" sz="1200" b="0" i="0" u="sng" strike="noStrike" cap="none" normalizeH="0" baseline="0" dirty="0" smtClean="0">
                          <a:ln>
                            <a:noFill/>
                          </a:ln>
                          <a:solidFill>
                            <a:schemeClr val="tx1"/>
                          </a:solidFill>
                          <a:effectLst/>
                          <a:latin typeface="Arial" panose="020B0604020202020204" pitchFamily="34" charset="0"/>
                        </a:rPr>
                        <a:t>solve</a:t>
                      </a:r>
                      <a:r>
                        <a:rPr kumimoji="0" lang="en-US" altLang="en-US" sz="1200" b="0" i="0" u="none" strike="noStrike" cap="none" normalizeH="0" baseline="0" dirty="0" smtClean="0">
                          <a:ln>
                            <a:noFill/>
                          </a:ln>
                          <a:solidFill>
                            <a:schemeClr val="tx1"/>
                          </a:solidFill>
                          <a:effectLst/>
                          <a:latin typeface="Arial" panose="020B0604020202020204" pitchFamily="34" charset="0"/>
                        </a:rPr>
                        <a:t> a system of ODEs for finite-rate kinetics using FDS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678033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Fraction (Non-premixed Flames)</a:t>
            </a:r>
            <a:endParaRPr lang="en-US" dirty="0"/>
          </a:p>
        </p:txBody>
      </p:sp>
      <p:sp>
        <p:nvSpPr>
          <p:cNvPr id="3" name="TextBox 2"/>
          <p:cNvSpPr txBox="1"/>
          <p:nvPr/>
        </p:nvSpPr>
        <p:spPr>
          <a:xfrm>
            <a:off x="341108" y="2981342"/>
            <a:ext cx="1261884" cy="461665"/>
          </a:xfrm>
          <a:prstGeom prst="rect">
            <a:avLst/>
          </a:prstGeom>
          <a:noFill/>
        </p:spPr>
        <p:txBody>
          <a:bodyPr wrap="none" rtlCol="0">
            <a:spAutoFit/>
          </a:bodyPr>
          <a:lstStyle/>
          <a:p>
            <a:r>
              <a:rPr lang="en-US" sz="2400" dirty="0" smtClean="0"/>
              <a:t>Fuel, f=1</a:t>
            </a:r>
            <a:endParaRPr lang="en-US" sz="2400" dirty="0"/>
          </a:p>
        </p:txBody>
      </p:sp>
      <p:sp>
        <p:nvSpPr>
          <p:cNvPr id="6" name="TextBox 5"/>
          <p:cNvSpPr txBox="1"/>
          <p:nvPr/>
        </p:nvSpPr>
        <p:spPr>
          <a:xfrm>
            <a:off x="341107" y="1966683"/>
            <a:ext cx="1064202" cy="461665"/>
          </a:xfrm>
          <a:prstGeom prst="rect">
            <a:avLst/>
          </a:prstGeom>
          <a:noFill/>
        </p:spPr>
        <p:txBody>
          <a:bodyPr wrap="none" rtlCol="0">
            <a:spAutoFit/>
          </a:bodyPr>
          <a:lstStyle/>
          <a:p>
            <a:r>
              <a:rPr lang="en-US" sz="2400" dirty="0" smtClean="0"/>
              <a:t>Air, f=0</a:t>
            </a:r>
            <a:endParaRPr lang="en-US" sz="2400" dirty="0"/>
          </a:p>
        </p:txBody>
      </p:sp>
      <p:sp>
        <p:nvSpPr>
          <p:cNvPr id="7" name="TextBox 6"/>
          <p:cNvSpPr txBox="1"/>
          <p:nvPr/>
        </p:nvSpPr>
        <p:spPr>
          <a:xfrm>
            <a:off x="341107" y="3996001"/>
            <a:ext cx="1064202" cy="461665"/>
          </a:xfrm>
          <a:prstGeom prst="rect">
            <a:avLst/>
          </a:prstGeom>
          <a:noFill/>
        </p:spPr>
        <p:txBody>
          <a:bodyPr wrap="none" rtlCol="0">
            <a:spAutoFit/>
          </a:bodyPr>
          <a:lstStyle/>
          <a:p>
            <a:r>
              <a:rPr lang="en-US" sz="2400" dirty="0"/>
              <a:t>A</a:t>
            </a:r>
            <a:r>
              <a:rPr lang="en-US" sz="2400" dirty="0" smtClean="0"/>
              <a:t>ir, f=0</a:t>
            </a:r>
            <a:endParaRPr lang="en-US" sz="2400" dirty="0"/>
          </a:p>
        </p:txBody>
      </p:sp>
      <p:cxnSp>
        <p:nvCxnSpPr>
          <p:cNvPr id="8" name="Straight Arrow Connector 7"/>
          <p:cNvCxnSpPr/>
          <p:nvPr/>
        </p:nvCxnSpPr>
        <p:spPr>
          <a:xfrm>
            <a:off x="1405309" y="2197515"/>
            <a:ext cx="516933"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663775" y="3212174"/>
            <a:ext cx="736417"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405308" y="4234601"/>
            <a:ext cx="516933"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2"/>
          <a:stretch>
            <a:fillRect/>
          </a:stretch>
        </p:blipFill>
        <p:spPr>
          <a:xfrm>
            <a:off x="2273300" y="5039895"/>
            <a:ext cx="7645400" cy="965200"/>
          </a:xfrm>
          <a:prstGeom prst="rect">
            <a:avLst/>
          </a:prstGeom>
        </p:spPr>
      </p:pic>
      <p:grpSp>
        <p:nvGrpSpPr>
          <p:cNvPr id="19" name="Group 18"/>
          <p:cNvGrpSpPr/>
          <p:nvPr/>
        </p:nvGrpSpPr>
        <p:grpSpPr>
          <a:xfrm>
            <a:off x="2400192" y="1934026"/>
            <a:ext cx="7963008" cy="2534526"/>
            <a:chOff x="2400192" y="1934026"/>
            <a:chExt cx="7963008" cy="2534526"/>
          </a:xfrm>
        </p:grpSpPr>
        <p:cxnSp>
          <p:nvCxnSpPr>
            <p:cNvPr id="9" name="Straight Connector 8"/>
            <p:cNvCxnSpPr/>
            <p:nvPr/>
          </p:nvCxnSpPr>
          <p:spPr>
            <a:xfrm>
              <a:off x="2400192" y="1934026"/>
              <a:ext cx="796300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400192" y="4468552"/>
              <a:ext cx="796300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400192" y="2981342"/>
              <a:ext cx="7022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400192" y="3443007"/>
              <a:ext cx="7022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a:off x="3113314" y="2144486"/>
              <a:ext cx="4767943" cy="859971"/>
            </a:xfrm>
            <a:custGeom>
              <a:avLst/>
              <a:gdLst>
                <a:gd name="connsiteX0" fmla="*/ 0 w 4767943"/>
                <a:gd name="connsiteY0" fmla="*/ 859971 h 859971"/>
                <a:gd name="connsiteX1" fmla="*/ 43543 w 4767943"/>
                <a:gd name="connsiteY1" fmla="*/ 838200 h 859971"/>
                <a:gd name="connsiteX2" fmla="*/ 87086 w 4767943"/>
                <a:gd name="connsiteY2" fmla="*/ 827314 h 859971"/>
                <a:gd name="connsiteX3" fmla="*/ 119743 w 4767943"/>
                <a:gd name="connsiteY3" fmla="*/ 805543 h 859971"/>
                <a:gd name="connsiteX4" fmla="*/ 174172 w 4767943"/>
                <a:gd name="connsiteY4" fmla="*/ 783771 h 859971"/>
                <a:gd name="connsiteX5" fmla="*/ 250372 w 4767943"/>
                <a:gd name="connsiteY5" fmla="*/ 729343 h 859971"/>
                <a:gd name="connsiteX6" fmla="*/ 315686 w 4767943"/>
                <a:gd name="connsiteY6" fmla="*/ 685800 h 859971"/>
                <a:gd name="connsiteX7" fmla="*/ 370115 w 4767943"/>
                <a:gd name="connsiteY7" fmla="*/ 653143 h 859971"/>
                <a:gd name="connsiteX8" fmla="*/ 457200 w 4767943"/>
                <a:gd name="connsiteY8" fmla="*/ 598714 h 859971"/>
                <a:gd name="connsiteX9" fmla="*/ 500743 w 4767943"/>
                <a:gd name="connsiteY9" fmla="*/ 609600 h 859971"/>
                <a:gd name="connsiteX10" fmla="*/ 522515 w 4767943"/>
                <a:gd name="connsiteY10" fmla="*/ 642257 h 859971"/>
                <a:gd name="connsiteX11" fmla="*/ 598715 w 4767943"/>
                <a:gd name="connsiteY11" fmla="*/ 696685 h 859971"/>
                <a:gd name="connsiteX12" fmla="*/ 849086 w 4767943"/>
                <a:gd name="connsiteY12" fmla="*/ 685800 h 859971"/>
                <a:gd name="connsiteX13" fmla="*/ 979715 w 4767943"/>
                <a:gd name="connsiteY13" fmla="*/ 587828 h 859971"/>
                <a:gd name="connsiteX14" fmla="*/ 1110343 w 4767943"/>
                <a:gd name="connsiteY14" fmla="*/ 522514 h 859971"/>
                <a:gd name="connsiteX15" fmla="*/ 1143000 w 4767943"/>
                <a:gd name="connsiteY15" fmla="*/ 511628 h 859971"/>
                <a:gd name="connsiteX16" fmla="*/ 1240972 w 4767943"/>
                <a:gd name="connsiteY16" fmla="*/ 587828 h 859971"/>
                <a:gd name="connsiteX17" fmla="*/ 1284515 w 4767943"/>
                <a:gd name="connsiteY17" fmla="*/ 631371 h 859971"/>
                <a:gd name="connsiteX18" fmla="*/ 1404257 w 4767943"/>
                <a:gd name="connsiteY18" fmla="*/ 609600 h 859971"/>
                <a:gd name="connsiteX19" fmla="*/ 1447800 w 4767943"/>
                <a:gd name="connsiteY19" fmla="*/ 576943 h 859971"/>
                <a:gd name="connsiteX20" fmla="*/ 1524000 w 4767943"/>
                <a:gd name="connsiteY20" fmla="*/ 511628 h 859971"/>
                <a:gd name="connsiteX21" fmla="*/ 1545772 w 4767943"/>
                <a:gd name="connsiteY21" fmla="*/ 489857 h 859971"/>
                <a:gd name="connsiteX22" fmla="*/ 1567543 w 4767943"/>
                <a:gd name="connsiteY22" fmla="*/ 468085 h 859971"/>
                <a:gd name="connsiteX23" fmla="*/ 1654629 w 4767943"/>
                <a:gd name="connsiteY23" fmla="*/ 424543 h 859971"/>
                <a:gd name="connsiteX24" fmla="*/ 1730829 w 4767943"/>
                <a:gd name="connsiteY24" fmla="*/ 391885 h 859971"/>
                <a:gd name="connsiteX25" fmla="*/ 1817915 w 4767943"/>
                <a:gd name="connsiteY25" fmla="*/ 402771 h 859971"/>
                <a:gd name="connsiteX26" fmla="*/ 1872343 w 4767943"/>
                <a:gd name="connsiteY26" fmla="*/ 478971 h 859971"/>
                <a:gd name="connsiteX27" fmla="*/ 1894115 w 4767943"/>
                <a:gd name="connsiteY27" fmla="*/ 511628 h 859971"/>
                <a:gd name="connsiteX28" fmla="*/ 1915886 w 4767943"/>
                <a:gd name="connsiteY28" fmla="*/ 555171 h 859971"/>
                <a:gd name="connsiteX29" fmla="*/ 1992086 w 4767943"/>
                <a:gd name="connsiteY29" fmla="*/ 620485 h 859971"/>
                <a:gd name="connsiteX30" fmla="*/ 2035629 w 4767943"/>
                <a:gd name="connsiteY30" fmla="*/ 631371 h 859971"/>
                <a:gd name="connsiteX31" fmla="*/ 2177143 w 4767943"/>
                <a:gd name="connsiteY31" fmla="*/ 598714 h 859971"/>
                <a:gd name="connsiteX32" fmla="*/ 2209800 w 4767943"/>
                <a:gd name="connsiteY32" fmla="*/ 587828 h 859971"/>
                <a:gd name="connsiteX33" fmla="*/ 2242457 w 4767943"/>
                <a:gd name="connsiteY33" fmla="*/ 566057 h 859971"/>
                <a:gd name="connsiteX34" fmla="*/ 2351315 w 4767943"/>
                <a:gd name="connsiteY34" fmla="*/ 500743 h 859971"/>
                <a:gd name="connsiteX35" fmla="*/ 2481943 w 4767943"/>
                <a:gd name="connsiteY35" fmla="*/ 391885 h 859971"/>
                <a:gd name="connsiteX36" fmla="*/ 2514600 w 4767943"/>
                <a:gd name="connsiteY36" fmla="*/ 359228 h 859971"/>
                <a:gd name="connsiteX37" fmla="*/ 2558143 w 4767943"/>
                <a:gd name="connsiteY37" fmla="*/ 293914 h 859971"/>
                <a:gd name="connsiteX38" fmla="*/ 2590800 w 4767943"/>
                <a:gd name="connsiteY38" fmla="*/ 239485 h 859971"/>
                <a:gd name="connsiteX39" fmla="*/ 2645229 w 4767943"/>
                <a:gd name="connsiteY39" fmla="*/ 185057 h 859971"/>
                <a:gd name="connsiteX40" fmla="*/ 2667000 w 4767943"/>
                <a:gd name="connsiteY40" fmla="*/ 152400 h 859971"/>
                <a:gd name="connsiteX41" fmla="*/ 2743200 w 4767943"/>
                <a:gd name="connsiteY41" fmla="*/ 87085 h 859971"/>
                <a:gd name="connsiteX42" fmla="*/ 2775857 w 4767943"/>
                <a:gd name="connsiteY42" fmla="*/ 76200 h 859971"/>
                <a:gd name="connsiteX43" fmla="*/ 2819400 w 4767943"/>
                <a:gd name="connsiteY43" fmla="*/ 87085 h 859971"/>
                <a:gd name="connsiteX44" fmla="*/ 2841172 w 4767943"/>
                <a:gd name="connsiteY44" fmla="*/ 108857 h 859971"/>
                <a:gd name="connsiteX45" fmla="*/ 2884715 w 4767943"/>
                <a:gd name="connsiteY45" fmla="*/ 174171 h 859971"/>
                <a:gd name="connsiteX46" fmla="*/ 2917372 w 4767943"/>
                <a:gd name="connsiteY46" fmla="*/ 228600 h 859971"/>
                <a:gd name="connsiteX47" fmla="*/ 2939143 w 4767943"/>
                <a:gd name="connsiteY47" fmla="*/ 272143 h 859971"/>
                <a:gd name="connsiteX48" fmla="*/ 2971800 w 4767943"/>
                <a:gd name="connsiteY48" fmla="*/ 293914 h 859971"/>
                <a:gd name="connsiteX49" fmla="*/ 3015343 w 4767943"/>
                <a:gd name="connsiteY49" fmla="*/ 326571 h 859971"/>
                <a:gd name="connsiteX50" fmla="*/ 3080657 w 4767943"/>
                <a:gd name="connsiteY50" fmla="*/ 391885 h 859971"/>
                <a:gd name="connsiteX51" fmla="*/ 3145972 w 4767943"/>
                <a:gd name="connsiteY51" fmla="*/ 402771 h 859971"/>
                <a:gd name="connsiteX52" fmla="*/ 3233057 w 4767943"/>
                <a:gd name="connsiteY52" fmla="*/ 424543 h 859971"/>
                <a:gd name="connsiteX53" fmla="*/ 3407229 w 4767943"/>
                <a:gd name="connsiteY53" fmla="*/ 402771 h 859971"/>
                <a:gd name="connsiteX54" fmla="*/ 3483429 w 4767943"/>
                <a:gd name="connsiteY54" fmla="*/ 359228 h 859971"/>
                <a:gd name="connsiteX55" fmla="*/ 3516086 w 4767943"/>
                <a:gd name="connsiteY55" fmla="*/ 348343 h 859971"/>
                <a:gd name="connsiteX56" fmla="*/ 3592286 w 4767943"/>
                <a:gd name="connsiteY56" fmla="*/ 283028 h 859971"/>
                <a:gd name="connsiteX57" fmla="*/ 3624943 w 4767943"/>
                <a:gd name="connsiteY57" fmla="*/ 228600 h 859971"/>
                <a:gd name="connsiteX58" fmla="*/ 3679372 w 4767943"/>
                <a:gd name="connsiteY58" fmla="*/ 185057 h 859971"/>
                <a:gd name="connsiteX59" fmla="*/ 3722915 w 4767943"/>
                <a:gd name="connsiteY59" fmla="*/ 141514 h 859971"/>
                <a:gd name="connsiteX60" fmla="*/ 3755572 w 4767943"/>
                <a:gd name="connsiteY60" fmla="*/ 130628 h 859971"/>
                <a:gd name="connsiteX61" fmla="*/ 3820886 w 4767943"/>
                <a:gd name="connsiteY61" fmla="*/ 87085 h 859971"/>
                <a:gd name="connsiteX62" fmla="*/ 3886200 w 4767943"/>
                <a:gd name="connsiteY62" fmla="*/ 76200 h 859971"/>
                <a:gd name="connsiteX63" fmla="*/ 4038600 w 4767943"/>
                <a:gd name="connsiteY63" fmla="*/ 76200 h 859971"/>
                <a:gd name="connsiteX64" fmla="*/ 4082143 w 4767943"/>
                <a:gd name="connsiteY64" fmla="*/ 130628 h 859971"/>
                <a:gd name="connsiteX65" fmla="*/ 4158343 w 4767943"/>
                <a:gd name="connsiteY65" fmla="*/ 217714 h 859971"/>
                <a:gd name="connsiteX66" fmla="*/ 4354286 w 4767943"/>
                <a:gd name="connsiteY66" fmla="*/ 174171 h 859971"/>
                <a:gd name="connsiteX67" fmla="*/ 4441372 w 4767943"/>
                <a:gd name="connsiteY67" fmla="*/ 87085 h 859971"/>
                <a:gd name="connsiteX68" fmla="*/ 4463143 w 4767943"/>
                <a:gd name="connsiteY68" fmla="*/ 54428 h 859971"/>
                <a:gd name="connsiteX69" fmla="*/ 4517572 w 4767943"/>
                <a:gd name="connsiteY69" fmla="*/ 10885 h 859971"/>
                <a:gd name="connsiteX70" fmla="*/ 4550229 w 4767943"/>
                <a:gd name="connsiteY70" fmla="*/ 0 h 859971"/>
                <a:gd name="connsiteX71" fmla="*/ 4637315 w 4767943"/>
                <a:gd name="connsiteY71" fmla="*/ 65314 h 859971"/>
                <a:gd name="connsiteX72" fmla="*/ 4648200 w 4767943"/>
                <a:gd name="connsiteY72" fmla="*/ 108857 h 859971"/>
                <a:gd name="connsiteX73" fmla="*/ 4680857 w 4767943"/>
                <a:gd name="connsiteY73" fmla="*/ 119743 h 859971"/>
                <a:gd name="connsiteX74" fmla="*/ 4767943 w 4767943"/>
                <a:gd name="connsiteY74" fmla="*/ 119743 h 85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67943" h="859971">
                  <a:moveTo>
                    <a:pt x="0" y="859971"/>
                  </a:moveTo>
                  <a:cubicBezTo>
                    <a:pt x="14514" y="852714"/>
                    <a:pt x="28349" y="843898"/>
                    <a:pt x="43543" y="838200"/>
                  </a:cubicBezTo>
                  <a:cubicBezTo>
                    <a:pt x="57551" y="832947"/>
                    <a:pt x="73335" y="833207"/>
                    <a:pt x="87086" y="827314"/>
                  </a:cubicBezTo>
                  <a:cubicBezTo>
                    <a:pt x="99111" y="822160"/>
                    <a:pt x="108041" y="811394"/>
                    <a:pt x="119743" y="805543"/>
                  </a:cubicBezTo>
                  <a:cubicBezTo>
                    <a:pt x="137221" y="796804"/>
                    <a:pt x="156029" y="791028"/>
                    <a:pt x="174172" y="783771"/>
                  </a:cubicBezTo>
                  <a:cubicBezTo>
                    <a:pt x="259086" y="698857"/>
                    <a:pt x="150071" y="800987"/>
                    <a:pt x="250372" y="729343"/>
                  </a:cubicBezTo>
                  <a:cubicBezTo>
                    <a:pt x="321721" y="678379"/>
                    <a:pt x="245633" y="709150"/>
                    <a:pt x="315686" y="685800"/>
                  </a:cubicBezTo>
                  <a:cubicBezTo>
                    <a:pt x="358211" y="643273"/>
                    <a:pt x="313588" y="681407"/>
                    <a:pt x="370115" y="653143"/>
                  </a:cubicBezTo>
                  <a:cubicBezTo>
                    <a:pt x="396362" y="640019"/>
                    <a:pt x="431300" y="615980"/>
                    <a:pt x="457200" y="598714"/>
                  </a:cubicBezTo>
                  <a:cubicBezTo>
                    <a:pt x="471714" y="602343"/>
                    <a:pt x="488295" y="601301"/>
                    <a:pt x="500743" y="609600"/>
                  </a:cubicBezTo>
                  <a:cubicBezTo>
                    <a:pt x="511629" y="616857"/>
                    <a:pt x="513264" y="633006"/>
                    <a:pt x="522515" y="642257"/>
                  </a:cubicBezTo>
                  <a:cubicBezTo>
                    <a:pt x="536023" y="655765"/>
                    <a:pt x="580168" y="684321"/>
                    <a:pt x="598715" y="696685"/>
                  </a:cubicBezTo>
                  <a:lnTo>
                    <a:pt x="849086" y="685800"/>
                  </a:lnTo>
                  <a:cubicBezTo>
                    <a:pt x="857313" y="683942"/>
                    <a:pt x="953829" y="605085"/>
                    <a:pt x="979715" y="587828"/>
                  </a:cubicBezTo>
                  <a:cubicBezTo>
                    <a:pt x="1064125" y="531554"/>
                    <a:pt x="1020204" y="552560"/>
                    <a:pt x="1110343" y="522514"/>
                  </a:cubicBezTo>
                  <a:lnTo>
                    <a:pt x="1143000" y="511628"/>
                  </a:lnTo>
                  <a:cubicBezTo>
                    <a:pt x="1246866" y="532402"/>
                    <a:pt x="1153537" y="500393"/>
                    <a:pt x="1240972" y="587828"/>
                  </a:cubicBezTo>
                  <a:lnTo>
                    <a:pt x="1284515" y="631371"/>
                  </a:lnTo>
                  <a:cubicBezTo>
                    <a:pt x="1324429" y="624114"/>
                    <a:pt x="1365770" y="622429"/>
                    <a:pt x="1404257" y="609600"/>
                  </a:cubicBezTo>
                  <a:cubicBezTo>
                    <a:pt x="1421469" y="603863"/>
                    <a:pt x="1433037" y="587488"/>
                    <a:pt x="1447800" y="576943"/>
                  </a:cubicBezTo>
                  <a:cubicBezTo>
                    <a:pt x="1505825" y="535496"/>
                    <a:pt x="1458201" y="577426"/>
                    <a:pt x="1524000" y="511628"/>
                  </a:cubicBezTo>
                  <a:lnTo>
                    <a:pt x="1545772" y="489857"/>
                  </a:lnTo>
                  <a:cubicBezTo>
                    <a:pt x="1553029" y="482600"/>
                    <a:pt x="1558363" y="472675"/>
                    <a:pt x="1567543" y="468085"/>
                  </a:cubicBezTo>
                  <a:cubicBezTo>
                    <a:pt x="1596572" y="453571"/>
                    <a:pt x="1623840" y="434806"/>
                    <a:pt x="1654629" y="424543"/>
                  </a:cubicBezTo>
                  <a:cubicBezTo>
                    <a:pt x="1702681" y="408525"/>
                    <a:pt x="1677023" y="418789"/>
                    <a:pt x="1730829" y="391885"/>
                  </a:cubicBezTo>
                  <a:cubicBezTo>
                    <a:pt x="1759858" y="395514"/>
                    <a:pt x="1790422" y="392773"/>
                    <a:pt x="1817915" y="402771"/>
                  </a:cubicBezTo>
                  <a:cubicBezTo>
                    <a:pt x="1846693" y="413236"/>
                    <a:pt x="1859872" y="457147"/>
                    <a:pt x="1872343" y="478971"/>
                  </a:cubicBezTo>
                  <a:cubicBezTo>
                    <a:pt x="1878834" y="490330"/>
                    <a:pt x="1887624" y="500269"/>
                    <a:pt x="1894115" y="511628"/>
                  </a:cubicBezTo>
                  <a:cubicBezTo>
                    <a:pt x="1902166" y="525717"/>
                    <a:pt x="1906150" y="542189"/>
                    <a:pt x="1915886" y="555171"/>
                  </a:cubicBezTo>
                  <a:cubicBezTo>
                    <a:pt x="1928695" y="572250"/>
                    <a:pt x="1967835" y="610092"/>
                    <a:pt x="1992086" y="620485"/>
                  </a:cubicBezTo>
                  <a:cubicBezTo>
                    <a:pt x="2005837" y="626378"/>
                    <a:pt x="2021115" y="627742"/>
                    <a:pt x="2035629" y="631371"/>
                  </a:cubicBezTo>
                  <a:lnTo>
                    <a:pt x="2177143" y="598714"/>
                  </a:lnTo>
                  <a:cubicBezTo>
                    <a:pt x="2188275" y="595931"/>
                    <a:pt x="2199537" y="592960"/>
                    <a:pt x="2209800" y="587828"/>
                  </a:cubicBezTo>
                  <a:cubicBezTo>
                    <a:pt x="2221502" y="581977"/>
                    <a:pt x="2231020" y="572411"/>
                    <a:pt x="2242457" y="566057"/>
                  </a:cubicBezTo>
                  <a:cubicBezTo>
                    <a:pt x="2384619" y="487079"/>
                    <a:pt x="2243116" y="576482"/>
                    <a:pt x="2351315" y="500743"/>
                  </a:cubicBezTo>
                  <a:cubicBezTo>
                    <a:pt x="2452351" y="430018"/>
                    <a:pt x="2386239" y="487590"/>
                    <a:pt x="2481943" y="391885"/>
                  </a:cubicBezTo>
                  <a:cubicBezTo>
                    <a:pt x="2492829" y="380999"/>
                    <a:pt x="2506061" y="372037"/>
                    <a:pt x="2514600" y="359228"/>
                  </a:cubicBezTo>
                  <a:cubicBezTo>
                    <a:pt x="2529114" y="337457"/>
                    <a:pt x="2544681" y="316351"/>
                    <a:pt x="2558143" y="293914"/>
                  </a:cubicBezTo>
                  <a:cubicBezTo>
                    <a:pt x="2569029" y="275771"/>
                    <a:pt x="2577583" y="256007"/>
                    <a:pt x="2590800" y="239485"/>
                  </a:cubicBezTo>
                  <a:cubicBezTo>
                    <a:pt x="2606828" y="219450"/>
                    <a:pt x="2630997" y="206406"/>
                    <a:pt x="2645229" y="185057"/>
                  </a:cubicBezTo>
                  <a:cubicBezTo>
                    <a:pt x="2652486" y="174171"/>
                    <a:pt x="2658625" y="162451"/>
                    <a:pt x="2667000" y="152400"/>
                  </a:cubicBezTo>
                  <a:cubicBezTo>
                    <a:pt x="2684547" y="131344"/>
                    <a:pt x="2720269" y="100189"/>
                    <a:pt x="2743200" y="87085"/>
                  </a:cubicBezTo>
                  <a:cubicBezTo>
                    <a:pt x="2753163" y="81392"/>
                    <a:pt x="2764971" y="79828"/>
                    <a:pt x="2775857" y="76200"/>
                  </a:cubicBezTo>
                  <a:cubicBezTo>
                    <a:pt x="2790371" y="79828"/>
                    <a:pt x="2806018" y="80394"/>
                    <a:pt x="2819400" y="87085"/>
                  </a:cubicBezTo>
                  <a:cubicBezTo>
                    <a:pt x="2828580" y="91675"/>
                    <a:pt x="2835014" y="100646"/>
                    <a:pt x="2841172" y="108857"/>
                  </a:cubicBezTo>
                  <a:cubicBezTo>
                    <a:pt x="2856872" y="129790"/>
                    <a:pt x="2870201" y="152400"/>
                    <a:pt x="2884715" y="174171"/>
                  </a:cubicBezTo>
                  <a:cubicBezTo>
                    <a:pt x="2909982" y="249976"/>
                    <a:pt x="2877525" y="168830"/>
                    <a:pt x="2917372" y="228600"/>
                  </a:cubicBezTo>
                  <a:cubicBezTo>
                    <a:pt x="2926373" y="242102"/>
                    <a:pt x="2928754" y="259677"/>
                    <a:pt x="2939143" y="272143"/>
                  </a:cubicBezTo>
                  <a:cubicBezTo>
                    <a:pt x="2947518" y="282194"/>
                    <a:pt x="2961154" y="286310"/>
                    <a:pt x="2971800" y="293914"/>
                  </a:cubicBezTo>
                  <a:cubicBezTo>
                    <a:pt x="2986564" y="304459"/>
                    <a:pt x="3001857" y="314434"/>
                    <a:pt x="3015343" y="326571"/>
                  </a:cubicBezTo>
                  <a:cubicBezTo>
                    <a:pt x="3038229" y="347168"/>
                    <a:pt x="3050287" y="386823"/>
                    <a:pt x="3080657" y="391885"/>
                  </a:cubicBezTo>
                  <a:cubicBezTo>
                    <a:pt x="3102429" y="395514"/>
                    <a:pt x="3124390" y="398146"/>
                    <a:pt x="3145972" y="402771"/>
                  </a:cubicBezTo>
                  <a:cubicBezTo>
                    <a:pt x="3175230" y="409041"/>
                    <a:pt x="3233057" y="424543"/>
                    <a:pt x="3233057" y="424543"/>
                  </a:cubicBezTo>
                  <a:cubicBezTo>
                    <a:pt x="3291114" y="417286"/>
                    <a:pt x="3349436" y="411896"/>
                    <a:pt x="3407229" y="402771"/>
                  </a:cubicBezTo>
                  <a:cubicBezTo>
                    <a:pt x="3450340" y="395964"/>
                    <a:pt x="3441392" y="383249"/>
                    <a:pt x="3483429" y="359228"/>
                  </a:cubicBezTo>
                  <a:cubicBezTo>
                    <a:pt x="3493392" y="353535"/>
                    <a:pt x="3505200" y="351971"/>
                    <a:pt x="3516086" y="348343"/>
                  </a:cubicBezTo>
                  <a:cubicBezTo>
                    <a:pt x="3541312" y="329423"/>
                    <a:pt x="3572793" y="309019"/>
                    <a:pt x="3592286" y="283028"/>
                  </a:cubicBezTo>
                  <a:cubicBezTo>
                    <a:pt x="3604981" y="266102"/>
                    <a:pt x="3612645" y="245817"/>
                    <a:pt x="3624943" y="228600"/>
                  </a:cubicBezTo>
                  <a:cubicBezTo>
                    <a:pt x="3644448" y="201294"/>
                    <a:pt x="3652858" y="207783"/>
                    <a:pt x="3679372" y="185057"/>
                  </a:cubicBezTo>
                  <a:cubicBezTo>
                    <a:pt x="3694957" y="171699"/>
                    <a:pt x="3703442" y="148005"/>
                    <a:pt x="3722915" y="141514"/>
                  </a:cubicBezTo>
                  <a:cubicBezTo>
                    <a:pt x="3733801" y="137885"/>
                    <a:pt x="3745541" y="136201"/>
                    <a:pt x="3755572" y="130628"/>
                  </a:cubicBezTo>
                  <a:cubicBezTo>
                    <a:pt x="3778445" y="117921"/>
                    <a:pt x="3795076" y="91386"/>
                    <a:pt x="3820886" y="87085"/>
                  </a:cubicBezTo>
                  <a:lnTo>
                    <a:pt x="3886200" y="76200"/>
                  </a:lnTo>
                  <a:cubicBezTo>
                    <a:pt x="3947569" y="55743"/>
                    <a:pt x="3939950" y="53435"/>
                    <a:pt x="4038600" y="76200"/>
                  </a:cubicBezTo>
                  <a:cubicBezTo>
                    <a:pt x="4051897" y="79269"/>
                    <a:pt x="4077275" y="125065"/>
                    <a:pt x="4082143" y="130628"/>
                  </a:cubicBezTo>
                  <a:cubicBezTo>
                    <a:pt x="4171294" y="232516"/>
                    <a:pt x="4109352" y="144226"/>
                    <a:pt x="4158343" y="217714"/>
                  </a:cubicBezTo>
                  <a:cubicBezTo>
                    <a:pt x="4190271" y="213153"/>
                    <a:pt x="4308022" y="212724"/>
                    <a:pt x="4354286" y="174171"/>
                  </a:cubicBezTo>
                  <a:cubicBezTo>
                    <a:pt x="4385824" y="147890"/>
                    <a:pt x="4418600" y="121243"/>
                    <a:pt x="4441372" y="87085"/>
                  </a:cubicBezTo>
                  <a:cubicBezTo>
                    <a:pt x="4448629" y="76199"/>
                    <a:pt x="4454970" y="64644"/>
                    <a:pt x="4463143" y="54428"/>
                  </a:cubicBezTo>
                  <a:cubicBezTo>
                    <a:pt x="4476641" y="37555"/>
                    <a:pt x="4498716" y="20313"/>
                    <a:pt x="4517572" y="10885"/>
                  </a:cubicBezTo>
                  <a:cubicBezTo>
                    <a:pt x="4527835" y="5753"/>
                    <a:pt x="4539343" y="3628"/>
                    <a:pt x="4550229" y="0"/>
                  </a:cubicBezTo>
                  <a:cubicBezTo>
                    <a:pt x="4601585" y="20542"/>
                    <a:pt x="4611426" y="13536"/>
                    <a:pt x="4637315" y="65314"/>
                  </a:cubicBezTo>
                  <a:cubicBezTo>
                    <a:pt x="4644006" y="78695"/>
                    <a:pt x="4638854" y="97174"/>
                    <a:pt x="4648200" y="108857"/>
                  </a:cubicBezTo>
                  <a:cubicBezTo>
                    <a:pt x="4655368" y="117817"/>
                    <a:pt x="4669430" y="118704"/>
                    <a:pt x="4680857" y="119743"/>
                  </a:cubicBezTo>
                  <a:cubicBezTo>
                    <a:pt x="4709766" y="122371"/>
                    <a:pt x="4738914" y="119743"/>
                    <a:pt x="4767943" y="11974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flipV="1">
              <a:off x="3113314" y="3432122"/>
              <a:ext cx="4767943" cy="859971"/>
            </a:xfrm>
            <a:custGeom>
              <a:avLst/>
              <a:gdLst>
                <a:gd name="connsiteX0" fmla="*/ 0 w 4767943"/>
                <a:gd name="connsiteY0" fmla="*/ 859971 h 859971"/>
                <a:gd name="connsiteX1" fmla="*/ 43543 w 4767943"/>
                <a:gd name="connsiteY1" fmla="*/ 838200 h 859971"/>
                <a:gd name="connsiteX2" fmla="*/ 87086 w 4767943"/>
                <a:gd name="connsiteY2" fmla="*/ 827314 h 859971"/>
                <a:gd name="connsiteX3" fmla="*/ 119743 w 4767943"/>
                <a:gd name="connsiteY3" fmla="*/ 805543 h 859971"/>
                <a:gd name="connsiteX4" fmla="*/ 174172 w 4767943"/>
                <a:gd name="connsiteY4" fmla="*/ 783771 h 859971"/>
                <a:gd name="connsiteX5" fmla="*/ 250372 w 4767943"/>
                <a:gd name="connsiteY5" fmla="*/ 729343 h 859971"/>
                <a:gd name="connsiteX6" fmla="*/ 315686 w 4767943"/>
                <a:gd name="connsiteY6" fmla="*/ 685800 h 859971"/>
                <a:gd name="connsiteX7" fmla="*/ 370115 w 4767943"/>
                <a:gd name="connsiteY7" fmla="*/ 653143 h 859971"/>
                <a:gd name="connsiteX8" fmla="*/ 457200 w 4767943"/>
                <a:gd name="connsiteY8" fmla="*/ 598714 h 859971"/>
                <a:gd name="connsiteX9" fmla="*/ 500743 w 4767943"/>
                <a:gd name="connsiteY9" fmla="*/ 609600 h 859971"/>
                <a:gd name="connsiteX10" fmla="*/ 522515 w 4767943"/>
                <a:gd name="connsiteY10" fmla="*/ 642257 h 859971"/>
                <a:gd name="connsiteX11" fmla="*/ 598715 w 4767943"/>
                <a:gd name="connsiteY11" fmla="*/ 696685 h 859971"/>
                <a:gd name="connsiteX12" fmla="*/ 849086 w 4767943"/>
                <a:gd name="connsiteY12" fmla="*/ 685800 h 859971"/>
                <a:gd name="connsiteX13" fmla="*/ 979715 w 4767943"/>
                <a:gd name="connsiteY13" fmla="*/ 587828 h 859971"/>
                <a:gd name="connsiteX14" fmla="*/ 1110343 w 4767943"/>
                <a:gd name="connsiteY14" fmla="*/ 522514 h 859971"/>
                <a:gd name="connsiteX15" fmla="*/ 1143000 w 4767943"/>
                <a:gd name="connsiteY15" fmla="*/ 511628 h 859971"/>
                <a:gd name="connsiteX16" fmla="*/ 1240972 w 4767943"/>
                <a:gd name="connsiteY16" fmla="*/ 587828 h 859971"/>
                <a:gd name="connsiteX17" fmla="*/ 1284515 w 4767943"/>
                <a:gd name="connsiteY17" fmla="*/ 631371 h 859971"/>
                <a:gd name="connsiteX18" fmla="*/ 1404257 w 4767943"/>
                <a:gd name="connsiteY18" fmla="*/ 609600 h 859971"/>
                <a:gd name="connsiteX19" fmla="*/ 1447800 w 4767943"/>
                <a:gd name="connsiteY19" fmla="*/ 576943 h 859971"/>
                <a:gd name="connsiteX20" fmla="*/ 1524000 w 4767943"/>
                <a:gd name="connsiteY20" fmla="*/ 511628 h 859971"/>
                <a:gd name="connsiteX21" fmla="*/ 1545772 w 4767943"/>
                <a:gd name="connsiteY21" fmla="*/ 489857 h 859971"/>
                <a:gd name="connsiteX22" fmla="*/ 1567543 w 4767943"/>
                <a:gd name="connsiteY22" fmla="*/ 468085 h 859971"/>
                <a:gd name="connsiteX23" fmla="*/ 1654629 w 4767943"/>
                <a:gd name="connsiteY23" fmla="*/ 424543 h 859971"/>
                <a:gd name="connsiteX24" fmla="*/ 1730829 w 4767943"/>
                <a:gd name="connsiteY24" fmla="*/ 391885 h 859971"/>
                <a:gd name="connsiteX25" fmla="*/ 1817915 w 4767943"/>
                <a:gd name="connsiteY25" fmla="*/ 402771 h 859971"/>
                <a:gd name="connsiteX26" fmla="*/ 1872343 w 4767943"/>
                <a:gd name="connsiteY26" fmla="*/ 478971 h 859971"/>
                <a:gd name="connsiteX27" fmla="*/ 1894115 w 4767943"/>
                <a:gd name="connsiteY27" fmla="*/ 511628 h 859971"/>
                <a:gd name="connsiteX28" fmla="*/ 1915886 w 4767943"/>
                <a:gd name="connsiteY28" fmla="*/ 555171 h 859971"/>
                <a:gd name="connsiteX29" fmla="*/ 1992086 w 4767943"/>
                <a:gd name="connsiteY29" fmla="*/ 620485 h 859971"/>
                <a:gd name="connsiteX30" fmla="*/ 2035629 w 4767943"/>
                <a:gd name="connsiteY30" fmla="*/ 631371 h 859971"/>
                <a:gd name="connsiteX31" fmla="*/ 2177143 w 4767943"/>
                <a:gd name="connsiteY31" fmla="*/ 598714 h 859971"/>
                <a:gd name="connsiteX32" fmla="*/ 2209800 w 4767943"/>
                <a:gd name="connsiteY32" fmla="*/ 587828 h 859971"/>
                <a:gd name="connsiteX33" fmla="*/ 2242457 w 4767943"/>
                <a:gd name="connsiteY33" fmla="*/ 566057 h 859971"/>
                <a:gd name="connsiteX34" fmla="*/ 2351315 w 4767943"/>
                <a:gd name="connsiteY34" fmla="*/ 500743 h 859971"/>
                <a:gd name="connsiteX35" fmla="*/ 2481943 w 4767943"/>
                <a:gd name="connsiteY35" fmla="*/ 391885 h 859971"/>
                <a:gd name="connsiteX36" fmla="*/ 2514600 w 4767943"/>
                <a:gd name="connsiteY36" fmla="*/ 359228 h 859971"/>
                <a:gd name="connsiteX37" fmla="*/ 2558143 w 4767943"/>
                <a:gd name="connsiteY37" fmla="*/ 293914 h 859971"/>
                <a:gd name="connsiteX38" fmla="*/ 2590800 w 4767943"/>
                <a:gd name="connsiteY38" fmla="*/ 239485 h 859971"/>
                <a:gd name="connsiteX39" fmla="*/ 2645229 w 4767943"/>
                <a:gd name="connsiteY39" fmla="*/ 185057 h 859971"/>
                <a:gd name="connsiteX40" fmla="*/ 2667000 w 4767943"/>
                <a:gd name="connsiteY40" fmla="*/ 152400 h 859971"/>
                <a:gd name="connsiteX41" fmla="*/ 2743200 w 4767943"/>
                <a:gd name="connsiteY41" fmla="*/ 87085 h 859971"/>
                <a:gd name="connsiteX42" fmla="*/ 2775857 w 4767943"/>
                <a:gd name="connsiteY42" fmla="*/ 76200 h 859971"/>
                <a:gd name="connsiteX43" fmla="*/ 2819400 w 4767943"/>
                <a:gd name="connsiteY43" fmla="*/ 87085 h 859971"/>
                <a:gd name="connsiteX44" fmla="*/ 2841172 w 4767943"/>
                <a:gd name="connsiteY44" fmla="*/ 108857 h 859971"/>
                <a:gd name="connsiteX45" fmla="*/ 2884715 w 4767943"/>
                <a:gd name="connsiteY45" fmla="*/ 174171 h 859971"/>
                <a:gd name="connsiteX46" fmla="*/ 2917372 w 4767943"/>
                <a:gd name="connsiteY46" fmla="*/ 228600 h 859971"/>
                <a:gd name="connsiteX47" fmla="*/ 2939143 w 4767943"/>
                <a:gd name="connsiteY47" fmla="*/ 272143 h 859971"/>
                <a:gd name="connsiteX48" fmla="*/ 2971800 w 4767943"/>
                <a:gd name="connsiteY48" fmla="*/ 293914 h 859971"/>
                <a:gd name="connsiteX49" fmla="*/ 3015343 w 4767943"/>
                <a:gd name="connsiteY49" fmla="*/ 326571 h 859971"/>
                <a:gd name="connsiteX50" fmla="*/ 3080657 w 4767943"/>
                <a:gd name="connsiteY50" fmla="*/ 391885 h 859971"/>
                <a:gd name="connsiteX51" fmla="*/ 3145972 w 4767943"/>
                <a:gd name="connsiteY51" fmla="*/ 402771 h 859971"/>
                <a:gd name="connsiteX52" fmla="*/ 3233057 w 4767943"/>
                <a:gd name="connsiteY52" fmla="*/ 424543 h 859971"/>
                <a:gd name="connsiteX53" fmla="*/ 3407229 w 4767943"/>
                <a:gd name="connsiteY53" fmla="*/ 402771 h 859971"/>
                <a:gd name="connsiteX54" fmla="*/ 3483429 w 4767943"/>
                <a:gd name="connsiteY54" fmla="*/ 359228 h 859971"/>
                <a:gd name="connsiteX55" fmla="*/ 3516086 w 4767943"/>
                <a:gd name="connsiteY55" fmla="*/ 348343 h 859971"/>
                <a:gd name="connsiteX56" fmla="*/ 3592286 w 4767943"/>
                <a:gd name="connsiteY56" fmla="*/ 283028 h 859971"/>
                <a:gd name="connsiteX57" fmla="*/ 3624943 w 4767943"/>
                <a:gd name="connsiteY57" fmla="*/ 228600 h 859971"/>
                <a:gd name="connsiteX58" fmla="*/ 3679372 w 4767943"/>
                <a:gd name="connsiteY58" fmla="*/ 185057 h 859971"/>
                <a:gd name="connsiteX59" fmla="*/ 3722915 w 4767943"/>
                <a:gd name="connsiteY59" fmla="*/ 141514 h 859971"/>
                <a:gd name="connsiteX60" fmla="*/ 3755572 w 4767943"/>
                <a:gd name="connsiteY60" fmla="*/ 130628 h 859971"/>
                <a:gd name="connsiteX61" fmla="*/ 3820886 w 4767943"/>
                <a:gd name="connsiteY61" fmla="*/ 87085 h 859971"/>
                <a:gd name="connsiteX62" fmla="*/ 3886200 w 4767943"/>
                <a:gd name="connsiteY62" fmla="*/ 76200 h 859971"/>
                <a:gd name="connsiteX63" fmla="*/ 4038600 w 4767943"/>
                <a:gd name="connsiteY63" fmla="*/ 76200 h 859971"/>
                <a:gd name="connsiteX64" fmla="*/ 4082143 w 4767943"/>
                <a:gd name="connsiteY64" fmla="*/ 130628 h 859971"/>
                <a:gd name="connsiteX65" fmla="*/ 4158343 w 4767943"/>
                <a:gd name="connsiteY65" fmla="*/ 217714 h 859971"/>
                <a:gd name="connsiteX66" fmla="*/ 4354286 w 4767943"/>
                <a:gd name="connsiteY66" fmla="*/ 174171 h 859971"/>
                <a:gd name="connsiteX67" fmla="*/ 4441372 w 4767943"/>
                <a:gd name="connsiteY67" fmla="*/ 87085 h 859971"/>
                <a:gd name="connsiteX68" fmla="*/ 4463143 w 4767943"/>
                <a:gd name="connsiteY68" fmla="*/ 54428 h 859971"/>
                <a:gd name="connsiteX69" fmla="*/ 4517572 w 4767943"/>
                <a:gd name="connsiteY69" fmla="*/ 10885 h 859971"/>
                <a:gd name="connsiteX70" fmla="*/ 4550229 w 4767943"/>
                <a:gd name="connsiteY70" fmla="*/ 0 h 859971"/>
                <a:gd name="connsiteX71" fmla="*/ 4637315 w 4767943"/>
                <a:gd name="connsiteY71" fmla="*/ 65314 h 859971"/>
                <a:gd name="connsiteX72" fmla="*/ 4648200 w 4767943"/>
                <a:gd name="connsiteY72" fmla="*/ 108857 h 859971"/>
                <a:gd name="connsiteX73" fmla="*/ 4680857 w 4767943"/>
                <a:gd name="connsiteY73" fmla="*/ 119743 h 859971"/>
                <a:gd name="connsiteX74" fmla="*/ 4767943 w 4767943"/>
                <a:gd name="connsiteY74" fmla="*/ 119743 h 85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67943" h="859971">
                  <a:moveTo>
                    <a:pt x="0" y="859971"/>
                  </a:moveTo>
                  <a:cubicBezTo>
                    <a:pt x="14514" y="852714"/>
                    <a:pt x="28349" y="843898"/>
                    <a:pt x="43543" y="838200"/>
                  </a:cubicBezTo>
                  <a:cubicBezTo>
                    <a:pt x="57551" y="832947"/>
                    <a:pt x="73335" y="833207"/>
                    <a:pt x="87086" y="827314"/>
                  </a:cubicBezTo>
                  <a:cubicBezTo>
                    <a:pt x="99111" y="822160"/>
                    <a:pt x="108041" y="811394"/>
                    <a:pt x="119743" y="805543"/>
                  </a:cubicBezTo>
                  <a:cubicBezTo>
                    <a:pt x="137221" y="796804"/>
                    <a:pt x="156029" y="791028"/>
                    <a:pt x="174172" y="783771"/>
                  </a:cubicBezTo>
                  <a:cubicBezTo>
                    <a:pt x="259086" y="698857"/>
                    <a:pt x="150071" y="800987"/>
                    <a:pt x="250372" y="729343"/>
                  </a:cubicBezTo>
                  <a:cubicBezTo>
                    <a:pt x="321721" y="678379"/>
                    <a:pt x="245633" y="709150"/>
                    <a:pt x="315686" y="685800"/>
                  </a:cubicBezTo>
                  <a:cubicBezTo>
                    <a:pt x="358211" y="643273"/>
                    <a:pt x="313588" y="681407"/>
                    <a:pt x="370115" y="653143"/>
                  </a:cubicBezTo>
                  <a:cubicBezTo>
                    <a:pt x="396362" y="640019"/>
                    <a:pt x="431300" y="615980"/>
                    <a:pt x="457200" y="598714"/>
                  </a:cubicBezTo>
                  <a:cubicBezTo>
                    <a:pt x="471714" y="602343"/>
                    <a:pt x="488295" y="601301"/>
                    <a:pt x="500743" y="609600"/>
                  </a:cubicBezTo>
                  <a:cubicBezTo>
                    <a:pt x="511629" y="616857"/>
                    <a:pt x="513264" y="633006"/>
                    <a:pt x="522515" y="642257"/>
                  </a:cubicBezTo>
                  <a:cubicBezTo>
                    <a:pt x="536023" y="655765"/>
                    <a:pt x="580168" y="684321"/>
                    <a:pt x="598715" y="696685"/>
                  </a:cubicBezTo>
                  <a:lnTo>
                    <a:pt x="849086" y="685800"/>
                  </a:lnTo>
                  <a:cubicBezTo>
                    <a:pt x="857313" y="683942"/>
                    <a:pt x="953829" y="605085"/>
                    <a:pt x="979715" y="587828"/>
                  </a:cubicBezTo>
                  <a:cubicBezTo>
                    <a:pt x="1064125" y="531554"/>
                    <a:pt x="1020204" y="552560"/>
                    <a:pt x="1110343" y="522514"/>
                  </a:cubicBezTo>
                  <a:lnTo>
                    <a:pt x="1143000" y="511628"/>
                  </a:lnTo>
                  <a:cubicBezTo>
                    <a:pt x="1246866" y="532402"/>
                    <a:pt x="1153537" y="500393"/>
                    <a:pt x="1240972" y="587828"/>
                  </a:cubicBezTo>
                  <a:lnTo>
                    <a:pt x="1284515" y="631371"/>
                  </a:lnTo>
                  <a:cubicBezTo>
                    <a:pt x="1324429" y="624114"/>
                    <a:pt x="1365770" y="622429"/>
                    <a:pt x="1404257" y="609600"/>
                  </a:cubicBezTo>
                  <a:cubicBezTo>
                    <a:pt x="1421469" y="603863"/>
                    <a:pt x="1433037" y="587488"/>
                    <a:pt x="1447800" y="576943"/>
                  </a:cubicBezTo>
                  <a:cubicBezTo>
                    <a:pt x="1505825" y="535496"/>
                    <a:pt x="1458201" y="577426"/>
                    <a:pt x="1524000" y="511628"/>
                  </a:cubicBezTo>
                  <a:lnTo>
                    <a:pt x="1545772" y="489857"/>
                  </a:lnTo>
                  <a:cubicBezTo>
                    <a:pt x="1553029" y="482600"/>
                    <a:pt x="1558363" y="472675"/>
                    <a:pt x="1567543" y="468085"/>
                  </a:cubicBezTo>
                  <a:cubicBezTo>
                    <a:pt x="1596572" y="453571"/>
                    <a:pt x="1623840" y="434806"/>
                    <a:pt x="1654629" y="424543"/>
                  </a:cubicBezTo>
                  <a:cubicBezTo>
                    <a:pt x="1702681" y="408525"/>
                    <a:pt x="1677023" y="418789"/>
                    <a:pt x="1730829" y="391885"/>
                  </a:cubicBezTo>
                  <a:cubicBezTo>
                    <a:pt x="1759858" y="395514"/>
                    <a:pt x="1790422" y="392773"/>
                    <a:pt x="1817915" y="402771"/>
                  </a:cubicBezTo>
                  <a:cubicBezTo>
                    <a:pt x="1846693" y="413236"/>
                    <a:pt x="1859872" y="457147"/>
                    <a:pt x="1872343" y="478971"/>
                  </a:cubicBezTo>
                  <a:cubicBezTo>
                    <a:pt x="1878834" y="490330"/>
                    <a:pt x="1887624" y="500269"/>
                    <a:pt x="1894115" y="511628"/>
                  </a:cubicBezTo>
                  <a:cubicBezTo>
                    <a:pt x="1902166" y="525717"/>
                    <a:pt x="1906150" y="542189"/>
                    <a:pt x="1915886" y="555171"/>
                  </a:cubicBezTo>
                  <a:cubicBezTo>
                    <a:pt x="1928695" y="572250"/>
                    <a:pt x="1967835" y="610092"/>
                    <a:pt x="1992086" y="620485"/>
                  </a:cubicBezTo>
                  <a:cubicBezTo>
                    <a:pt x="2005837" y="626378"/>
                    <a:pt x="2021115" y="627742"/>
                    <a:pt x="2035629" y="631371"/>
                  </a:cubicBezTo>
                  <a:lnTo>
                    <a:pt x="2177143" y="598714"/>
                  </a:lnTo>
                  <a:cubicBezTo>
                    <a:pt x="2188275" y="595931"/>
                    <a:pt x="2199537" y="592960"/>
                    <a:pt x="2209800" y="587828"/>
                  </a:cubicBezTo>
                  <a:cubicBezTo>
                    <a:pt x="2221502" y="581977"/>
                    <a:pt x="2231020" y="572411"/>
                    <a:pt x="2242457" y="566057"/>
                  </a:cubicBezTo>
                  <a:cubicBezTo>
                    <a:pt x="2384619" y="487079"/>
                    <a:pt x="2243116" y="576482"/>
                    <a:pt x="2351315" y="500743"/>
                  </a:cubicBezTo>
                  <a:cubicBezTo>
                    <a:pt x="2452351" y="430018"/>
                    <a:pt x="2386239" y="487590"/>
                    <a:pt x="2481943" y="391885"/>
                  </a:cubicBezTo>
                  <a:cubicBezTo>
                    <a:pt x="2492829" y="380999"/>
                    <a:pt x="2506061" y="372037"/>
                    <a:pt x="2514600" y="359228"/>
                  </a:cubicBezTo>
                  <a:cubicBezTo>
                    <a:pt x="2529114" y="337457"/>
                    <a:pt x="2544681" y="316351"/>
                    <a:pt x="2558143" y="293914"/>
                  </a:cubicBezTo>
                  <a:cubicBezTo>
                    <a:pt x="2569029" y="275771"/>
                    <a:pt x="2577583" y="256007"/>
                    <a:pt x="2590800" y="239485"/>
                  </a:cubicBezTo>
                  <a:cubicBezTo>
                    <a:pt x="2606828" y="219450"/>
                    <a:pt x="2630997" y="206406"/>
                    <a:pt x="2645229" y="185057"/>
                  </a:cubicBezTo>
                  <a:cubicBezTo>
                    <a:pt x="2652486" y="174171"/>
                    <a:pt x="2658625" y="162451"/>
                    <a:pt x="2667000" y="152400"/>
                  </a:cubicBezTo>
                  <a:cubicBezTo>
                    <a:pt x="2684547" y="131344"/>
                    <a:pt x="2720269" y="100189"/>
                    <a:pt x="2743200" y="87085"/>
                  </a:cubicBezTo>
                  <a:cubicBezTo>
                    <a:pt x="2753163" y="81392"/>
                    <a:pt x="2764971" y="79828"/>
                    <a:pt x="2775857" y="76200"/>
                  </a:cubicBezTo>
                  <a:cubicBezTo>
                    <a:pt x="2790371" y="79828"/>
                    <a:pt x="2806018" y="80394"/>
                    <a:pt x="2819400" y="87085"/>
                  </a:cubicBezTo>
                  <a:cubicBezTo>
                    <a:pt x="2828580" y="91675"/>
                    <a:pt x="2835014" y="100646"/>
                    <a:pt x="2841172" y="108857"/>
                  </a:cubicBezTo>
                  <a:cubicBezTo>
                    <a:pt x="2856872" y="129790"/>
                    <a:pt x="2870201" y="152400"/>
                    <a:pt x="2884715" y="174171"/>
                  </a:cubicBezTo>
                  <a:cubicBezTo>
                    <a:pt x="2909982" y="249976"/>
                    <a:pt x="2877525" y="168830"/>
                    <a:pt x="2917372" y="228600"/>
                  </a:cubicBezTo>
                  <a:cubicBezTo>
                    <a:pt x="2926373" y="242102"/>
                    <a:pt x="2928754" y="259677"/>
                    <a:pt x="2939143" y="272143"/>
                  </a:cubicBezTo>
                  <a:cubicBezTo>
                    <a:pt x="2947518" y="282194"/>
                    <a:pt x="2961154" y="286310"/>
                    <a:pt x="2971800" y="293914"/>
                  </a:cubicBezTo>
                  <a:cubicBezTo>
                    <a:pt x="2986564" y="304459"/>
                    <a:pt x="3001857" y="314434"/>
                    <a:pt x="3015343" y="326571"/>
                  </a:cubicBezTo>
                  <a:cubicBezTo>
                    <a:pt x="3038229" y="347168"/>
                    <a:pt x="3050287" y="386823"/>
                    <a:pt x="3080657" y="391885"/>
                  </a:cubicBezTo>
                  <a:cubicBezTo>
                    <a:pt x="3102429" y="395514"/>
                    <a:pt x="3124390" y="398146"/>
                    <a:pt x="3145972" y="402771"/>
                  </a:cubicBezTo>
                  <a:cubicBezTo>
                    <a:pt x="3175230" y="409041"/>
                    <a:pt x="3233057" y="424543"/>
                    <a:pt x="3233057" y="424543"/>
                  </a:cubicBezTo>
                  <a:cubicBezTo>
                    <a:pt x="3291114" y="417286"/>
                    <a:pt x="3349436" y="411896"/>
                    <a:pt x="3407229" y="402771"/>
                  </a:cubicBezTo>
                  <a:cubicBezTo>
                    <a:pt x="3450340" y="395964"/>
                    <a:pt x="3441392" y="383249"/>
                    <a:pt x="3483429" y="359228"/>
                  </a:cubicBezTo>
                  <a:cubicBezTo>
                    <a:pt x="3493392" y="353535"/>
                    <a:pt x="3505200" y="351971"/>
                    <a:pt x="3516086" y="348343"/>
                  </a:cubicBezTo>
                  <a:cubicBezTo>
                    <a:pt x="3541312" y="329423"/>
                    <a:pt x="3572793" y="309019"/>
                    <a:pt x="3592286" y="283028"/>
                  </a:cubicBezTo>
                  <a:cubicBezTo>
                    <a:pt x="3604981" y="266102"/>
                    <a:pt x="3612645" y="245817"/>
                    <a:pt x="3624943" y="228600"/>
                  </a:cubicBezTo>
                  <a:cubicBezTo>
                    <a:pt x="3644448" y="201294"/>
                    <a:pt x="3652858" y="207783"/>
                    <a:pt x="3679372" y="185057"/>
                  </a:cubicBezTo>
                  <a:cubicBezTo>
                    <a:pt x="3694957" y="171699"/>
                    <a:pt x="3703442" y="148005"/>
                    <a:pt x="3722915" y="141514"/>
                  </a:cubicBezTo>
                  <a:cubicBezTo>
                    <a:pt x="3733801" y="137885"/>
                    <a:pt x="3745541" y="136201"/>
                    <a:pt x="3755572" y="130628"/>
                  </a:cubicBezTo>
                  <a:cubicBezTo>
                    <a:pt x="3778445" y="117921"/>
                    <a:pt x="3795076" y="91386"/>
                    <a:pt x="3820886" y="87085"/>
                  </a:cubicBezTo>
                  <a:lnTo>
                    <a:pt x="3886200" y="76200"/>
                  </a:lnTo>
                  <a:cubicBezTo>
                    <a:pt x="3947569" y="55743"/>
                    <a:pt x="3939950" y="53435"/>
                    <a:pt x="4038600" y="76200"/>
                  </a:cubicBezTo>
                  <a:cubicBezTo>
                    <a:pt x="4051897" y="79269"/>
                    <a:pt x="4077275" y="125065"/>
                    <a:pt x="4082143" y="130628"/>
                  </a:cubicBezTo>
                  <a:cubicBezTo>
                    <a:pt x="4171294" y="232516"/>
                    <a:pt x="4109352" y="144226"/>
                    <a:pt x="4158343" y="217714"/>
                  </a:cubicBezTo>
                  <a:cubicBezTo>
                    <a:pt x="4190271" y="213153"/>
                    <a:pt x="4308022" y="212724"/>
                    <a:pt x="4354286" y="174171"/>
                  </a:cubicBezTo>
                  <a:cubicBezTo>
                    <a:pt x="4385824" y="147890"/>
                    <a:pt x="4418600" y="121243"/>
                    <a:pt x="4441372" y="87085"/>
                  </a:cubicBezTo>
                  <a:cubicBezTo>
                    <a:pt x="4448629" y="76199"/>
                    <a:pt x="4454970" y="64644"/>
                    <a:pt x="4463143" y="54428"/>
                  </a:cubicBezTo>
                  <a:cubicBezTo>
                    <a:pt x="4476641" y="37555"/>
                    <a:pt x="4498716" y="20313"/>
                    <a:pt x="4517572" y="10885"/>
                  </a:cubicBezTo>
                  <a:cubicBezTo>
                    <a:pt x="4527835" y="5753"/>
                    <a:pt x="4539343" y="3628"/>
                    <a:pt x="4550229" y="0"/>
                  </a:cubicBezTo>
                  <a:cubicBezTo>
                    <a:pt x="4601585" y="20542"/>
                    <a:pt x="4611426" y="13536"/>
                    <a:pt x="4637315" y="65314"/>
                  </a:cubicBezTo>
                  <a:cubicBezTo>
                    <a:pt x="4644006" y="78695"/>
                    <a:pt x="4638854" y="97174"/>
                    <a:pt x="4648200" y="108857"/>
                  </a:cubicBezTo>
                  <a:cubicBezTo>
                    <a:pt x="4655368" y="117817"/>
                    <a:pt x="4669430" y="118704"/>
                    <a:pt x="4680857" y="119743"/>
                  </a:cubicBezTo>
                  <a:cubicBezTo>
                    <a:pt x="4709766" y="122371"/>
                    <a:pt x="4738914" y="119743"/>
                    <a:pt x="4767943" y="11974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984223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Fraction (Non-premixed Flames)</a:t>
            </a:r>
            <a:endParaRPr lang="en-US" dirty="0"/>
          </a:p>
        </p:txBody>
      </p:sp>
      <p:sp>
        <p:nvSpPr>
          <p:cNvPr id="3" name="TextBox 2"/>
          <p:cNvSpPr txBox="1"/>
          <p:nvPr/>
        </p:nvSpPr>
        <p:spPr>
          <a:xfrm>
            <a:off x="2986966" y="2309840"/>
            <a:ext cx="723275" cy="276999"/>
          </a:xfrm>
          <a:prstGeom prst="rect">
            <a:avLst/>
          </a:prstGeom>
          <a:noFill/>
        </p:spPr>
        <p:txBody>
          <a:bodyPr wrap="none" rtlCol="0">
            <a:spAutoFit/>
          </a:bodyPr>
          <a:lstStyle/>
          <a:p>
            <a:r>
              <a:rPr lang="en-US" sz="1200" dirty="0" smtClean="0"/>
              <a:t>Fuel, f=1</a:t>
            </a:r>
            <a:endParaRPr lang="en-US" sz="1200" dirty="0"/>
          </a:p>
        </p:txBody>
      </p:sp>
      <p:sp>
        <p:nvSpPr>
          <p:cNvPr id="6" name="TextBox 5"/>
          <p:cNvSpPr txBox="1"/>
          <p:nvPr/>
        </p:nvSpPr>
        <p:spPr>
          <a:xfrm>
            <a:off x="2986965" y="1772243"/>
            <a:ext cx="625236" cy="276999"/>
          </a:xfrm>
          <a:prstGeom prst="rect">
            <a:avLst/>
          </a:prstGeom>
          <a:noFill/>
        </p:spPr>
        <p:txBody>
          <a:bodyPr wrap="none" rtlCol="0">
            <a:spAutoFit/>
          </a:bodyPr>
          <a:lstStyle/>
          <a:p>
            <a:r>
              <a:rPr lang="en-US" sz="1200" dirty="0" smtClean="0"/>
              <a:t>Air, f=0</a:t>
            </a:r>
            <a:endParaRPr lang="en-US" sz="1200" dirty="0"/>
          </a:p>
        </p:txBody>
      </p:sp>
      <p:sp>
        <p:nvSpPr>
          <p:cNvPr id="7" name="TextBox 6"/>
          <p:cNvSpPr txBox="1"/>
          <p:nvPr/>
        </p:nvSpPr>
        <p:spPr>
          <a:xfrm>
            <a:off x="2986965" y="2847436"/>
            <a:ext cx="625236" cy="276999"/>
          </a:xfrm>
          <a:prstGeom prst="rect">
            <a:avLst/>
          </a:prstGeom>
          <a:noFill/>
        </p:spPr>
        <p:txBody>
          <a:bodyPr wrap="none" rtlCol="0">
            <a:spAutoFit/>
          </a:bodyPr>
          <a:lstStyle/>
          <a:p>
            <a:r>
              <a:rPr lang="en-US" sz="1200" dirty="0"/>
              <a:t>A</a:t>
            </a:r>
            <a:r>
              <a:rPr lang="en-US" sz="1200" dirty="0" smtClean="0"/>
              <a:t>ir, f=0</a:t>
            </a:r>
            <a:endParaRPr lang="en-US" sz="1200" dirty="0"/>
          </a:p>
        </p:txBody>
      </p:sp>
      <p:cxnSp>
        <p:nvCxnSpPr>
          <p:cNvPr id="8" name="Straight Arrow Connector 7"/>
          <p:cNvCxnSpPr/>
          <p:nvPr/>
        </p:nvCxnSpPr>
        <p:spPr>
          <a:xfrm>
            <a:off x="3550811" y="1894544"/>
            <a:ext cx="273887"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687754" y="2432141"/>
            <a:ext cx="390176"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550810" y="2973853"/>
            <a:ext cx="273887" cy="0"/>
          </a:xfrm>
          <a:prstGeom prst="straightConnector1">
            <a:avLst/>
          </a:prstGeom>
          <a:ln w="31750">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a:stretch>
            <a:fillRect/>
          </a:stretch>
        </p:blipFill>
        <p:spPr>
          <a:xfrm>
            <a:off x="1876376" y="3583503"/>
            <a:ext cx="8439247" cy="440309"/>
          </a:xfrm>
          <a:prstGeom prst="rect">
            <a:avLst/>
          </a:prstGeom>
        </p:spPr>
      </p:pic>
      <p:pic>
        <p:nvPicPr>
          <p:cNvPr id="14" name="Picture 13"/>
          <p:cNvPicPr>
            <a:picLocks noChangeAspect="1"/>
          </p:cNvPicPr>
          <p:nvPr/>
        </p:nvPicPr>
        <p:blipFill>
          <a:blip r:embed="rId3"/>
          <a:stretch>
            <a:fillRect/>
          </a:stretch>
        </p:blipFill>
        <p:spPr>
          <a:xfrm>
            <a:off x="4264429" y="4531526"/>
            <a:ext cx="3543300" cy="977900"/>
          </a:xfrm>
          <a:prstGeom prst="rect">
            <a:avLst/>
          </a:prstGeom>
        </p:spPr>
      </p:pic>
      <p:pic>
        <p:nvPicPr>
          <p:cNvPr id="15" name="Picture 14"/>
          <p:cNvPicPr>
            <a:picLocks noChangeAspect="1"/>
          </p:cNvPicPr>
          <p:nvPr/>
        </p:nvPicPr>
        <p:blipFill>
          <a:blip r:embed="rId4"/>
          <a:stretch>
            <a:fillRect/>
          </a:stretch>
        </p:blipFill>
        <p:spPr>
          <a:xfrm>
            <a:off x="2419350" y="5979307"/>
            <a:ext cx="7353300" cy="330200"/>
          </a:xfrm>
          <a:prstGeom prst="rect">
            <a:avLst/>
          </a:prstGeom>
        </p:spPr>
      </p:pic>
      <p:sp>
        <p:nvSpPr>
          <p:cNvPr id="17" name="Rectangle 16"/>
          <p:cNvSpPr/>
          <p:nvPr/>
        </p:nvSpPr>
        <p:spPr>
          <a:xfrm>
            <a:off x="4013993" y="4391528"/>
            <a:ext cx="4079248" cy="1283807"/>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4077930" y="1729578"/>
            <a:ext cx="4381206" cy="1394483"/>
            <a:chOff x="2400192" y="1934026"/>
            <a:chExt cx="7963008" cy="2534526"/>
          </a:xfrm>
        </p:grpSpPr>
        <p:cxnSp>
          <p:nvCxnSpPr>
            <p:cNvPr id="18" name="Straight Connector 17"/>
            <p:cNvCxnSpPr/>
            <p:nvPr/>
          </p:nvCxnSpPr>
          <p:spPr>
            <a:xfrm>
              <a:off x="2400192" y="1934026"/>
              <a:ext cx="796300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400192" y="4468552"/>
              <a:ext cx="796300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400192" y="2981342"/>
              <a:ext cx="7022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400192" y="3443007"/>
              <a:ext cx="7022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3113314" y="2144486"/>
              <a:ext cx="4767943" cy="859971"/>
            </a:xfrm>
            <a:custGeom>
              <a:avLst/>
              <a:gdLst>
                <a:gd name="connsiteX0" fmla="*/ 0 w 4767943"/>
                <a:gd name="connsiteY0" fmla="*/ 859971 h 859971"/>
                <a:gd name="connsiteX1" fmla="*/ 43543 w 4767943"/>
                <a:gd name="connsiteY1" fmla="*/ 838200 h 859971"/>
                <a:gd name="connsiteX2" fmla="*/ 87086 w 4767943"/>
                <a:gd name="connsiteY2" fmla="*/ 827314 h 859971"/>
                <a:gd name="connsiteX3" fmla="*/ 119743 w 4767943"/>
                <a:gd name="connsiteY3" fmla="*/ 805543 h 859971"/>
                <a:gd name="connsiteX4" fmla="*/ 174172 w 4767943"/>
                <a:gd name="connsiteY4" fmla="*/ 783771 h 859971"/>
                <a:gd name="connsiteX5" fmla="*/ 250372 w 4767943"/>
                <a:gd name="connsiteY5" fmla="*/ 729343 h 859971"/>
                <a:gd name="connsiteX6" fmla="*/ 315686 w 4767943"/>
                <a:gd name="connsiteY6" fmla="*/ 685800 h 859971"/>
                <a:gd name="connsiteX7" fmla="*/ 370115 w 4767943"/>
                <a:gd name="connsiteY7" fmla="*/ 653143 h 859971"/>
                <a:gd name="connsiteX8" fmla="*/ 457200 w 4767943"/>
                <a:gd name="connsiteY8" fmla="*/ 598714 h 859971"/>
                <a:gd name="connsiteX9" fmla="*/ 500743 w 4767943"/>
                <a:gd name="connsiteY9" fmla="*/ 609600 h 859971"/>
                <a:gd name="connsiteX10" fmla="*/ 522515 w 4767943"/>
                <a:gd name="connsiteY10" fmla="*/ 642257 h 859971"/>
                <a:gd name="connsiteX11" fmla="*/ 598715 w 4767943"/>
                <a:gd name="connsiteY11" fmla="*/ 696685 h 859971"/>
                <a:gd name="connsiteX12" fmla="*/ 849086 w 4767943"/>
                <a:gd name="connsiteY12" fmla="*/ 685800 h 859971"/>
                <a:gd name="connsiteX13" fmla="*/ 979715 w 4767943"/>
                <a:gd name="connsiteY13" fmla="*/ 587828 h 859971"/>
                <a:gd name="connsiteX14" fmla="*/ 1110343 w 4767943"/>
                <a:gd name="connsiteY14" fmla="*/ 522514 h 859971"/>
                <a:gd name="connsiteX15" fmla="*/ 1143000 w 4767943"/>
                <a:gd name="connsiteY15" fmla="*/ 511628 h 859971"/>
                <a:gd name="connsiteX16" fmla="*/ 1240972 w 4767943"/>
                <a:gd name="connsiteY16" fmla="*/ 587828 h 859971"/>
                <a:gd name="connsiteX17" fmla="*/ 1284515 w 4767943"/>
                <a:gd name="connsiteY17" fmla="*/ 631371 h 859971"/>
                <a:gd name="connsiteX18" fmla="*/ 1404257 w 4767943"/>
                <a:gd name="connsiteY18" fmla="*/ 609600 h 859971"/>
                <a:gd name="connsiteX19" fmla="*/ 1447800 w 4767943"/>
                <a:gd name="connsiteY19" fmla="*/ 576943 h 859971"/>
                <a:gd name="connsiteX20" fmla="*/ 1524000 w 4767943"/>
                <a:gd name="connsiteY20" fmla="*/ 511628 h 859971"/>
                <a:gd name="connsiteX21" fmla="*/ 1545772 w 4767943"/>
                <a:gd name="connsiteY21" fmla="*/ 489857 h 859971"/>
                <a:gd name="connsiteX22" fmla="*/ 1567543 w 4767943"/>
                <a:gd name="connsiteY22" fmla="*/ 468085 h 859971"/>
                <a:gd name="connsiteX23" fmla="*/ 1654629 w 4767943"/>
                <a:gd name="connsiteY23" fmla="*/ 424543 h 859971"/>
                <a:gd name="connsiteX24" fmla="*/ 1730829 w 4767943"/>
                <a:gd name="connsiteY24" fmla="*/ 391885 h 859971"/>
                <a:gd name="connsiteX25" fmla="*/ 1817915 w 4767943"/>
                <a:gd name="connsiteY25" fmla="*/ 402771 h 859971"/>
                <a:gd name="connsiteX26" fmla="*/ 1872343 w 4767943"/>
                <a:gd name="connsiteY26" fmla="*/ 478971 h 859971"/>
                <a:gd name="connsiteX27" fmla="*/ 1894115 w 4767943"/>
                <a:gd name="connsiteY27" fmla="*/ 511628 h 859971"/>
                <a:gd name="connsiteX28" fmla="*/ 1915886 w 4767943"/>
                <a:gd name="connsiteY28" fmla="*/ 555171 h 859971"/>
                <a:gd name="connsiteX29" fmla="*/ 1992086 w 4767943"/>
                <a:gd name="connsiteY29" fmla="*/ 620485 h 859971"/>
                <a:gd name="connsiteX30" fmla="*/ 2035629 w 4767943"/>
                <a:gd name="connsiteY30" fmla="*/ 631371 h 859971"/>
                <a:gd name="connsiteX31" fmla="*/ 2177143 w 4767943"/>
                <a:gd name="connsiteY31" fmla="*/ 598714 h 859971"/>
                <a:gd name="connsiteX32" fmla="*/ 2209800 w 4767943"/>
                <a:gd name="connsiteY32" fmla="*/ 587828 h 859971"/>
                <a:gd name="connsiteX33" fmla="*/ 2242457 w 4767943"/>
                <a:gd name="connsiteY33" fmla="*/ 566057 h 859971"/>
                <a:gd name="connsiteX34" fmla="*/ 2351315 w 4767943"/>
                <a:gd name="connsiteY34" fmla="*/ 500743 h 859971"/>
                <a:gd name="connsiteX35" fmla="*/ 2481943 w 4767943"/>
                <a:gd name="connsiteY35" fmla="*/ 391885 h 859971"/>
                <a:gd name="connsiteX36" fmla="*/ 2514600 w 4767943"/>
                <a:gd name="connsiteY36" fmla="*/ 359228 h 859971"/>
                <a:gd name="connsiteX37" fmla="*/ 2558143 w 4767943"/>
                <a:gd name="connsiteY37" fmla="*/ 293914 h 859971"/>
                <a:gd name="connsiteX38" fmla="*/ 2590800 w 4767943"/>
                <a:gd name="connsiteY38" fmla="*/ 239485 h 859971"/>
                <a:gd name="connsiteX39" fmla="*/ 2645229 w 4767943"/>
                <a:gd name="connsiteY39" fmla="*/ 185057 h 859971"/>
                <a:gd name="connsiteX40" fmla="*/ 2667000 w 4767943"/>
                <a:gd name="connsiteY40" fmla="*/ 152400 h 859971"/>
                <a:gd name="connsiteX41" fmla="*/ 2743200 w 4767943"/>
                <a:gd name="connsiteY41" fmla="*/ 87085 h 859971"/>
                <a:gd name="connsiteX42" fmla="*/ 2775857 w 4767943"/>
                <a:gd name="connsiteY42" fmla="*/ 76200 h 859971"/>
                <a:gd name="connsiteX43" fmla="*/ 2819400 w 4767943"/>
                <a:gd name="connsiteY43" fmla="*/ 87085 h 859971"/>
                <a:gd name="connsiteX44" fmla="*/ 2841172 w 4767943"/>
                <a:gd name="connsiteY44" fmla="*/ 108857 h 859971"/>
                <a:gd name="connsiteX45" fmla="*/ 2884715 w 4767943"/>
                <a:gd name="connsiteY45" fmla="*/ 174171 h 859971"/>
                <a:gd name="connsiteX46" fmla="*/ 2917372 w 4767943"/>
                <a:gd name="connsiteY46" fmla="*/ 228600 h 859971"/>
                <a:gd name="connsiteX47" fmla="*/ 2939143 w 4767943"/>
                <a:gd name="connsiteY47" fmla="*/ 272143 h 859971"/>
                <a:gd name="connsiteX48" fmla="*/ 2971800 w 4767943"/>
                <a:gd name="connsiteY48" fmla="*/ 293914 h 859971"/>
                <a:gd name="connsiteX49" fmla="*/ 3015343 w 4767943"/>
                <a:gd name="connsiteY49" fmla="*/ 326571 h 859971"/>
                <a:gd name="connsiteX50" fmla="*/ 3080657 w 4767943"/>
                <a:gd name="connsiteY50" fmla="*/ 391885 h 859971"/>
                <a:gd name="connsiteX51" fmla="*/ 3145972 w 4767943"/>
                <a:gd name="connsiteY51" fmla="*/ 402771 h 859971"/>
                <a:gd name="connsiteX52" fmla="*/ 3233057 w 4767943"/>
                <a:gd name="connsiteY52" fmla="*/ 424543 h 859971"/>
                <a:gd name="connsiteX53" fmla="*/ 3407229 w 4767943"/>
                <a:gd name="connsiteY53" fmla="*/ 402771 h 859971"/>
                <a:gd name="connsiteX54" fmla="*/ 3483429 w 4767943"/>
                <a:gd name="connsiteY54" fmla="*/ 359228 h 859971"/>
                <a:gd name="connsiteX55" fmla="*/ 3516086 w 4767943"/>
                <a:gd name="connsiteY55" fmla="*/ 348343 h 859971"/>
                <a:gd name="connsiteX56" fmla="*/ 3592286 w 4767943"/>
                <a:gd name="connsiteY56" fmla="*/ 283028 h 859971"/>
                <a:gd name="connsiteX57" fmla="*/ 3624943 w 4767943"/>
                <a:gd name="connsiteY57" fmla="*/ 228600 h 859971"/>
                <a:gd name="connsiteX58" fmla="*/ 3679372 w 4767943"/>
                <a:gd name="connsiteY58" fmla="*/ 185057 h 859971"/>
                <a:gd name="connsiteX59" fmla="*/ 3722915 w 4767943"/>
                <a:gd name="connsiteY59" fmla="*/ 141514 h 859971"/>
                <a:gd name="connsiteX60" fmla="*/ 3755572 w 4767943"/>
                <a:gd name="connsiteY60" fmla="*/ 130628 h 859971"/>
                <a:gd name="connsiteX61" fmla="*/ 3820886 w 4767943"/>
                <a:gd name="connsiteY61" fmla="*/ 87085 h 859971"/>
                <a:gd name="connsiteX62" fmla="*/ 3886200 w 4767943"/>
                <a:gd name="connsiteY62" fmla="*/ 76200 h 859971"/>
                <a:gd name="connsiteX63" fmla="*/ 4038600 w 4767943"/>
                <a:gd name="connsiteY63" fmla="*/ 76200 h 859971"/>
                <a:gd name="connsiteX64" fmla="*/ 4082143 w 4767943"/>
                <a:gd name="connsiteY64" fmla="*/ 130628 h 859971"/>
                <a:gd name="connsiteX65" fmla="*/ 4158343 w 4767943"/>
                <a:gd name="connsiteY65" fmla="*/ 217714 h 859971"/>
                <a:gd name="connsiteX66" fmla="*/ 4354286 w 4767943"/>
                <a:gd name="connsiteY66" fmla="*/ 174171 h 859971"/>
                <a:gd name="connsiteX67" fmla="*/ 4441372 w 4767943"/>
                <a:gd name="connsiteY67" fmla="*/ 87085 h 859971"/>
                <a:gd name="connsiteX68" fmla="*/ 4463143 w 4767943"/>
                <a:gd name="connsiteY68" fmla="*/ 54428 h 859971"/>
                <a:gd name="connsiteX69" fmla="*/ 4517572 w 4767943"/>
                <a:gd name="connsiteY69" fmla="*/ 10885 h 859971"/>
                <a:gd name="connsiteX70" fmla="*/ 4550229 w 4767943"/>
                <a:gd name="connsiteY70" fmla="*/ 0 h 859971"/>
                <a:gd name="connsiteX71" fmla="*/ 4637315 w 4767943"/>
                <a:gd name="connsiteY71" fmla="*/ 65314 h 859971"/>
                <a:gd name="connsiteX72" fmla="*/ 4648200 w 4767943"/>
                <a:gd name="connsiteY72" fmla="*/ 108857 h 859971"/>
                <a:gd name="connsiteX73" fmla="*/ 4680857 w 4767943"/>
                <a:gd name="connsiteY73" fmla="*/ 119743 h 859971"/>
                <a:gd name="connsiteX74" fmla="*/ 4767943 w 4767943"/>
                <a:gd name="connsiteY74" fmla="*/ 119743 h 85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67943" h="859971">
                  <a:moveTo>
                    <a:pt x="0" y="859971"/>
                  </a:moveTo>
                  <a:cubicBezTo>
                    <a:pt x="14514" y="852714"/>
                    <a:pt x="28349" y="843898"/>
                    <a:pt x="43543" y="838200"/>
                  </a:cubicBezTo>
                  <a:cubicBezTo>
                    <a:pt x="57551" y="832947"/>
                    <a:pt x="73335" y="833207"/>
                    <a:pt x="87086" y="827314"/>
                  </a:cubicBezTo>
                  <a:cubicBezTo>
                    <a:pt x="99111" y="822160"/>
                    <a:pt x="108041" y="811394"/>
                    <a:pt x="119743" y="805543"/>
                  </a:cubicBezTo>
                  <a:cubicBezTo>
                    <a:pt x="137221" y="796804"/>
                    <a:pt x="156029" y="791028"/>
                    <a:pt x="174172" y="783771"/>
                  </a:cubicBezTo>
                  <a:cubicBezTo>
                    <a:pt x="259086" y="698857"/>
                    <a:pt x="150071" y="800987"/>
                    <a:pt x="250372" y="729343"/>
                  </a:cubicBezTo>
                  <a:cubicBezTo>
                    <a:pt x="321721" y="678379"/>
                    <a:pt x="245633" y="709150"/>
                    <a:pt x="315686" y="685800"/>
                  </a:cubicBezTo>
                  <a:cubicBezTo>
                    <a:pt x="358211" y="643273"/>
                    <a:pt x="313588" y="681407"/>
                    <a:pt x="370115" y="653143"/>
                  </a:cubicBezTo>
                  <a:cubicBezTo>
                    <a:pt x="396362" y="640019"/>
                    <a:pt x="431300" y="615980"/>
                    <a:pt x="457200" y="598714"/>
                  </a:cubicBezTo>
                  <a:cubicBezTo>
                    <a:pt x="471714" y="602343"/>
                    <a:pt x="488295" y="601301"/>
                    <a:pt x="500743" y="609600"/>
                  </a:cubicBezTo>
                  <a:cubicBezTo>
                    <a:pt x="511629" y="616857"/>
                    <a:pt x="513264" y="633006"/>
                    <a:pt x="522515" y="642257"/>
                  </a:cubicBezTo>
                  <a:cubicBezTo>
                    <a:pt x="536023" y="655765"/>
                    <a:pt x="580168" y="684321"/>
                    <a:pt x="598715" y="696685"/>
                  </a:cubicBezTo>
                  <a:lnTo>
                    <a:pt x="849086" y="685800"/>
                  </a:lnTo>
                  <a:cubicBezTo>
                    <a:pt x="857313" y="683942"/>
                    <a:pt x="953829" y="605085"/>
                    <a:pt x="979715" y="587828"/>
                  </a:cubicBezTo>
                  <a:cubicBezTo>
                    <a:pt x="1064125" y="531554"/>
                    <a:pt x="1020204" y="552560"/>
                    <a:pt x="1110343" y="522514"/>
                  </a:cubicBezTo>
                  <a:lnTo>
                    <a:pt x="1143000" y="511628"/>
                  </a:lnTo>
                  <a:cubicBezTo>
                    <a:pt x="1246866" y="532402"/>
                    <a:pt x="1153537" y="500393"/>
                    <a:pt x="1240972" y="587828"/>
                  </a:cubicBezTo>
                  <a:lnTo>
                    <a:pt x="1284515" y="631371"/>
                  </a:lnTo>
                  <a:cubicBezTo>
                    <a:pt x="1324429" y="624114"/>
                    <a:pt x="1365770" y="622429"/>
                    <a:pt x="1404257" y="609600"/>
                  </a:cubicBezTo>
                  <a:cubicBezTo>
                    <a:pt x="1421469" y="603863"/>
                    <a:pt x="1433037" y="587488"/>
                    <a:pt x="1447800" y="576943"/>
                  </a:cubicBezTo>
                  <a:cubicBezTo>
                    <a:pt x="1505825" y="535496"/>
                    <a:pt x="1458201" y="577426"/>
                    <a:pt x="1524000" y="511628"/>
                  </a:cubicBezTo>
                  <a:lnTo>
                    <a:pt x="1545772" y="489857"/>
                  </a:lnTo>
                  <a:cubicBezTo>
                    <a:pt x="1553029" y="482600"/>
                    <a:pt x="1558363" y="472675"/>
                    <a:pt x="1567543" y="468085"/>
                  </a:cubicBezTo>
                  <a:cubicBezTo>
                    <a:pt x="1596572" y="453571"/>
                    <a:pt x="1623840" y="434806"/>
                    <a:pt x="1654629" y="424543"/>
                  </a:cubicBezTo>
                  <a:cubicBezTo>
                    <a:pt x="1702681" y="408525"/>
                    <a:pt x="1677023" y="418789"/>
                    <a:pt x="1730829" y="391885"/>
                  </a:cubicBezTo>
                  <a:cubicBezTo>
                    <a:pt x="1759858" y="395514"/>
                    <a:pt x="1790422" y="392773"/>
                    <a:pt x="1817915" y="402771"/>
                  </a:cubicBezTo>
                  <a:cubicBezTo>
                    <a:pt x="1846693" y="413236"/>
                    <a:pt x="1859872" y="457147"/>
                    <a:pt x="1872343" y="478971"/>
                  </a:cubicBezTo>
                  <a:cubicBezTo>
                    <a:pt x="1878834" y="490330"/>
                    <a:pt x="1887624" y="500269"/>
                    <a:pt x="1894115" y="511628"/>
                  </a:cubicBezTo>
                  <a:cubicBezTo>
                    <a:pt x="1902166" y="525717"/>
                    <a:pt x="1906150" y="542189"/>
                    <a:pt x="1915886" y="555171"/>
                  </a:cubicBezTo>
                  <a:cubicBezTo>
                    <a:pt x="1928695" y="572250"/>
                    <a:pt x="1967835" y="610092"/>
                    <a:pt x="1992086" y="620485"/>
                  </a:cubicBezTo>
                  <a:cubicBezTo>
                    <a:pt x="2005837" y="626378"/>
                    <a:pt x="2021115" y="627742"/>
                    <a:pt x="2035629" y="631371"/>
                  </a:cubicBezTo>
                  <a:lnTo>
                    <a:pt x="2177143" y="598714"/>
                  </a:lnTo>
                  <a:cubicBezTo>
                    <a:pt x="2188275" y="595931"/>
                    <a:pt x="2199537" y="592960"/>
                    <a:pt x="2209800" y="587828"/>
                  </a:cubicBezTo>
                  <a:cubicBezTo>
                    <a:pt x="2221502" y="581977"/>
                    <a:pt x="2231020" y="572411"/>
                    <a:pt x="2242457" y="566057"/>
                  </a:cubicBezTo>
                  <a:cubicBezTo>
                    <a:pt x="2384619" y="487079"/>
                    <a:pt x="2243116" y="576482"/>
                    <a:pt x="2351315" y="500743"/>
                  </a:cubicBezTo>
                  <a:cubicBezTo>
                    <a:pt x="2452351" y="430018"/>
                    <a:pt x="2386239" y="487590"/>
                    <a:pt x="2481943" y="391885"/>
                  </a:cubicBezTo>
                  <a:cubicBezTo>
                    <a:pt x="2492829" y="380999"/>
                    <a:pt x="2506061" y="372037"/>
                    <a:pt x="2514600" y="359228"/>
                  </a:cubicBezTo>
                  <a:cubicBezTo>
                    <a:pt x="2529114" y="337457"/>
                    <a:pt x="2544681" y="316351"/>
                    <a:pt x="2558143" y="293914"/>
                  </a:cubicBezTo>
                  <a:cubicBezTo>
                    <a:pt x="2569029" y="275771"/>
                    <a:pt x="2577583" y="256007"/>
                    <a:pt x="2590800" y="239485"/>
                  </a:cubicBezTo>
                  <a:cubicBezTo>
                    <a:pt x="2606828" y="219450"/>
                    <a:pt x="2630997" y="206406"/>
                    <a:pt x="2645229" y="185057"/>
                  </a:cubicBezTo>
                  <a:cubicBezTo>
                    <a:pt x="2652486" y="174171"/>
                    <a:pt x="2658625" y="162451"/>
                    <a:pt x="2667000" y="152400"/>
                  </a:cubicBezTo>
                  <a:cubicBezTo>
                    <a:pt x="2684547" y="131344"/>
                    <a:pt x="2720269" y="100189"/>
                    <a:pt x="2743200" y="87085"/>
                  </a:cubicBezTo>
                  <a:cubicBezTo>
                    <a:pt x="2753163" y="81392"/>
                    <a:pt x="2764971" y="79828"/>
                    <a:pt x="2775857" y="76200"/>
                  </a:cubicBezTo>
                  <a:cubicBezTo>
                    <a:pt x="2790371" y="79828"/>
                    <a:pt x="2806018" y="80394"/>
                    <a:pt x="2819400" y="87085"/>
                  </a:cubicBezTo>
                  <a:cubicBezTo>
                    <a:pt x="2828580" y="91675"/>
                    <a:pt x="2835014" y="100646"/>
                    <a:pt x="2841172" y="108857"/>
                  </a:cubicBezTo>
                  <a:cubicBezTo>
                    <a:pt x="2856872" y="129790"/>
                    <a:pt x="2870201" y="152400"/>
                    <a:pt x="2884715" y="174171"/>
                  </a:cubicBezTo>
                  <a:cubicBezTo>
                    <a:pt x="2909982" y="249976"/>
                    <a:pt x="2877525" y="168830"/>
                    <a:pt x="2917372" y="228600"/>
                  </a:cubicBezTo>
                  <a:cubicBezTo>
                    <a:pt x="2926373" y="242102"/>
                    <a:pt x="2928754" y="259677"/>
                    <a:pt x="2939143" y="272143"/>
                  </a:cubicBezTo>
                  <a:cubicBezTo>
                    <a:pt x="2947518" y="282194"/>
                    <a:pt x="2961154" y="286310"/>
                    <a:pt x="2971800" y="293914"/>
                  </a:cubicBezTo>
                  <a:cubicBezTo>
                    <a:pt x="2986564" y="304459"/>
                    <a:pt x="3001857" y="314434"/>
                    <a:pt x="3015343" y="326571"/>
                  </a:cubicBezTo>
                  <a:cubicBezTo>
                    <a:pt x="3038229" y="347168"/>
                    <a:pt x="3050287" y="386823"/>
                    <a:pt x="3080657" y="391885"/>
                  </a:cubicBezTo>
                  <a:cubicBezTo>
                    <a:pt x="3102429" y="395514"/>
                    <a:pt x="3124390" y="398146"/>
                    <a:pt x="3145972" y="402771"/>
                  </a:cubicBezTo>
                  <a:cubicBezTo>
                    <a:pt x="3175230" y="409041"/>
                    <a:pt x="3233057" y="424543"/>
                    <a:pt x="3233057" y="424543"/>
                  </a:cubicBezTo>
                  <a:cubicBezTo>
                    <a:pt x="3291114" y="417286"/>
                    <a:pt x="3349436" y="411896"/>
                    <a:pt x="3407229" y="402771"/>
                  </a:cubicBezTo>
                  <a:cubicBezTo>
                    <a:pt x="3450340" y="395964"/>
                    <a:pt x="3441392" y="383249"/>
                    <a:pt x="3483429" y="359228"/>
                  </a:cubicBezTo>
                  <a:cubicBezTo>
                    <a:pt x="3493392" y="353535"/>
                    <a:pt x="3505200" y="351971"/>
                    <a:pt x="3516086" y="348343"/>
                  </a:cubicBezTo>
                  <a:cubicBezTo>
                    <a:pt x="3541312" y="329423"/>
                    <a:pt x="3572793" y="309019"/>
                    <a:pt x="3592286" y="283028"/>
                  </a:cubicBezTo>
                  <a:cubicBezTo>
                    <a:pt x="3604981" y="266102"/>
                    <a:pt x="3612645" y="245817"/>
                    <a:pt x="3624943" y="228600"/>
                  </a:cubicBezTo>
                  <a:cubicBezTo>
                    <a:pt x="3644448" y="201294"/>
                    <a:pt x="3652858" y="207783"/>
                    <a:pt x="3679372" y="185057"/>
                  </a:cubicBezTo>
                  <a:cubicBezTo>
                    <a:pt x="3694957" y="171699"/>
                    <a:pt x="3703442" y="148005"/>
                    <a:pt x="3722915" y="141514"/>
                  </a:cubicBezTo>
                  <a:cubicBezTo>
                    <a:pt x="3733801" y="137885"/>
                    <a:pt x="3745541" y="136201"/>
                    <a:pt x="3755572" y="130628"/>
                  </a:cubicBezTo>
                  <a:cubicBezTo>
                    <a:pt x="3778445" y="117921"/>
                    <a:pt x="3795076" y="91386"/>
                    <a:pt x="3820886" y="87085"/>
                  </a:cubicBezTo>
                  <a:lnTo>
                    <a:pt x="3886200" y="76200"/>
                  </a:lnTo>
                  <a:cubicBezTo>
                    <a:pt x="3947569" y="55743"/>
                    <a:pt x="3939950" y="53435"/>
                    <a:pt x="4038600" y="76200"/>
                  </a:cubicBezTo>
                  <a:cubicBezTo>
                    <a:pt x="4051897" y="79269"/>
                    <a:pt x="4077275" y="125065"/>
                    <a:pt x="4082143" y="130628"/>
                  </a:cubicBezTo>
                  <a:cubicBezTo>
                    <a:pt x="4171294" y="232516"/>
                    <a:pt x="4109352" y="144226"/>
                    <a:pt x="4158343" y="217714"/>
                  </a:cubicBezTo>
                  <a:cubicBezTo>
                    <a:pt x="4190271" y="213153"/>
                    <a:pt x="4308022" y="212724"/>
                    <a:pt x="4354286" y="174171"/>
                  </a:cubicBezTo>
                  <a:cubicBezTo>
                    <a:pt x="4385824" y="147890"/>
                    <a:pt x="4418600" y="121243"/>
                    <a:pt x="4441372" y="87085"/>
                  </a:cubicBezTo>
                  <a:cubicBezTo>
                    <a:pt x="4448629" y="76199"/>
                    <a:pt x="4454970" y="64644"/>
                    <a:pt x="4463143" y="54428"/>
                  </a:cubicBezTo>
                  <a:cubicBezTo>
                    <a:pt x="4476641" y="37555"/>
                    <a:pt x="4498716" y="20313"/>
                    <a:pt x="4517572" y="10885"/>
                  </a:cubicBezTo>
                  <a:cubicBezTo>
                    <a:pt x="4527835" y="5753"/>
                    <a:pt x="4539343" y="3628"/>
                    <a:pt x="4550229" y="0"/>
                  </a:cubicBezTo>
                  <a:cubicBezTo>
                    <a:pt x="4601585" y="20542"/>
                    <a:pt x="4611426" y="13536"/>
                    <a:pt x="4637315" y="65314"/>
                  </a:cubicBezTo>
                  <a:cubicBezTo>
                    <a:pt x="4644006" y="78695"/>
                    <a:pt x="4638854" y="97174"/>
                    <a:pt x="4648200" y="108857"/>
                  </a:cubicBezTo>
                  <a:cubicBezTo>
                    <a:pt x="4655368" y="117817"/>
                    <a:pt x="4669430" y="118704"/>
                    <a:pt x="4680857" y="119743"/>
                  </a:cubicBezTo>
                  <a:cubicBezTo>
                    <a:pt x="4709766" y="122371"/>
                    <a:pt x="4738914" y="119743"/>
                    <a:pt x="4767943" y="11974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flipV="1">
              <a:off x="3113314" y="3432122"/>
              <a:ext cx="4767943" cy="859971"/>
            </a:xfrm>
            <a:custGeom>
              <a:avLst/>
              <a:gdLst>
                <a:gd name="connsiteX0" fmla="*/ 0 w 4767943"/>
                <a:gd name="connsiteY0" fmla="*/ 859971 h 859971"/>
                <a:gd name="connsiteX1" fmla="*/ 43543 w 4767943"/>
                <a:gd name="connsiteY1" fmla="*/ 838200 h 859971"/>
                <a:gd name="connsiteX2" fmla="*/ 87086 w 4767943"/>
                <a:gd name="connsiteY2" fmla="*/ 827314 h 859971"/>
                <a:gd name="connsiteX3" fmla="*/ 119743 w 4767943"/>
                <a:gd name="connsiteY3" fmla="*/ 805543 h 859971"/>
                <a:gd name="connsiteX4" fmla="*/ 174172 w 4767943"/>
                <a:gd name="connsiteY4" fmla="*/ 783771 h 859971"/>
                <a:gd name="connsiteX5" fmla="*/ 250372 w 4767943"/>
                <a:gd name="connsiteY5" fmla="*/ 729343 h 859971"/>
                <a:gd name="connsiteX6" fmla="*/ 315686 w 4767943"/>
                <a:gd name="connsiteY6" fmla="*/ 685800 h 859971"/>
                <a:gd name="connsiteX7" fmla="*/ 370115 w 4767943"/>
                <a:gd name="connsiteY7" fmla="*/ 653143 h 859971"/>
                <a:gd name="connsiteX8" fmla="*/ 457200 w 4767943"/>
                <a:gd name="connsiteY8" fmla="*/ 598714 h 859971"/>
                <a:gd name="connsiteX9" fmla="*/ 500743 w 4767943"/>
                <a:gd name="connsiteY9" fmla="*/ 609600 h 859971"/>
                <a:gd name="connsiteX10" fmla="*/ 522515 w 4767943"/>
                <a:gd name="connsiteY10" fmla="*/ 642257 h 859971"/>
                <a:gd name="connsiteX11" fmla="*/ 598715 w 4767943"/>
                <a:gd name="connsiteY11" fmla="*/ 696685 h 859971"/>
                <a:gd name="connsiteX12" fmla="*/ 849086 w 4767943"/>
                <a:gd name="connsiteY12" fmla="*/ 685800 h 859971"/>
                <a:gd name="connsiteX13" fmla="*/ 979715 w 4767943"/>
                <a:gd name="connsiteY13" fmla="*/ 587828 h 859971"/>
                <a:gd name="connsiteX14" fmla="*/ 1110343 w 4767943"/>
                <a:gd name="connsiteY14" fmla="*/ 522514 h 859971"/>
                <a:gd name="connsiteX15" fmla="*/ 1143000 w 4767943"/>
                <a:gd name="connsiteY15" fmla="*/ 511628 h 859971"/>
                <a:gd name="connsiteX16" fmla="*/ 1240972 w 4767943"/>
                <a:gd name="connsiteY16" fmla="*/ 587828 h 859971"/>
                <a:gd name="connsiteX17" fmla="*/ 1284515 w 4767943"/>
                <a:gd name="connsiteY17" fmla="*/ 631371 h 859971"/>
                <a:gd name="connsiteX18" fmla="*/ 1404257 w 4767943"/>
                <a:gd name="connsiteY18" fmla="*/ 609600 h 859971"/>
                <a:gd name="connsiteX19" fmla="*/ 1447800 w 4767943"/>
                <a:gd name="connsiteY19" fmla="*/ 576943 h 859971"/>
                <a:gd name="connsiteX20" fmla="*/ 1524000 w 4767943"/>
                <a:gd name="connsiteY20" fmla="*/ 511628 h 859971"/>
                <a:gd name="connsiteX21" fmla="*/ 1545772 w 4767943"/>
                <a:gd name="connsiteY21" fmla="*/ 489857 h 859971"/>
                <a:gd name="connsiteX22" fmla="*/ 1567543 w 4767943"/>
                <a:gd name="connsiteY22" fmla="*/ 468085 h 859971"/>
                <a:gd name="connsiteX23" fmla="*/ 1654629 w 4767943"/>
                <a:gd name="connsiteY23" fmla="*/ 424543 h 859971"/>
                <a:gd name="connsiteX24" fmla="*/ 1730829 w 4767943"/>
                <a:gd name="connsiteY24" fmla="*/ 391885 h 859971"/>
                <a:gd name="connsiteX25" fmla="*/ 1817915 w 4767943"/>
                <a:gd name="connsiteY25" fmla="*/ 402771 h 859971"/>
                <a:gd name="connsiteX26" fmla="*/ 1872343 w 4767943"/>
                <a:gd name="connsiteY26" fmla="*/ 478971 h 859971"/>
                <a:gd name="connsiteX27" fmla="*/ 1894115 w 4767943"/>
                <a:gd name="connsiteY27" fmla="*/ 511628 h 859971"/>
                <a:gd name="connsiteX28" fmla="*/ 1915886 w 4767943"/>
                <a:gd name="connsiteY28" fmla="*/ 555171 h 859971"/>
                <a:gd name="connsiteX29" fmla="*/ 1992086 w 4767943"/>
                <a:gd name="connsiteY29" fmla="*/ 620485 h 859971"/>
                <a:gd name="connsiteX30" fmla="*/ 2035629 w 4767943"/>
                <a:gd name="connsiteY30" fmla="*/ 631371 h 859971"/>
                <a:gd name="connsiteX31" fmla="*/ 2177143 w 4767943"/>
                <a:gd name="connsiteY31" fmla="*/ 598714 h 859971"/>
                <a:gd name="connsiteX32" fmla="*/ 2209800 w 4767943"/>
                <a:gd name="connsiteY32" fmla="*/ 587828 h 859971"/>
                <a:gd name="connsiteX33" fmla="*/ 2242457 w 4767943"/>
                <a:gd name="connsiteY33" fmla="*/ 566057 h 859971"/>
                <a:gd name="connsiteX34" fmla="*/ 2351315 w 4767943"/>
                <a:gd name="connsiteY34" fmla="*/ 500743 h 859971"/>
                <a:gd name="connsiteX35" fmla="*/ 2481943 w 4767943"/>
                <a:gd name="connsiteY35" fmla="*/ 391885 h 859971"/>
                <a:gd name="connsiteX36" fmla="*/ 2514600 w 4767943"/>
                <a:gd name="connsiteY36" fmla="*/ 359228 h 859971"/>
                <a:gd name="connsiteX37" fmla="*/ 2558143 w 4767943"/>
                <a:gd name="connsiteY37" fmla="*/ 293914 h 859971"/>
                <a:gd name="connsiteX38" fmla="*/ 2590800 w 4767943"/>
                <a:gd name="connsiteY38" fmla="*/ 239485 h 859971"/>
                <a:gd name="connsiteX39" fmla="*/ 2645229 w 4767943"/>
                <a:gd name="connsiteY39" fmla="*/ 185057 h 859971"/>
                <a:gd name="connsiteX40" fmla="*/ 2667000 w 4767943"/>
                <a:gd name="connsiteY40" fmla="*/ 152400 h 859971"/>
                <a:gd name="connsiteX41" fmla="*/ 2743200 w 4767943"/>
                <a:gd name="connsiteY41" fmla="*/ 87085 h 859971"/>
                <a:gd name="connsiteX42" fmla="*/ 2775857 w 4767943"/>
                <a:gd name="connsiteY42" fmla="*/ 76200 h 859971"/>
                <a:gd name="connsiteX43" fmla="*/ 2819400 w 4767943"/>
                <a:gd name="connsiteY43" fmla="*/ 87085 h 859971"/>
                <a:gd name="connsiteX44" fmla="*/ 2841172 w 4767943"/>
                <a:gd name="connsiteY44" fmla="*/ 108857 h 859971"/>
                <a:gd name="connsiteX45" fmla="*/ 2884715 w 4767943"/>
                <a:gd name="connsiteY45" fmla="*/ 174171 h 859971"/>
                <a:gd name="connsiteX46" fmla="*/ 2917372 w 4767943"/>
                <a:gd name="connsiteY46" fmla="*/ 228600 h 859971"/>
                <a:gd name="connsiteX47" fmla="*/ 2939143 w 4767943"/>
                <a:gd name="connsiteY47" fmla="*/ 272143 h 859971"/>
                <a:gd name="connsiteX48" fmla="*/ 2971800 w 4767943"/>
                <a:gd name="connsiteY48" fmla="*/ 293914 h 859971"/>
                <a:gd name="connsiteX49" fmla="*/ 3015343 w 4767943"/>
                <a:gd name="connsiteY49" fmla="*/ 326571 h 859971"/>
                <a:gd name="connsiteX50" fmla="*/ 3080657 w 4767943"/>
                <a:gd name="connsiteY50" fmla="*/ 391885 h 859971"/>
                <a:gd name="connsiteX51" fmla="*/ 3145972 w 4767943"/>
                <a:gd name="connsiteY51" fmla="*/ 402771 h 859971"/>
                <a:gd name="connsiteX52" fmla="*/ 3233057 w 4767943"/>
                <a:gd name="connsiteY52" fmla="*/ 424543 h 859971"/>
                <a:gd name="connsiteX53" fmla="*/ 3407229 w 4767943"/>
                <a:gd name="connsiteY53" fmla="*/ 402771 h 859971"/>
                <a:gd name="connsiteX54" fmla="*/ 3483429 w 4767943"/>
                <a:gd name="connsiteY54" fmla="*/ 359228 h 859971"/>
                <a:gd name="connsiteX55" fmla="*/ 3516086 w 4767943"/>
                <a:gd name="connsiteY55" fmla="*/ 348343 h 859971"/>
                <a:gd name="connsiteX56" fmla="*/ 3592286 w 4767943"/>
                <a:gd name="connsiteY56" fmla="*/ 283028 h 859971"/>
                <a:gd name="connsiteX57" fmla="*/ 3624943 w 4767943"/>
                <a:gd name="connsiteY57" fmla="*/ 228600 h 859971"/>
                <a:gd name="connsiteX58" fmla="*/ 3679372 w 4767943"/>
                <a:gd name="connsiteY58" fmla="*/ 185057 h 859971"/>
                <a:gd name="connsiteX59" fmla="*/ 3722915 w 4767943"/>
                <a:gd name="connsiteY59" fmla="*/ 141514 h 859971"/>
                <a:gd name="connsiteX60" fmla="*/ 3755572 w 4767943"/>
                <a:gd name="connsiteY60" fmla="*/ 130628 h 859971"/>
                <a:gd name="connsiteX61" fmla="*/ 3820886 w 4767943"/>
                <a:gd name="connsiteY61" fmla="*/ 87085 h 859971"/>
                <a:gd name="connsiteX62" fmla="*/ 3886200 w 4767943"/>
                <a:gd name="connsiteY62" fmla="*/ 76200 h 859971"/>
                <a:gd name="connsiteX63" fmla="*/ 4038600 w 4767943"/>
                <a:gd name="connsiteY63" fmla="*/ 76200 h 859971"/>
                <a:gd name="connsiteX64" fmla="*/ 4082143 w 4767943"/>
                <a:gd name="connsiteY64" fmla="*/ 130628 h 859971"/>
                <a:gd name="connsiteX65" fmla="*/ 4158343 w 4767943"/>
                <a:gd name="connsiteY65" fmla="*/ 217714 h 859971"/>
                <a:gd name="connsiteX66" fmla="*/ 4354286 w 4767943"/>
                <a:gd name="connsiteY66" fmla="*/ 174171 h 859971"/>
                <a:gd name="connsiteX67" fmla="*/ 4441372 w 4767943"/>
                <a:gd name="connsiteY67" fmla="*/ 87085 h 859971"/>
                <a:gd name="connsiteX68" fmla="*/ 4463143 w 4767943"/>
                <a:gd name="connsiteY68" fmla="*/ 54428 h 859971"/>
                <a:gd name="connsiteX69" fmla="*/ 4517572 w 4767943"/>
                <a:gd name="connsiteY69" fmla="*/ 10885 h 859971"/>
                <a:gd name="connsiteX70" fmla="*/ 4550229 w 4767943"/>
                <a:gd name="connsiteY70" fmla="*/ 0 h 859971"/>
                <a:gd name="connsiteX71" fmla="*/ 4637315 w 4767943"/>
                <a:gd name="connsiteY71" fmla="*/ 65314 h 859971"/>
                <a:gd name="connsiteX72" fmla="*/ 4648200 w 4767943"/>
                <a:gd name="connsiteY72" fmla="*/ 108857 h 859971"/>
                <a:gd name="connsiteX73" fmla="*/ 4680857 w 4767943"/>
                <a:gd name="connsiteY73" fmla="*/ 119743 h 859971"/>
                <a:gd name="connsiteX74" fmla="*/ 4767943 w 4767943"/>
                <a:gd name="connsiteY74" fmla="*/ 119743 h 85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67943" h="859971">
                  <a:moveTo>
                    <a:pt x="0" y="859971"/>
                  </a:moveTo>
                  <a:cubicBezTo>
                    <a:pt x="14514" y="852714"/>
                    <a:pt x="28349" y="843898"/>
                    <a:pt x="43543" y="838200"/>
                  </a:cubicBezTo>
                  <a:cubicBezTo>
                    <a:pt x="57551" y="832947"/>
                    <a:pt x="73335" y="833207"/>
                    <a:pt x="87086" y="827314"/>
                  </a:cubicBezTo>
                  <a:cubicBezTo>
                    <a:pt x="99111" y="822160"/>
                    <a:pt x="108041" y="811394"/>
                    <a:pt x="119743" y="805543"/>
                  </a:cubicBezTo>
                  <a:cubicBezTo>
                    <a:pt x="137221" y="796804"/>
                    <a:pt x="156029" y="791028"/>
                    <a:pt x="174172" y="783771"/>
                  </a:cubicBezTo>
                  <a:cubicBezTo>
                    <a:pt x="259086" y="698857"/>
                    <a:pt x="150071" y="800987"/>
                    <a:pt x="250372" y="729343"/>
                  </a:cubicBezTo>
                  <a:cubicBezTo>
                    <a:pt x="321721" y="678379"/>
                    <a:pt x="245633" y="709150"/>
                    <a:pt x="315686" y="685800"/>
                  </a:cubicBezTo>
                  <a:cubicBezTo>
                    <a:pt x="358211" y="643273"/>
                    <a:pt x="313588" y="681407"/>
                    <a:pt x="370115" y="653143"/>
                  </a:cubicBezTo>
                  <a:cubicBezTo>
                    <a:pt x="396362" y="640019"/>
                    <a:pt x="431300" y="615980"/>
                    <a:pt x="457200" y="598714"/>
                  </a:cubicBezTo>
                  <a:cubicBezTo>
                    <a:pt x="471714" y="602343"/>
                    <a:pt x="488295" y="601301"/>
                    <a:pt x="500743" y="609600"/>
                  </a:cubicBezTo>
                  <a:cubicBezTo>
                    <a:pt x="511629" y="616857"/>
                    <a:pt x="513264" y="633006"/>
                    <a:pt x="522515" y="642257"/>
                  </a:cubicBezTo>
                  <a:cubicBezTo>
                    <a:pt x="536023" y="655765"/>
                    <a:pt x="580168" y="684321"/>
                    <a:pt x="598715" y="696685"/>
                  </a:cubicBezTo>
                  <a:lnTo>
                    <a:pt x="849086" y="685800"/>
                  </a:lnTo>
                  <a:cubicBezTo>
                    <a:pt x="857313" y="683942"/>
                    <a:pt x="953829" y="605085"/>
                    <a:pt x="979715" y="587828"/>
                  </a:cubicBezTo>
                  <a:cubicBezTo>
                    <a:pt x="1064125" y="531554"/>
                    <a:pt x="1020204" y="552560"/>
                    <a:pt x="1110343" y="522514"/>
                  </a:cubicBezTo>
                  <a:lnTo>
                    <a:pt x="1143000" y="511628"/>
                  </a:lnTo>
                  <a:cubicBezTo>
                    <a:pt x="1246866" y="532402"/>
                    <a:pt x="1153537" y="500393"/>
                    <a:pt x="1240972" y="587828"/>
                  </a:cubicBezTo>
                  <a:lnTo>
                    <a:pt x="1284515" y="631371"/>
                  </a:lnTo>
                  <a:cubicBezTo>
                    <a:pt x="1324429" y="624114"/>
                    <a:pt x="1365770" y="622429"/>
                    <a:pt x="1404257" y="609600"/>
                  </a:cubicBezTo>
                  <a:cubicBezTo>
                    <a:pt x="1421469" y="603863"/>
                    <a:pt x="1433037" y="587488"/>
                    <a:pt x="1447800" y="576943"/>
                  </a:cubicBezTo>
                  <a:cubicBezTo>
                    <a:pt x="1505825" y="535496"/>
                    <a:pt x="1458201" y="577426"/>
                    <a:pt x="1524000" y="511628"/>
                  </a:cubicBezTo>
                  <a:lnTo>
                    <a:pt x="1545772" y="489857"/>
                  </a:lnTo>
                  <a:cubicBezTo>
                    <a:pt x="1553029" y="482600"/>
                    <a:pt x="1558363" y="472675"/>
                    <a:pt x="1567543" y="468085"/>
                  </a:cubicBezTo>
                  <a:cubicBezTo>
                    <a:pt x="1596572" y="453571"/>
                    <a:pt x="1623840" y="434806"/>
                    <a:pt x="1654629" y="424543"/>
                  </a:cubicBezTo>
                  <a:cubicBezTo>
                    <a:pt x="1702681" y="408525"/>
                    <a:pt x="1677023" y="418789"/>
                    <a:pt x="1730829" y="391885"/>
                  </a:cubicBezTo>
                  <a:cubicBezTo>
                    <a:pt x="1759858" y="395514"/>
                    <a:pt x="1790422" y="392773"/>
                    <a:pt x="1817915" y="402771"/>
                  </a:cubicBezTo>
                  <a:cubicBezTo>
                    <a:pt x="1846693" y="413236"/>
                    <a:pt x="1859872" y="457147"/>
                    <a:pt x="1872343" y="478971"/>
                  </a:cubicBezTo>
                  <a:cubicBezTo>
                    <a:pt x="1878834" y="490330"/>
                    <a:pt x="1887624" y="500269"/>
                    <a:pt x="1894115" y="511628"/>
                  </a:cubicBezTo>
                  <a:cubicBezTo>
                    <a:pt x="1902166" y="525717"/>
                    <a:pt x="1906150" y="542189"/>
                    <a:pt x="1915886" y="555171"/>
                  </a:cubicBezTo>
                  <a:cubicBezTo>
                    <a:pt x="1928695" y="572250"/>
                    <a:pt x="1967835" y="610092"/>
                    <a:pt x="1992086" y="620485"/>
                  </a:cubicBezTo>
                  <a:cubicBezTo>
                    <a:pt x="2005837" y="626378"/>
                    <a:pt x="2021115" y="627742"/>
                    <a:pt x="2035629" y="631371"/>
                  </a:cubicBezTo>
                  <a:lnTo>
                    <a:pt x="2177143" y="598714"/>
                  </a:lnTo>
                  <a:cubicBezTo>
                    <a:pt x="2188275" y="595931"/>
                    <a:pt x="2199537" y="592960"/>
                    <a:pt x="2209800" y="587828"/>
                  </a:cubicBezTo>
                  <a:cubicBezTo>
                    <a:pt x="2221502" y="581977"/>
                    <a:pt x="2231020" y="572411"/>
                    <a:pt x="2242457" y="566057"/>
                  </a:cubicBezTo>
                  <a:cubicBezTo>
                    <a:pt x="2384619" y="487079"/>
                    <a:pt x="2243116" y="576482"/>
                    <a:pt x="2351315" y="500743"/>
                  </a:cubicBezTo>
                  <a:cubicBezTo>
                    <a:pt x="2452351" y="430018"/>
                    <a:pt x="2386239" y="487590"/>
                    <a:pt x="2481943" y="391885"/>
                  </a:cubicBezTo>
                  <a:cubicBezTo>
                    <a:pt x="2492829" y="380999"/>
                    <a:pt x="2506061" y="372037"/>
                    <a:pt x="2514600" y="359228"/>
                  </a:cubicBezTo>
                  <a:cubicBezTo>
                    <a:pt x="2529114" y="337457"/>
                    <a:pt x="2544681" y="316351"/>
                    <a:pt x="2558143" y="293914"/>
                  </a:cubicBezTo>
                  <a:cubicBezTo>
                    <a:pt x="2569029" y="275771"/>
                    <a:pt x="2577583" y="256007"/>
                    <a:pt x="2590800" y="239485"/>
                  </a:cubicBezTo>
                  <a:cubicBezTo>
                    <a:pt x="2606828" y="219450"/>
                    <a:pt x="2630997" y="206406"/>
                    <a:pt x="2645229" y="185057"/>
                  </a:cubicBezTo>
                  <a:cubicBezTo>
                    <a:pt x="2652486" y="174171"/>
                    <a:pt x="2658625" y="162451"/>
                    <a:pt x="2667000" y="152400"/>
                  </a:cubicBezTo>
                  <a:cubicBezTo>
                    <a:pt x="2684547" y="131344"/>
                    <a:pt x="2720269" y="100189"/>
                    <a:pt x="2743200" y="87085"/>
                  </a:cubicBezTo>
                  <a:cubicBezTo>
                    <a:pt x="2753163" y="81392"/>
                    <a:pt x="2764971" y="79828"/>
                    <a:pt x="2775857" y="76200"/>
                  </a:cubicBezTo>
                  <a:cubicBezTo>
                    <a:pt x="2790371" y="79828"/>
                    <a:pt x="2806018" y="80394"/>
                    <a:pt x="2819400" y="87085"/>
                  </a:cubicBezTo>
                  <a:cubicBezTo>
                    <a:pt x="2828580" y="91675"/>
                    <a:pt x="2835014" y="100646"/>
                    <a:pt x="2841172" y="108857"/>
                  </a:cubicBezTo>
                  <a:cubicBezTo>
                    <a:pt x="2856872" y="129790"/>
                    <a:pt x="2870201" y="152400"/>
                    <a:pt x="2884715" y="174171"/>
                  </a:cubicBezTo>
                  <a:cubicBezTo>
                    <a:pt x="2909982" y="249976"/>
                    <a:pt x="2877525" y="168830"/>
                    <a:pt x="2917372" y="228600"/>
                  </a:cubicBezTo>
                  <a:cubicBezTo>
                    <a:pt x="2926373" y="242102"/>
                    <a:pt x="2928754" y="259677"/>
                    <a:pt x="2939143" y="272143"/>
                  </a:cubicBezTo>
                  <a:cubicBezTo>
                    <a:pt x="2947518" y="282194"/>
                    <a:pt x="2961154" y="286310"/>
                    <a:pt x="2971800" y="293914"/>
                  </a:cubicBezTo>
                  <a:cubicBezTo>
                    <a:pt x="2986564" y="304459"/>
                    <a:pt x="3001857" y="314434"/>
                    <a:pt x="3015343" y="326571"/>
                  </a:cubicBezTo>
                  <a:cubicBezTo>
                    <a:pt x="3038229" y="347168"/>
                    <a:pt x="3050287" y="386823"/>
                    <a:pt x="3080657" y="391885"/>
                  </a:cubicBezTo>
                  <a:cubicBezTo>
                    <a:pt x="3102429" y="395514"/>
                    <a:pt x="3124390" y="398146"/>
                    <a:pt x="3145972" y="402771"/>
                  </a:cubicBezTo>
                  <a:cubicBezTo>
                    <a:pt x="3175230" y="409041"/>
                    <a:pt x="3233057" y="424543"/>
                    <a:pt x="3233057" y="424543"/>
                  </a:cubicBezTo>
                  <a:cubicBezTo>
                    <a:pt x="3291114" y="417286"/>
                    <a:pt x="3349436" y="411896"/>
                    <a:pt x="3407229" y="402771"/>
                  </a:cubicBezTo>
                  <a:cubicBezTo>
                    <a:pt x="3450340" y="395964"/>
                    <a:pt x="3441392" y="383249"/>
                    <a:pt x="3483429" y="359228"/>
                  </a:cubicBezTo>
                  <a:cubicBezTo>
                    <a:pt x="3493392" y="353535"/>
                    <a:pt x="3505200" y="351971"/>
                    <a:pt x="3516086" y="348343"/>
                  </a:cubicBezTo>
                  <a:cubicBezTo>
                    <a:pt x="3541312" y="329423"/>
                    <a:pt x="3572793" y="309019"/>
                    <a:pt x="3592286" y="283028"/>
                  </a:cubicBezTo>
                  <a:cubicBezTo>
                    <a:pt x="3604981" y="266102"/>
                    <a:pt x="3612645" y="245817"/>
                    <a:pt x="3624943" y="228600"/>
                  </a:cubicBezTo>
                  <a:cubicBezTo>
                    <a:pt x="3644448" y="201294"/>
                    <a:pt x="3652858" y="207783"/>
                    <a:pt x="3679372" y="185057"/>
                  </a:cubicBezTo>
                  <a:cubicBezTo>
                    <a:pt x="3694957" y="171699"/>
                    <a:pt x="3703442" y="148005"/>
                    <a:pt x="3722915" y="141514"/>
                  </a:cubicBezTo>
                  <a:cubicBezTo>
                    <a:pt x="3733801" y="137885"/>
                    <a:pt x="3745541" y="136201"/>
                    <a:pt x="3755572" y="130628"/>
                  </a:cubicBezTo>
                  <a:cubicBezTo>
                    <a:pt x="3778445" y="117921"/>
                    <a:pt x="3795076" y="91386"/>
                    <a:pt x="3820886" y="87085"/>
                  </a:cubicBezTo>
                  <a:lnTo>
                    <a:pt x="3886200" y="76200"/>
                  </a:lnTo>
                  <a:cubicBezTo>
                    <a:pt x="3947569" y="55743"/>
                    <a:pt x="3939950" y="53435"/>
                    <a:pt x="4038600" y="76200"/>
                  </a:cubicBezTo>
                  <a:cubicBezTo>
                    <a:pt x="4051897" y="79269"/>
                    <a:pt x="4077275" y="125065"/>
                    <a:pt x="4082143" y="130628"/>
                  </a:cubicBezTo>
                  <a:cubicBezTo>
                    <a:pt x="4171294" y="232516"/>
                    <a:pt x="4109352" y="144226"/>
                    <a:pt x="4158343" y="217714"/>
                  </a:cubicBezTo>
                  <a:cubicBezTo>
                    <a:pt x="4190271" y="213153"/>
                    <a:pt x="4308022" y="212724"/>
                    <a:pt x="4354286" y="174171"/>
                  </a:cubicBezTo>
                  <a:cubicBezTo>
                    <a:pt x="4385824" y="147890"/>
                    <a:pt x="4418600" y="121243"/>
                    <a:pt x="4441372" y="87085"/>
                  </a:cubicBezTo>
                  <a:cubicBezTo>
                    <a:pt x="4448629" y="76199"/>
                    <a:pt x="4454970" y="64644"/>
                    <a:pt x="4463143" y="54428"/>
                  </a:cubicBezTo>
                  <a:cubicBezTo>
                    <a:pt x="4476641" y="37555"/>
                    <a:pt x="4498716" y="20313"/>
                    <a:pt x="4517572" y="10885"/>
                  </a:cubicBezTo>
                  <a:cubicBezTo>
                    <a:pt x="4527835" y="5753"/>
                    <a:pt x="4539343" y="3628"/>
                    <a:pt x="4550229" y="0"/>
                  </a:cubicBezTo>
                  <a:cubicBezTo>
                    <a:pt x="4601585" y="20542"/>
                    <a:pt x="4611426" y="13536"/>
                    <a:pt x="4637315" y="65314"/>
                  </a:cubicBezTo>
                  <a:cubicBezTo>
                    <a:pt x="4644006" y="78695"/>
                    <a:pt x="4638854" y="97174"/>
                    <a:pt x="4648200" y="108857"/>
                  </a:cubicBezTo>
                  <a:cubicBezTo>
                    <a:pt x="4655368" y="117817"/>
                    <a:pt x="4669430" y="118704"/>
                    <a:pt x="4680857" y="119743"/>
                  </a:cubicBezTo>
                  <a:cubicBezTo>
                    <a:pt x="4709766" y="122371"/>
                    <a:pt x="4738914" y="119743"/>
                    <a:pt x="4767943" y="11974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22226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Mixture Fraction is a </a:t>
            </a:r>
            <a:r>
              <a:rPr lang="en-US" i="1" dirty="0" smtClean="0">
                <a:solidFill>
                  <a:schemeClr val="tx1">
                    <a:lumMod val="50000"/>
                    <a:lumOff val="50000"/>
                  </a:schemeClr>
                </a:solidFill>
              </a:rPr>
              <a:t>Conserved Scalar</a:t>
            </a:r>
            <a:endParaRPr lang="en-US" i="1" dirty="0">
              <a:solidFill>
                <a:schemeClr val="tx1">
                  <a:lumMod val="50000"/>
                  <a:lumOff val="50000"/>
                </a:schemeClr>
              </a:solidFill>
            </a:endParaRPr>
          </a:p>
        </p:txBody>
      </p:sp>
      <p:sp>
        <p:nvSpPr>
          <p:cNvPr id="3" name="Content Placeholder 2"/>
          <p:cNvSpPr>
            <a:spLocks noGrp="1"/>
          </p:cNvSpPr>
          <p:nvPr>
            <p:ph idx="1"/>
          </p:nvPr>
        </p:nvSpPr>
        <p:spPr/>
        <p:txBody>
          <a:bodyPr/>
          <a:lstStyle/>
          <a:p>
            <a:r>
              <a:rPr lang="en-US" dirty="0" smtClean="0"/>
              <a:t>The mixture fraction is neither created nor destroyed locally, only transported.</a:t>
            </a:r>
          </a:p>
          <a:p>
            <a:r>
              <a:rPr lang="en-US" dirty="0" smtClean="0"/>
              <a:t>Assuming all species have equal diffusivities, D [m^2/s], the mixture fraction evolves by</a:t>
            </a:r>
            <a:endParaRPr lang="en-US" dirty="0"/>
          </a:p>
        </p:txBody>
      </p:sp>
      <p:pic>
        <p:nvPicPr>
          <p:cNvPr id="4" name="Picture 3"/>
          <p:cNvPicPr>
            <a:picLocks noChangeAspect="1"/>
          </p:cNvPicPr>
          <p:nvPr/>
        </p:nvPicPr>
        <p:blipFill>
          <a:blip r:embed="rId2"/>
          <a:stretch>
            <a:fillRect/>
          </a:stretch>
        </p:blipFill>
        <p:spPr>
          <a:xfrm>
            <a:off x="1659356" y="4160921"/>
            <a:ext cx="6515100" cy="990600"/>
          </a:xfrm>
          <a:prstGeom prst="rect">
            <a:avLst/>
          </a:prstGeom>
        </p:spPr>
      </p:pic>
      <p:sp>
        <p:nvSpPr>
          <p:cNvPr id="5" name="TextBox 4"/>
          <p:cNvSpPr txBox="1"/>
          <p:nvPr/>
        </p:nvSpPr>
        <p:spPr>
          <a:xfrm>
            <a:off x="8589399" y="4394611"/>
            <a:ext cx="2562946" cy="523220"/>
          </a:xfrm>
          <a:prstGeom prst="rect">
            <a:avLst/>
          </a:prstGeom>
          <a:noFill/>
        </p:spPr>
        <p:txBody>
          <a:bodyPr wrap="none" rtlCol="0">
            <a:spAutoFit/>
          </a:bodyPr>
          <a:lstStyle/>
          <a:p>
            <a:r>
              <a:rPr lang="en-US" sz="2800" dirty="0" smtClean="0">
                <a:solidFill>
                  <a:srgbClr val="FF0000"/>
                </a:solidFill>
              </a:rPr>
              <a:t>No source term!</a:t>
            </a:r>
            <a:endParaRPr lang="en-US" sz="2800" dirty="0">
              <a:solidFill>
                <a:srgbClr val="FF0000"/>
              </a:solidFill>
            </a:endParaRPr>
          </a:p>
        </p:txBody>
      </p:sp>
      <p:sp>
        <p:nvSpPr>
          <p:cNvPr id="8" name="TextBox 7"/>
          <p:cNvSpPr txBox="1"/>
          <p:nvPr/>
        </p:nvSpPr>
        <p:spPr>
          <a:xfrm>
            <a:off x="838200" y="5710989"/>
            <a:ext cx="6831935" cy="523220"/>
          </a:xfrm>
          <a:prstGeom prst="rect">
            <a:avLst/>
          </a:prstGeom>
          <a:noFill/>
        </p:spPr>
        <p:txBody>
          <a:bodyPr wrap="none" rtlCol="0">
            <a:spAutoFit/>
          </a:bodyPr>
          <a:lstStyle/>
          <a:p>
            <a:r>
              <a:rPr lang="en-US" sz="2800" dirty="0" smtClean="0"/>
              <a:t>Question: Is mixture fraction a </a:t>
            </a:r>
            <a:r>
              <a:rPr lang="en-US" sz="2800" i="1" dirty="0" smtClean="0">
                <a:solidFill>
                  <a:schemeClr val="accent5"/>
                </a:solidFill>
              </a:rPr>
              <a:t>passive</a:t>
            </a:r>
            <a:r>
              <a:rPr lang="en-US" sz="2800" i="1" dirty="0" smtClean="0"/>
              <a:t> </a:t>
            </a:r>
            <a:r>
              <a:rPr lang="en-US" sz="2800" dirty="0" smtClean="0"/>
              <a:t>scalar?</a:t>
            </a:r>
          </a:p>
        </p:txBody>
      </p:sp>
    </p:spTree>
    <p:extLst>
      <p:ext uri="{BB962C8B-B14F-4D97-AF65-F5344CB8AC3E}">
        <p14:creationId xmlns:p14="http://schemas.microsoft.com/office/powerpoint/2010/main" val="7688303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Infinitely Fast Chemistry</a:t>
            </a:r>
            <a:endParaRPr lang="en-US" dirty="0"/>
          </a:p>
        </p:txBody>
      </p:sp>
      <p:sp>
        <p:nvSpPr>
          <p:cNvPr id="3" name="Content Placeholder 2"/>
          <p:cNvSpPr>
            <a:spLocks noGrp="1"/>
          </p:cNvSpPr>
          <p:nvPr>
            <p:ph idx="1"/>
          </p:nvPr>
        </p:nvSpPr>
        <p:spPr/>
        <p:txBody>
          <a:bodyPr/>
          <a:lstStyle/>
          <a:p>
            <a:r>
              <a:rPr lang="en-US" dirty="0" smtClean="0"/>
              <a:t>Imagine that the rate of chemical kinetics is much much faster than the rate of mixing.  In such a scenario, (for now ignoring the possibility of extinction) </a:t>
            </a:r>
            <a:r>
              <a:rPr lang="en-US" dirty="0" smtClean="0">
                <a:solidFill>
                  <a:schemeClr val="accent6"/>
                </a:solidFill>
              </a:rPr>
              <a:t>fuel and air cannot coexist </a:t>
            </a:r>
            <a:r>
              <a:rPr lang="en-US" dirty="0" smtClean="0"/>
              <a:t>because all of the limiting reactant is immediately  converted to products.</a:t>
            </a:r>
          </a:p>
          <a:p>
            <a:r>
              <a:rPr lang="en-US" dirty="0" smtClean="0"/>
              <a:t>The local </a:t>
            </a:r>
            <a:r>
              <a:rPr lang="en-US" dirty="0"/>
              <a:t>value of mixture fraction directly determines the local composition (mass fractions of Fuel, Air, and Products).</a:t>
            </a:r>
          </a:p>
          <a:p>
            <a:endParaRPr lang="en-US" dirty="0"/>
          </a:p>
        </p:txBody>
      </p:sp>
    </p:spTree>
    <p:extLst>
      <p:ext uri="{BB962C8B-B14F-4D97-AF65-F5344CB8AC3E}">
        <p14:creationId xmlns:p14="http://schemas.microsoft.com/office/powerpoint/2010/main" val="1424594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Burke-Schumann Solution - Stoichiometric</a:t>
            </a:r>
            <a:endParaRPr lang="en-US" dirty="0"/>
          </a:p>
        </p:txBody>
      </p:sp>
      <p:pic>
        <p:nvPicPr>
          <p:cNvPr id="5" name="Picture 4"/>
          <p:cNvPicPr>
            <a:picLocks noChangeAspect="1"/>
          </p:cNvPicPr>
          <p:nvPr/>
        </p:nvPicPr>
        <p:blipFill>
          <a:blip r:embed="rId2"/>
          <a:stretch>
            <a:fillRect/>
          </a:stretch>
        </p:blipFill>
        <p:spPr>
          <a:xfrm>
            <a:off x="1343467" y="1690688"/>
            <a:ext cx="5715000" cy="977900"/>
          </a:xfrm>
          <a:prstGeom prst="rect">
            <a:avLst/>
          </a:prstGeom>
        </p:spPr>
      </p:pic>
      <p:sp>
        <p:nvSpPr>
          <p:cNvPr id="7" name="TextBox 6"/>
          <p:cNvSpPr txBox="1"/>
          <p:nvPr/>
        </p:nvSpPr>
        <p:spPr>
          <a:xfrm>
            <a:off x="838200" y="1918028"/>
            <a:ext cx="505267" cy="523220"/>
          </a:xfrm>
          <a:prstGeom prst="rect">
            <a:avLst/>
          </a:prstGeom>
          <a:noFill/>
        </p:spPr>
        <p:txBody>
          <a:bodyPr wrap="none" rtlCol="0">
            <a:spAutoFit/>
          </a:bodyPr>
          <a:lstStyle/>
          <a:p>
            <a:r>
              <a:rPr lang="en-US" sz="2800" smtClean="0"/>
              <a:t>@</a:t>
            </a:r>
            <a:endParaRPr lang="en-US" sz="2800" dirty="0" err="1" smtClean="0"/>
          </a:p>
        </p:txBody>
      </p:sp>
      <p:sp>
        <p:nvSpPr>
          <p:cNvPr id="13" name="TextBox 12"/>
          <p:cNvSpPr txBox="1"/>
          <p:nvPr/>
        </p:nvSpPr>
        <p:spPr>
          <a:xfrm>
            <a:off x="838200" y="5710989"/>
            <a:ext cx="5428089" cy="523220"/>
          </a:xfrm>
          <a:prstGeom prst="rect">
            <a:avLst/>
          </a:prstGeom>
          <a:noFill/>
        </p:spPr>
        <p:txBody>
          <a:bodyPr wrap="none" rtlCol="0">
            <a:spAutoFit/>
          </a:bodyPr>
          <a:lstStyle/>
          <a:p>
            <a:r>
              <a:rPr lang="en-US" sz="2800" dirty="0" smtClean="0"/>
              <a:t>Question: How do you determine </a:t>
            </a:r>
            <a:r>
              <a:rPr lang="en-US" sz="2800" i="1" dirty="0" smtClean="0"/>
              <a:t>s</a:t>
            </a:r>
            <a:r>
              <a:rPr lang="en-US" sz="2800" dirty="0" smtClean="0"/>
              <a:t>?</a:t>
            </a:r>
          </a:p>
        </p:txBody>
      </p:sp>
    </p:spTree>
    <p:extLst>
      <p:ext uri="{BB962C8B-B14F-4D97-AF65-F5344CB8AC3E}">
        <p14:creationId xmlns:p14="http://schemas.microsoft.com/office/powerpoint/2010/main" val="2931588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Burke-Schumann Solution </a:t>
            </a:r>
            <a:r>
              <a:rPr lang="en-US" dirty="0"/>
              <a:t>-</a:t>
            </a:r>
            <a:r>
              <a:rPr lang="en-US" dirty="0" smtClean="0"/>
              <a:t> Fuel Rich</a:t>
            </a:r>
            <a:endParaRPr lang="en-US" dirty="0"/>
          </a:p>
        </p:txBody>
      </p:sp>
      <p:sp>
        <p:nvSpPr>
          <p:cNvPr id="9" name="TextBox 8"/>
          <p:cNvSpPr txBox="1"/>
          <p:nvPr/>
        </p:nvSpPr>
        <p:spPr>
          <a:xfrm>
            <a:off x="838200" y="1964437"/>
            <a:ext cx="505267" cy="523220"/>
          </a:xfrm>
          <a:prstGeom prst="rect">
            <a:avLst/>
          </a:prstGeom>
          <a:noFill/>
        </p:spPr>
        <p:txBody>
          <a:bodyPr wrap="none" rtlCol="0">
            <a:spAutoFit/>
          </a:bodyPr>
          <a:lstStyle/>
          <a:p>
            <a:r>
              <a:rPr lang="en-US" sz="2800" smtClean="0"/>
              <a:t>@</a:t>
            </a:r>
            <a:endParaRPr lang="en-US" sz="2800" dirty="0" err="1" smtClean="0"/>
          </a:p>
        </p:txBody>
      </p:sp>
      <p:pic>
        <p:nvPicPr>
          <p:cNvPr id="11" name="Picture 10"/>
          <p:cNvPicPr>
            <a:picLocks noChangeAspect="1"/>
          </p:cNvPicPr>
          <p:nvPr/>
        </p:nvPicPr>
        <p:blipFill>
          <a:blip r:embed="rId2"/>
          <a:stretch>
            <a:fillRect/>
          </a:stretch>
        </p:blipFill>
        <p:spPr>
          <a:xfrm>
            <a:off x="1337058" y="3073248"/>
            <a:ext cx="4699000" cy="2108200"/>
          </a:xfrm>
          <a:prstGeom prst="rect">
            <a:avLst/>
          </a:prstGeom>
        </p:spPr>
      </p:pic>
      <p:pic>
        <p:nvPicPr>
          <p:cNvPr id="12" name="Picture 11"/>
          <p:cNvPicPr>
            <a:picLocks noChangeAspect="1"/>
          </p:cNvPicPr>
          <p:nvPr/>
        </p:nvPicPr>
        <p:blipFill>
          <a:blip r:embed="rId3"/>
          <a:stretch>
            <a:fillRect/>
          </a:stretch>
        </p:blipFill>
        <p:spPr>
          <a:xfrm>
            <a:off x="6957595" y="3252155"/>
            <a:ext cx="4356100" cy="1104900"/>
          </a:xfrm>
          <a:prstGeom prst="rect">
            <a:avLst/>
          </a:prstGeom>
        </p:spPr>
      </p:pic>
      <p:sp>
        <p:nvSpPr>
          <p:cNvPr id="13" name="Rectangle 12"/>
          <p:cNvSpPr/>
          <p:nvPr/>
        </p:nvSpPr>
        <p:spPr>
          <a:xfrm>
            <a:off x="6773234" y="3073248"/>
            <a:ext cx="4728955" cy="2868451"/>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stretch>
            <a:fillRect/>
          </a:stretch>
        </p:blipFill>
        <p:spPr>
          <a:xfrm>
            <a:off x="6957595" y="4778216"/>
            <a:ext cx="3594100" cy="977900"/>
          </a:xfrm>
          <a:prstGeom prst="rect">
            <a:avLst/>
          </a:prstGeom>
        </p:spPr>
      </p:pic>
      <p:pic>
        <p:nvPicPr>
          <p:cNvPr id="6" name="Picture 5"/>
          <p:cNvPicPr>
            <a:picLocks noChangeAspect="1"/>
          </p:cNvPicPr>
          <p:nvPr/>
        </p:nvPicPr>
        <p:blipFill>
          <a:blip r:embed="rId5"/>
          <a:stretch>
            <a:fillRect/>
          </a:stretch>
        </p:blipFill>
        <p:spPr>
          <a:xfrm>
            <a:off x="1343467" y="2016497"/>
            <a:ext cx="5930900" cy="419100"/>
          </a:xfrm>
          <a:prstGeom prst="rect">
            <a:avLst/>
          </a:prstGeom>
        </p:spPr>
      </p:pic>
    </p:spTree>
    <p:extLst>
      <p:ext uri="{BB962C8B-B14F-4D97-AF65-F5344CB8AC3E}">
        <p14:creationId xmlns:p14="http://schemas.microsoft.com/office/powerpoint/2010/main" val="12474553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Burke-Schumann Solution </a:t>
            </a:r>
            <a:r>
              <a:rPr lang="en-US" dirty="0"/>
              <a:t>-</a:t>
            </a:r>
            <a:r>
              <a:rPr lang="en-US" dirty="0" smtClean="0"/>
              <a:t> Fuel Lean</a:t>
            </a:r>
            <a:endParaRPr lang="en-US" dirty="0"/>
          </a:p>
        </p:txBody>
      </p:sp>
      <p:sp>
        <p:nvSpPr>
          <p:cNvPr id="9" name="TextBox 8"/>
          <p:cNvSpPr txBox="1"/>
          <p:nvPr/>
        </p:nvSpPr>
        <p:spPr>
          <a:xfrm>
            <a:off x="838200" y="1964437"/>
            <a:ext cx="505267" cy="523220"/>
          </a:xfrm>
          <a:prstGeom prst="rect">
            <a:avLst/>
          </a:prstGeom>
          <a:noFill/>
        </p:spPr>
        <p:txBody>
          <a:bodyPr wrap="none" rtlCol="0">
            <a:spAutoFit/>
          </a:bodyPr>
          <a:lstStyle/>
          <a:p>
            <a:r>
              <a:rPr lang="en-US" sz="2800" smtClean="0"/>
              <a:t>@</a:t>
            </a:r>
            <a:endParaRPr lang="en-US" sz="2800" dirty="0" err="1" smtClean="0"/>
          </a:p>
        </p:txBody>
      </p:sp>
      <p:sp>
        <p:nvSpPr>
          <p:cNvPr id="13" name="Rectangle 12"/>
          <p:cNvSpPr/>
          <p:nvPr/>
        </p:nvSpPr>
        <p:spPr>
          <a:xfrm>
            <a:off x="5473824" y="3073248"/>
            <a:ext cx="4127377" cy="1867720"/>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1343467" y="2016497"/>
            <a:ext cx="5930900" cy="419100"/>
          </a:xfrm>
          <a:prstGeom prst="rect">
            <a:avLst/>
          </a:prstGeom>
        </p:spPr>
      </p:pic>
      <p:pic>
        <p:nvPicPr>
          <p:cNvPr id="6" name="Picture 5"/>
          <p:cNvPicPr>
            <a:picLocks noChangeAspect="1"/>
          </p:cNvPicPr>
          <p:nvPr/>
        </p:nvPicPr>
        <p:blipFill>
          <a:blip r:embed="rId3"/>
          <a:stretch>
            <a:fillRect/>
          </a:stretch>
        </p:blipFill>
        <p:spPr>
          <a:xfrm>
            <a:off x="1343467" y="3073248"/>
            <a:ext cx="2451100" cy="977900"/>
          </a:xfrm>
          <a:prstGeom prst="rect">
            <a:avLst/>
          </a:prstGeom>
        </p:spPr>
      </p:pic>
      <p:pic>
        <p:nvPicPr>
          <p:cNvPr id="7" name="Picture 6"/>
          <p:cNvPicPr>
            <a:picLocks noChangeAspect="1"/>
          </p:cNvPicPr>
          <p:nvPr/>
        </p:nvPicPr>
        <p:blipFill>
          <a:blip r:embed="rId4"/>
          <a:stretch>
            <a:fillRect/>
          </a:stretch>
        </p:blipFill>
        <p:spPr>
          <a:xfrm>
            <a:off x="5759117" y="3327247"/>
            <a:ext cx="2743200" cy="469900"/>
          </a:xfrm>
          <a:prstGeom prst="rect">
            <a:avLst/>
          </a:prstGeom>
        </p:spPr>
      </p:pic>
      <p:pic>
        <p:nvPicPr>
          <p:cNvPr id="8" name="Picture 7"/>
          <p:cNvPicPr>
            <a:picLocks noChangeAspect="1"/>
          </p:cNvPicPr>
          <p:nvPr/>
        </p:nvPicPr>
        <p:blipFill>
          <a:blip r:embed="rId5"/>
          <a:stretch>
            <a:fillRect/>
          </a:stretch>
        </p:blipFill>
        <p:spPr>
          <a:xfrm>
            <a:off x="5759117" y="4199848"/>
            <a:ext cx="3543300" cy="469900"/>
          </a:xfrm>
          <a:prstGeom prst="rect">
            <a:avLst/>
          </a:prstGeom>
        </p:spPr>
      </p:pic>
    </p:spTree>
    <p:extLst>
      <p:ext uri="{BB962C8B-B14F-4D97-AF65-F5344CB8AC3E}">
        <p14:creationId xmlns:p14="http://schemas.microsoft.com/office/powerpoint/2010/main" val="4504799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Burke-Schumann Solution </a:t>
            </a:r>
            <a:r>
              <a:rPr lang="en-US" dirty="0"/>
              <a:t>-</a:t>
            </a:r>
            <a:r>
              <a:rPr lang="en-US" dirty="0" smtClean="0"/>
              <a:t> Temperature</a:t>
            </a:r>
            <a:endParaRPr lang="en-US" dirty="0"/>
          </a:p>
        </p:txBody>
      </p:sp>
      <p:pic>
        <p:nvPicPr>
          <p:cNvPr id="3" name="Picture 2"/>
          <p:cNvPicPr>
            <a:picLocks noChangeAspect="1"/>
          </p:cNvPicPr>
          <p:nvPr/>
        </p:nvPicPr>
        <p:blipFill>
          <a:blip r:embed="rId2"/>
          <a:stretch>
            <a:fillRect/>
          </a:stretch>
        </p:blipFill>
        <p:spPr>
          <a:xfrm>
            <a:off x="1870911" y="1906665"/>
            <a:ext cx="5257800" cy="482600"/>
          </a:xfrm>
          <a:prstGeom prst="rect">
            <a:avLst/>
          </a:prstGeom>
        </p:spPr>
      </p:pic>
      <p:pic>
        <p:nvPicPr>
          <p:cNvPr id="10" name="Picture 9"/>
          <p:cNvPicPr>
            <a:picLocks noChangeAspect="1"/>
          </p:cNvPicPr>
          <p:nvPr/>
        </p:nvPicPr>
        <p:blipFill>
          <a:blip r:embed="rId3"/>
          <a:stretch>
            <a:fillRect/>
          </a:stretch>
        </p:blipFill>
        <p:spPr>
          <a:xfrm>
            <a:off x="1870911" y="3068338"/>
            <a:ext cx="5562600" cy="431800"/>
          </a:xfrm>
          <a:prstGeom prst="rect">
            <a:avLst/>
          </a:prstGeom>
        </p:spPr>
      </p:pic>
      <p:pic>
        <p:nvPicPr>
          <p:cNvPr id="11" name="Picture 10"/>
          <p:cNvPicPr>
            <a:picLocks noChangeAspect="1"/>
          </p:cNvPicPr>
          <p:nvPr/>
        </p:nvPicPr>
        <p:blipFill>
          <a:blip r:embed="rId4"/>
          <a:stretch>
            <a:fillRect/>
          </a:stretch>
        </p:blipFill>
        <p:spPr>
          <a:xfrm>
            <a:off x="1870911" y="3957415"/>
            <a:ext cx="6553200" cy="431800"/>
          </a:xfrm>
          <a:prstGeom prst="rect">
            <a:avLst/>
          </a:prstGeom>
        </p:spPr>
      </p:pic>
      <p:pic>
        <p:nvPicPr>
          <p:cNvPr id="12" name="Picture 11"/>
          <p:cNvPicPr>
            <a:picLocks noChangeAspect="1"/>
          </p:cNvPicPr>
          <p:nvPr/>
        </p:nvPicPr>
        <p:blipFill>
          <a:blip r:embed="rId5"/>
          <a:stretch>
            <a:fillRect/>
          </a:stretch>
        </p:blipFill>
        <p:spPr>
          <a:xfrm>
            <a:off x="4070350" y="5072648"/>
            <a:ext cx="4051300" cy="1092200"/>
          </a:xfrm>
          <a:prstGeom prst="rect">
            <a:avLst/>
          </a:prstGeom>
        </p:spPr>
      </p:pic>
      <p:sp>
        <p:nvSpPr>
          <p:cNvPr id="14" name="Rectangle 13"/>
          <p:cNvSpPr/>
          <p:nvPr/>
        </p:nvSpPr>
        <p:spPr>
          <a:xfrm>
            <a:off x="3749298" y="4788222"/>
            <a:ext cx="4674813" cy="1596536"/>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747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Burke-Schumann Solution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131" y="1690687"/>
            <a:ext cx="5974080" cy="448056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692370"/>
            <a:ext cx="5971836" cy="4478877"/>
          </a:xfrm>
          <a:prstGeom prst="rect">
            <a:avLst/>
          </a:prstGeom>
        </p:spPr>
      </p:pic>
      <p:sp>
        <p:nvSpPr>
          <p:cNvPr id="5" name="TextBox 4"/>
          <p:cNvSpPr txBox="1"/>
          <p:nvPr/>
        </p:nvSpPr>
        <p:spPr>
          <a:xfrm>
            <a:off x="7243011" y="766296"/>
            <a:ext cx="3898760" cy="523220"/>
          </a:xfrm>
          <a:prstGeom prst="rect">
            <a:avLst/>
          </a:prstGeom>
          <a:noFill/>
        </p:spPr>
        <p:txBody>
          <a:bodyPr wrap="none" rtlCol="0">
            <a:spAutoFit/>
          </a:bodyPr>
          <a:lstStyle/>
          <a:p>
            <a:r>
              <a:rPr lang="en-US" sz="2800" dirty="0" smtClean="0">
                <a:solidFill>
                  <a:schemeClr val="bg1">
                    <a:lumMod val="50000"/>
                  </a:schemeClr>
                </a:solidFill>
              </a:rPr>
              <a:t>(See burke-</a:t>
            </a:r>
            <a:r>
              <a:rPr lang="en-US" sz="2800" dirty="0" err="1" smtClean="0">
                <a:solidFill>
                  <a:schemeClr val="bg1">
                    <a:lumMod val="50000"/>
                  </a:schemeClr>
                </a:solidFill>
              </a:rPr>
              <a:t>schumann.py</a:t>
            </a:r>
            <a:r>
              <a:rPr lang="en-US" sz="2800" dirty="0" smtClean="0">
                <a:solidFill>
                  <a:schemeClr val="bg1">
                    <a:lumMod val="50000"/>
                  </a:schemeClr>
                </a:solidFill>
              </a:rPr>
              <a:t>)</a:t>
            </a:r>
          </a:p>
        </p:txBody>
      </p:sp>
    </p:spTree>
    <p:extLst>
      <p:ext uri="{BB962C8B-B14F-4D97-AF65-F5344CB8AC3E}">
        <p14:creationId xmlns:p14="http://schemas.microsoft.com/office/powerpoint/2010/main" val="6159148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Equilibrium Chemistry</a:t>
            </a:r>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8971" y="720289"/>
            <a:ext cx="5793030" cy="2937311"/>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8971" y="3657600"/>
            <a:ext cx="4309134" cy="2983247"/>
          </a:xfrm>
          <a:prstGeom prst="rect">
            <a:avLst/>
          </a:prstGeom>
        </p:spPr>
      </p:pic>
      <p:pic>
        <p:nvPicPr>
          <p:cNvPr id="14" name="Picture 13"/>
          <p:cNvPicPr>
            <a:picLocks noChangeAspect="1"/>
          </p:cNvPicPr>
          <p:nvPr/>
        </p:nvPicPr>
        <p:blipFill>
          <a:blip r:embed="rId4"/>
          <a:stretch>
            <a:fillRect/>
          </a:stretch>
        </p:blipFill>
        <p:spPr>
          <a:xfrm>
            <a:off x="910388" y="2728074"/>
            <a:ext cx="3918026" cy="1476477"/>
          </a:xfrm>
          <a:prstGeom prst="rect">
            <a:avLst/>
          </a:prstGeom>
        </p:spPr>
      </p:pic>
      <p:pic>
        <p:nvPicPr>
          <p:cNvPr id="15" name="Picture 14"/>
          <p:cNvPicPr>
            <a:picLocks noChangeAspect="1"/>
          </p:cNvPicPr>
          <p:nvPr/>
        </p:nvPicPr>
        <p:blipFill>
          <a:blip r:embed="rId5"/>
          <a:stretch>
            <a:fillRect/>
          </a:stretch>
        </p:blipFill>
        <p:spPr>
          <a:xfrm>
            <a:off x="2991854" y="4433417"/>
            <a:ext cx="3240892" cy="2204133"/>
          </a:xfrm>
          <a:prstGeom prst="rect">
            <a:avLst/>
          </a:prstGeom>
        </p:spPr>
      </p:pic>
      <p:sp>
        <p:nvSpPr>
          <p:cNvPr id="16" name="Rectangle 15"/>
          <p:cNvSpPr/>
          <p:nvPr/>
        </p:nvSpPr>
        <p:spPr>
          <a:xfrm>
            <a:off x="1507958" y="6391329"/>
            <a:ext cx="1604927" cy="246221"/>
          </a:xfrm>
          <a:prstGeom prst="rect">
            <a:avLst/>
          </a:prstGeom>
        </p:spPr>
        <p:txBody>
          <a:bodyPr wrap="none">
            <a:spAutoFit/>
          </a:bodyPr>
          <a:lstStyle/>
          <a:p>
            <a:r>
              <a:rPr lang="en-US" sz="1000" dirty="0"/>
              <a:t>https://</a:t>
            </a:r>
            <a:r>
              <a:rPr lang="en-US" sz="1000" dirty="0" err="1"/>
              <a:t>chem.libretexts.org</a:t>
            </a:r>
            <a:endParaRPr lang="en-US" sz="1000" dirty="0"/>
          </a:p>
        </p:txBody>
      </p:sp>
      <p:grpSp>
        <p:nvGrpSpPr>
          <p:cNvPr id="18" name="Group 17"/>
          <p:cNvGrpSpPr/>
          <p:nvPr/>
        </p:nvGrpSpPr>
        <p:grpSpPr>
          <a:xfrm>
            <a:off x="910388" y="1701947"/>
            <a:ext cx="2626895" cy="854003"/>
            <a:chOff x="910388" y="1701947"/>
            <a:chExt cx="2626895" cy="854003"/>
          </a:xfrm>
        </p:grpSpPr>
        <p:pic>
          <p:nvPicPr>
            <p:cNvPr id="8" name="Picture 7"/>
            <p:cNvPicPr>
              <a:picLocks noChangeAspect="1"/>
            </p:cNvPicPr>
            <p:nvPr/>
          </p:nvPicPr>
          <p:blipFill>
            <a:blip r:embed="rId6"/>
            <a:stretch>
              <a:fillRect/>
            </a:stretch>
          </p:blipFill>
          <p:spPr>
            <a:xfrm>
              <a:off x="2547122" y="1701947"/>
              <a:ext cx="285501" cy="311456"/>
            </a:xfrm>
            <a:prstGeom prst="rect">
              <a:avLst/>
            </a:prstGeom>
          </p:spPr>
        </p:pic>
        <p:pic>
          <p:nvPicPr>
            <p:cNvPr id="9" name="Picture 8"/>
            <p:cNvPicPr>
              <a:picLocks noChangeAspect="1"/>
            </p:cNvPicPr>
            <p:nvPr/>
          </p:nvPicPr>
          <p:blipFill>
            <a:blip r:embed="rId7"/>
            <a:stretch>
              <a:fillRect/>
            </a:stretch>
          </p:blipFill>
          <p:spPr>
            <a:xfrm>
              <a:off x="2547122" y="2287752"/>
              <a:ext cx="268198" cy="268198"/>
            </a:xfrm>
            <a:prstGeom prst="rect">
              <a:avLst/>
            </a:prstGeom>
          </p:spPr>
        </p:pic>
        <p:pic>
          <p:nvPicPr>
            <p:cNvPr id="17" name="Picture 16"/>
            <p:cNvPicPr>
              <a:picLocks noChangeAspect="1"/>
            </p:cNvPicPr>
            <p:nvPr/>
          </p:nvPicPr>
          <p:blipFill>
            <a:blip r:embed="rId8"/>
            <a:stretch>
              <a:fillRect/>
            </a:stretch>
          </p:blipFill>
          <p:spPr>
            <a:xfrm>
              <a:off x="910388" y="1919554"/>
              <a:ext cx="2626895" cy="387864"/>
            </a:xfrm>
            <a:prstGeom prst="rect">
              <a:avLst/>
            </a:prstGeom>
          </p:spPr>
        </p:pic>
      </p:grpSp>
      <p:sp>
        <p:nvSpPr>
          <p:cNvPr id="19" name="TextBox 18"/>
          <p:cNvSpPr txBox="1"/>
          <p:nvPr/>
        </p:nvSpPr>
        <p:spPr>
          <a:xfrm>
            <a:off x="9490143" y="149882"/>
            <a:ext cx="2435923" cy="523220"/>
          </a:xfrm>
          <a:prstGeom prst="rect">
            <a:avLst/>
          </a:prstGeom>
          <a:noFill/>
        </p:spPr>
        <p:txBody>
          <a:bodyPr wrap="none" rtlCol="0">
            <a:spAutoFit/>
          </a:bodyPr>
          <a:lstStyle/>
          <a:p>
            <a:r>
              <a:rPr lang="en-US" sz="2800" smtClean="0"/>
              <a:t>NASA CEA code</a:t>
            </a:r>
            <a:endParaRPr lang="en-US" sz="2800" dirty="0" err="1" smtClean="0"/>
          </a:p>
        </p:txBody>
      </p:sp>
      <p:cxnSp>
        <p:nvCxnSpPr>
          <p:cNvPr id="21" name="Straight Arrow Connector 20"/>
          <p:cNvCxnSpPr/>
          <p:nvPr/>
        </p:nvCxnSpPr>
        <p:spPr>
          <a:xfrm>
            <a:off x="10708105" y="720289"/>
            <a:ext cx="521369" cy="571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300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numCol="2" spcCol="457200">
            <a:normAutofit fontScale="92500"/>
          </a:bodyPr>
          <a:lstStyle/>
          <a:p>
            <a:pPr marL="571500" indent="-571500">
              <a:buFont typeface="+mj-lt"/>
              <a:buAutoNum type="romanUcPeriod"/>
            </a:pPr>
            <a:r>
              <a:rPr lang="en-US" dirty="0" smtClean="0"/>
              <a:t>Thermochemistry</a:t>
            </a:r>
          </a:p>
          <a:p>
            <a:pPr marL="971550" lvl="1" indent="-514350">
              <a:buFont typeface="+mj-lt"/>
              <a:buAutoNum type="alphaUcPeriod"/>
            </a:pPr>
            <a:r>
              <a:rPr lang="en-US" dirty="0" smtClean="0"/>
              <a:t>stoichiometry</a:t>
            </a:r>
          </a:p>
          <a:p>
            <a:pPr marL="971550" lvl="1" indent="-514350">
              <a:buFont typeface="+mj-lt"/>
              <a:buAutoNum type="alphaUcPeriod"/>
            </a:pPr>
            <a:r>
              <a:rPr lang="en-US" dirty="0" err="1" smtClean="0"/>
              <a:t>realizability</a:t>
            </a:r>
            <a:endParaRPr lang="en-US" dirty="0" smtClean="0"/>
          </a:p>
          <a:p>
            <a:pPr marL="971550" lvl="1" indent="-514350">
              <a:buFont typeface="+mj-lt"/>
              <a:buAutoNum type="alphaUcPeriod"/>
            </a:pPr>
            <a:r>
              <a:rPr lang="en-US" dirty="0" smtClean="0"/>
              <a:t>thermodynamics</a:t>
            </a:r>
          </a:p>
          <a:p>
            <a:pPr marL="971550" lvl="1" indent="-514350">
              <a:buFont typeface="+mj-lt"/>
              <a:buAutoNum type="alphaUcPeriod"/>
            </a:pPr>
            <a:r>
              <a:rPr lang="en-US" dirty="0" smtClean="0"/>
              <a:t>infinitely fast / equilibrium / finite-rate chemistry</a:t>
            </a:r>
          </a:p>
          <a:p>
            <a:pPr marL="971550" lvl="1" indent="-514350">
              <a:buFont typeface="+mj-lt"/>
              <a:buAutoNum type="alphaUcPeriod"/>
            </a:pPr>
            <a:r>
              <a:rPr lang="en-US" dirty="0" smtClean="0"/>
              <a:t>mixture fraction / lumped species</a:t>
            </a:r>
          </a:p>
          <a:p>
            <a:pPr marL="971550" lvl="1" indent="-514350">
              <a:buFont typeface="+mj-lt"/>
              <a:buAutoNum type="alphaUcPeriod"/>
            </a:pPr>
            <a:r>
              <a:rPr lang="en-US" dirty="0" smtClean="0"/>
              <a:t>specified product yields</a:t>
            </a:r>
          </a:p>
          <a:p>
            <a:pPr marL="971550" lvl="1" indent="-514350">
              <a:buFont typeface="+mj-lt"/>
              <a:buAutoNum type="alphaUcPeriod"/>
            </a:pPr>
            <a:r>
              <a:rPr lang="en-US" dirty="0" smtClean="0"/>
              <a:t>complex fuel mixtures</a:t>
            </a:r>
          </a:p>
          <a:p>
            <a:pPr marL="571500" indent="-571500">
              <a:buFont typeface="+mj-lt"/>
              <a:buAutoNum type="romanUcPeriod"/>
            </a:pPr>
            <a:endParaRPr lang="en-US" dirty="0" smtClean="0"/>
          </a:p>
          <a:p>
            <a:pPr marL="571500" indent="-571500">
              <a:buFont typeface="+mj-lt"/>
              <a:buAutoNum type="romanUcPeriod"/>
            </a:pPr>
            <a:endParaRPr lang="en-US" dirty="0"/>
          </a:p>
          <a:p>
            <a:pPr marL="571500" indent="-571500">
              <a:buFont typeface="+mj-lt"/>
              <a:buAutoNum type="romanUcPeriod"/>
            </a:pPr>
            <a:r>
              <a:rPr lang="en-US" dirty="0" smtClean="0"/>
              <a:t>Eddy Dissipation Concept</a:t>
            </a:r>
          </a:p>
          <a:p>
            <a:pPr marL="914400" lvl="1" indent="-457200">
              <a:buFont typeface="+mj-lt"/>
              <a:buAutoNum type="alphaUcPeriod"/>
            </a:pPr>
            <a:r>
              <a:rPr lang="en-US" dirty="0" err="1" smtClean="0"/>
              <a:t>subgrid</a:t>
            </a:r>
            <a:r>
              <a:rPr lang="en-US" dirty="0" smtClean="0"/>
              <a:t> distributions in species and temperature</a:t>
            </a:r>
          </a:p>
          <a:p>
            <a:pPr marL="914400" lvl="1" indent="-457200">
              <a:buFont typeface="+mj-lt"/>
              <a:buAutoNum type="alphaUcPeriod"/>
            </a:pPr>
            <a:r>
              <a:rPr lang="en-US" dirty="0" smtClean="0"/>
              <a:t>rate of turbulent mixing</a:t>
            </a:r>
          </a:p>
          <a:p>
            <a:pPr marL="914400" lvl="1" indent="-457200">
              <a:buFont typeface="+mj-lt"/>
              <a:buAutoNum type="alphaUcPeriod"/>
            </a:pPr>
            <a:r>
              <a:rPr lang="en-US" dirty="0" smtClean="0"/>
              <a:t>mixing vs. transport</a:t>
            </a:r>
          </a:p>
          <a:p>
            <a:pPr marL="571500" indent="-571500">
              <a:buFont typeface="+mj-lt"/>
              <a:buAutoNum type="romanUcPeriod"/>
            </a:pPr>
            <a:r>
              <a:rPr lang="en-US" dirty="0" smtClean="0"/>
              <a:t>Flame Extinction</a:t>
            </a:r>
          </a:p>
          <a:p>
            <a:pPr marL="971550" lvl="1" indent="-514350">
              <a:buFont typeface="+mj-lt"/>
              <a:buAutoNum type="alphaUcPeriod"/>
            </a:pPr>
            <a:r>
              <a:rPr lang="en-US" dirty="0" smtClean="0"/>
              <a:t>critical flame temperature / ignition temperature</a:t>
            </a:r>
          </a:p>
          <a:p>
            <a:pPr marL="971550" lvl="1" indent="-514350">
              <a:buFont typeface="+mj-lt"/>
              <a:buAutoNum type="alphaUcPeriod"/>
            </a:pPr>
            <a:r>
              <a:rPr lang="en-US" dirty="0" smtClean="0"/>
              <a:t>droplet evaporation</a:t>
            </a:r>
          </a:p>
          <a:p>
            <a:pPr marL="971550" lvl="1" indent="-514350">
              <a:buFont typeface="+mj-lt"/>
              <a:buAutoNum type="alphaUcPeriod"/>
            </a:pPr>
            <a:r>
              <a:rPr lang="en-US" dirty="0" smtClean="0"/>
              <a:t>strained laminar flames (</a:t>
            </a:r>
            <a:r>
              <a:rPr lang="en-US" dirty="0" err="1" smtClean="0"/>
              <a:t>flamelets</a:t>
            </a:r>
            <a:r>
              <a:rPr lang="en-US" dirty="0" smtClean="0"/>
              <a:t>)</a:t>
            </a:r>
          </a:p>
          <a:p>
            <a:pPr marL="971550" lvl="1" indent="-514350">
              <a:buFont typeface="+mj-lt"/>
              <a:buAutoNum type="alphaUcPeriod"/>
            </a:pPr>
            <a:r>
              <a:rPr lang="en-US" dirty="0" err="1" smtClean="0"/>
              <a:t>Damköhler</a:t>
            </a:r>
            <a:r>
              <a:rPr lang="en-US" dirty="0" smtClean="0"/>
              <a:t> number</a:t>
            </a:r>
            <a:endParaRPr lang="en-US" dirty="0"/>
          </a:p>
        </p:txBody>
      </p:sp>
    </p:spTree>
    <p:extLst>
      <p:ext uri="{BB962C8B-B14F-4D97-AF65-F5344CB8AC3E}">
        <p14:creationId xmlns:p14="http://schemas.microsoft.com/office/powerpoint/2010/main" val="233514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Finite-Rate Chemistry</a:t>
            </a:r>
            <a:endParaRPr lang="en-US" dirty="0"/>
          </a:p>
        </p:txBody>
      </p:sp>
      <p:pic>
        <p:nvPicPr>
          <p:cNvPr id="3" name="Picture 2"/>
          <p:cNvPicPr>
            <a:picLocks noChangeAspect="1"/>
          </p:cNvPicPr>
          <p:nvPr/>
        </p:nvPicPr>
        <p:blipFill>
          <a:blip r:embed="rId2"/>
          <a:stretch>
            <a:fillRect/>
          </a:stretch>
        </p:blipFill>
        <p:spPr>
          <a:xfrm>
            <a:off x="5419224" y="1811087"/>
            <a:ext cx="4000500" cy="381000"/>
          </a:xfrm>
          <a:prstGeom prst="rect">
            <a:avLst/>
          </a:prstGeom>
        </p:spPr>
      </p:pic>
      <p:pic>
        <p:nvPicPr>
          <p:cNvPr id="7" name="Picture 6"/>
          <p:cNvPicPr>
            <a:picLocks noChangeAspect="1"/>
          </p:cNvPicPr>
          <p:nvPr/>
        </p:nvPicPr>
        <p:blipFill>
          <a:blip r:embed="rId3"/>
          <a:stretch>
            <a:fillRect/>
          </a:stretch>
        </p:blipFill>
        <p:spPr>
          <a:xfrm>
            <a:off x="4695324" y="2703179"/>
            <a:ext cx="5448300" cy="965200"/>
          </a:xfrm>
          <a:prstGeom prst="rect">
            <a:avLst/>
          </a:prstGeom>
        </p:spPr>
      </p:pic>
      <p:pic>
        <p:nvPicPr>
          <p:cNvPr id="8" name="Picture 7"/>
          <p:cNvPicPr>
            <a:picLocks noChangeAspect="1"/>
          </p:cNvPicPr>
          <p:nvPr/>
        </p:nvPicPr>
        <p:blipFill>
          <a:blip r:embed="rId4"/>
          <a:stretch>
            <a:fillRect/>
          </a:stretch>
        </p:blipFill>
        <p:spPr>
          <a:xfrm>
            <a:off x="5419224" y="4258762"/>
            <a:ext cx="3517900" cy="444500"/>
          </a:xfrm>
          <a:prstGeom prst="rect">
            <a:avLst/>
          </a:prstGeom>
        </p:spPr>
      </p:pic>
      <p:sp>
        <p:nvSpPr>
          <p:cNvPr id="9" name="TextBox 8"/>
          <p:cNvSpPr txBox="1"/>
          <p:nvPr/>
        </p:nvSpPr>
        <p:spPr>
          <a:xfrm>
            <a:off x="1013031" y="5032035"/>
            <a:ext cx="3614003" cy="954107"/>
          </a:xfrm>
          <a:prstGeom prst="rect">
            <a:avLst/>
          </a:prstGeom>
          <a:noFill/>
        </p:spPr>
        <p:txBody>
          <a:bodyPr wrap="none" rtlCol="0">
            <a:spAutoFit/>
          </a:bodyPr>
          <a:lstStyle/>
          <a:p>
            <a:r>
              <a:rPr lang="en-US" sz="2800" dirty="0" smtClean="0">
                <a:solidFill>
                  <a:schemeClr val="accent5"/>
                </a:solidFill>
              </a:rPr>
              <a:t>Arrhenius rate constant</a:t>
            </a:r>
          </a:p>
          <a:p>
            <a:r>
              <a:rPr lang="en-US" sz="2800" dirty="0" smtClean="0">
                <a:solidFill>
                  <a:schemeClr val="accent5"/>
                </a:solidFill>
              </a:rPr>
              <a:t>[appropriate units]</a:t>
            </a:r>
          </a:p>
        </p:txBody>
      </p:sp>
      <p:cxnSp>
        <p:nvCxnSpPr>
          <p:cNvPr id="11" name="Straight Arrow Connector 10"/>
          <p:cNvCxnSpPr/>
          <p:nvPr/>
        </p:nvCxnSpPr>
        <p:spPr>
          <a:xfrm flipV="1">
            <a:off x="4736433" y="4703263"/>
            <a:ext cx="501314" cy="390105"/>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442581" y="5738146"/>
            <a:ext cx="3436325" cy="954107"/>
          </a:xfrm>
          <a:prstGeom prst="rect">
            <a:avLst/>
          </a:prstGeom>
          <a:noFill/>
        </p:spPr>
        <p:txBody>
          <a:bodyPr wrap="none" rtlCol="0">
            <a:spAutoFit/>
          </a:bodyPr>
          <a:lstStyle/>
          <a:p>
            <a:r>
              <a:rPr lang="en-US" sz="2800" dirty="0" smtClean="0">
                <a:solidFill>
                  <a:schemeClr val="accent5"/>
                </a:solidFill>
              </a:rPr>
              <a:t>pre-exponential factor</a:t>
            </a:r>
          </a:p>
          <a:p>
            <a:r>
              <a:rPr lang="en-US" sz="2800" dirty="0" smtClean="0">
                <a:solidFill>
                  <a:schemeClr val="accent5"/>
                </a:solidFill>
              </a:rPr>
              <a:t>[appropriate units]</a:t>
            </a:r>
          </a:p>
        </p:txBody>
      </p:sp>
      <p:cxnSp>
        <p:nvCxnSpPr>
          <p:cNvPr id="15" name="Straight Arrow Connector 14"/>
          <p:cNvCxnSpPr>
            <a:stCxn id="14" idx="0"/>
          </p:cNvCxnSpPr>
          <p:nvPr/>
        </p:nvCxnSpPr>
        <p:spPr>
          <a:xfrm flipV="1">
            <a:off x="6160744" y="4892842"/>
            <a:ext cx="232035" cy="845304"/>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419474" y="5293645"/>
            <a:ext cx="4374852" cy="523220"/>
          </a:xfrm>
          <a:prstGeom prst="rect">
            <a:avLst/>
          </a:prstGeom>
          <a:noFill/>
        </p:spPr>
        <p:txBody>
          <a:bodyPr wrap="none" rtlCol="0">
            <a:spAutoFit/>
          </a:bodyPr>
          <a:lstStyle/>
          <a:p>
            <a:r>
              <a:rPr lang="en-US" sz="2800" dirty="0" smtClean="0">
                <a:solidFill>
                  <a:schemeClr val="accent5"/>
                </a:solidFill>
              </a:rPr>
              <a:t>activation energy  [J/(</a:t>
            </a:r>
            <a:r>
              <a:rPr lang="en-US" sz="2800" dirty="0" err="1" smtClean="0">
                <a:solidFill>
                  <a:schemeClr val="accent5"/>
                </a:solidFill>
              </a:rPr>
              <a:t>mol</a:t>
            </a:r>
            <a:r>
              <a:rPr lang="en-US" sz="2800" dirty="0" smtClean="0">
                <a:solidFill>
                  <a:schemeClr val="accent5"/>
                </a:solidFill>
              </a:rPr>
              <a:t> K)]</a:t>
            </a:r>
          </a:p>
        </p:txBody>
      </p:sp>
      <p:cxnSp>
        <p:nvCxnSpPr>
          <p:cNvPr id="21" name="Straight Arrow Connector 20"/>
          <p:cNvCxnSpPr/>
          <p:nvPr/>
        </p:nvCxnSpPr>
        <p:spPr>
          <a:xfrm flipH="1" flipV="1">
            <a:off x="7945854" y="4631741"/>
            <a:ext cx="203537" cy="665996"/>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5"/>
          <a:stretch>
            <a:fillRect/>
          </a:stretch>
        </p:blipFill>
        <p:spPr>
          <a:xfrm>
            <a:off x="1219200" y="1917593"/>
            <a:ext cx="2536372" cy="2536372"/>
          </a:xfrm>
          <a:prstGeom prst="rect">
            <a:avLst/>
          </a:prstGeom>
        </p:spPr>
      </p:pic>
    </p:spTree>
    <p:extLst>
      <p:ext uri="{BB962C8B-B14F-4D97-AF65-F5344CB8AC3E}">
        <p14:creationId xmlns:p14="http://schemas.microsoft.com/office/powerpoint/2010/main" val="12009510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Finite Rate Chemistry - Mass Fractions</a:t>
            </a:r>
            <a:endParaRPr lang="en-US" dirty="0"/>
          </a:p>
        </p:txBody>
      </p:sp>
      <p:pic>
        <p:nvPicPr>
          <p:cNvPr id="3" name="Picture 2"/>
          <p:cNvPicPr>
            <a:picLocks noChangeAspect="1"/>
          </p:cNvPicPr>
          <p:nvPr/>
        </p:nvPicPr>
        <p:blipFill>
          <a:blip r:embed="rId2"/>
          <a:stretch>
            <a:fillRect/>
          </a:stretch>
        </p:blipFill>
        <p:spPr>
          <a:xfrm>
            <a:off x="4075022" y="1695026"/>
            <a:ext cx="3400596" cy="34471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9173" y="2103821"/>
            <a:ext cx="7732294" cy="105159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7744" y="3155413"/>
            <a:ext cx="7876507" cy="95492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7018" y="4116487"/>
            <a:ext cx="5317958" cy="1007301"/>
          </a:xfrm>
          <a:prstGeom prst="rect">
            <a:avLst/>
          </a:prstGeom>
        </p:spPr>
      </p:pic>
      <p:grpSp>
        <p:nvGrpSpPr>
          <p:cNvPr id="10" name="Group 9"/>
          <p:cNvGrpSpPr/>
          <p:nvPr/>
        </p:nvGrpSpPr>
        <p:grpSpPr>
          <a:xfrm>
            <a:off x="3826044" y="5302344"/>
            <a:ext cx="4539913" cy="1026695"/>
            <a:chOff x="3898233" y="5575060"/>
            <a:chExt cx="4539913" cy="1026695"/>
          </a:xfrm>
        </p:grpSpPr>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66577" y="5603144"/>
              <a:ext cx="4403225" cy="970526"/>
            </a:xfrm>
            <a:prstGeom prst="rect">
              <a:avLst/>
            </a:prstGeom>
          </p:spPr>
        </p:pic>
        <p:sp>
          <p:nvSpPr>
            <p:cNvPr id="9" name="Rectangle 8"/>
            <p:cNvSpPr/>
            <p:nvPr/>
          </p:nvSpPr>
          <p:spPr>
            <a:xfrm>
              <a:off x="3898233" y="5575060"/>
              <a:ext cx="4539913" cy="102669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8494295" y="1516524"/>
            <a:ext cx="2630848" cy="523220"/>
          </a:xfrm>
          <a:prstGeom prst="rect">
            <a:avLst/>
          </a:prstGeom>
          <a:noFill/>
        </p:spPr>
        <p:txBody>
          <a:bodyPr wrap="none" rtlCol="0">
            <a:spAutoFit/>
          </a:bodyPr>
          <a:lstStyle/>
          <a:p>
            <a:r>
              <a:rPr lang="en-US" sz="2800" dirty="0" smtClean="0">
                <a:solidFill>
                  <a:schemeClr val="accent5"/>
                </a:solidFill>
              </a:rPr>
              <a:t>primitive species</a:t>
            </a:r>
          </a:p>
        </p:txBody>
      </p:sp>
      <p:cxnSp>
        <p:nvCxnSpPr>
          <p:cNvPr id="13" name="Straight Arrow Connector 12"/>
          <p:cNvCxnSpPr/>
          <p:nvPr/>
        </p:nvCxnSpPr>
        <p:spPr>
          <a:xfrm flipH="1">
            <a:off x="6866023" y="1877572"/>
            <a:ext cx="1628272" cy="862520"/>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36541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Westbrook and Dryer</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Run reactionrate_arrhenius_2order_1step.fds</a:t>
            </a:r>
          </a:p>
          <a:p>
            <a:pPr marL="514350" indent="-514350">
              <a:buFont typeface="+mj-lt"/>
              <a:buAutoNum type="alphaLcParenR"/>
            </a:pPr>
            <a:r>
              <a:rPr lang="en-US" dirty="0" smtClean="0"/>
              <a:t>Plot the time history of species mass fractions</a:t>
            </a:r>
          </a:p>
          <a:p>
            <a:pPr marL="514350" indent="-514350">
              <a:buFont typeface="+mj-lt"/>
              <a:buAutoNum type="alphaLcParenR"/>
            </a:pPr>
            <a:r>
              <a:rPr lang="en-US" dirty="0" smtClean="0"/>
              <a:t>Modify the </a:t>
            </a:r>
            <a:r>
              <a:rPr lang="en-US" dirty="0" err="1" smtClean="0"/>
              <a:t>realizable_mass_fractions.fds</a:t>
            </a:r>
            <a:r>
              <a:rPr lang="en-US" dirty="0" smtClean="0"/>
              <a:t> case to use the Westbrook and Dryer propane reaction parameters (see FDS User Guide example).</a:t>
            </a:r>
          </a:p>
          <a:p>
            <a:pPr marL="514350" indent="-514350">
              <a:buFont typeface="+mj-lt"/>
              <a:buAutoNum type="alphaLcParenR"/>
            </a:pPr>
            <a:r>
              <a:rPr lang="en-US" dirty="0" smtClean="0"/>
              <a:t>Plot the global combustion efficiency as a function of time.</a:t>
            </a:r>
          </a:p>
          <a:p>
            <a:pPr marL="514350" indent="-514350">
              <a:buFont typeface="+mj-lt"/>
              <a:buAutoNum type="alphaLcParenR"/>
            </a:pP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9042" y="495091"/>
            <a:ext cx="2763253" cy="207244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042" y="4600074"/>
            <a:ext cx="2823411" cy="2117558"/>
          </a:xfrm>
          <a:prstGeom prst="rect">
            <a:avLst/>
          </a:prstGeom>
        </p:spPr>
      </p:pic>
    </p:spTree>
    <p:extLst>
      <p:ext uri="{BB962C8B-B14F-4D97-AF65-F5344CB8AC3E}">
        <p14:creationId xmlns:p14="http://schemas.microsoft.com/office/powerpoint/2010/main" val="5172123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Laws</a:t>
            </a:r>
            <a:endParaRPr lang="en-US" dirty="0"/>
          </a:p>
        </p:txBody>
      </p:sp>
      <p:pic>
        <p:nvPicPr>
          <p:cNvPr id="3" name="Picture 2"/>
          <p:cNvPicPr>
            <a:picLocks noChangeAspect="1"/>
          </p:cNvPicPr>
          <p:nvPr/>
        </p:nvPicPr>
        <p:blipFill>
          <a:blip r:embed="rId2"/>
          <a:stretch>
            <a:fillRect/>
          </a:stretch>
        </p:blipFill>
        <p:spPr>
          <a:xfrm>
            <a:off x="4034956" y="1524938"/>
            <a:ext cx="2962108" cy="331499"/>
          </a:xfrm>
          <a:prstGeom prst="rect">
            <a:avLst/>
          </a:prstGeom>
        </p:spPr>
      </p:pic>
      <p:pic>
        <p:nvPicPr>
          <p:cNvPr id="4" name="Picture 3"/>
          <p:cNvPicPr>
            <a:picLocks noChangeAspect="1"/>
          </p:cNvPicPr>
          <p:nvPr/>
        </p:nvPicPr>
        <p:blipFill>
          <a:blip r:embed="rId3"/>
          <a:stretch>
            <a:fillRect/>
          </a:stretch>
        </p:blipFill>
        <p:spPr>
          <a:xfrm>
            <a:off x="4034956" y="2321946"/>
            <a:ext cx="3871058" cy="802015"/>
          </a:xfrm>
          <a:prstGeom prst="rect">
            <a:avLst/>
          </a:prstGeom>
        </p:spPr>
      </p:pic>
      <p:pic>
        <p:nvPicPr>
          <p:cNvPr id="5" name="Picture 4"/>
          <p:cNvPicPr>
            <a:picLocks noChangeAspect="1"/>
          </p:cNvPicPr>
          <p:nvPr/>
        </p:nvPicPr>
        <p:blipFill>
          <a:blip r:embed="rId4"/>
          <a:stretch>
            <a:fillRect/>
          </a:stretch>
        </p:blipFill>
        <p:spPr>
          <a:xfrm>
            <a:off x="4034956" y="3550350"/>
            <a:ext cx="6512360" cy="802015"/>
          </a:xfrm>
          <a:prstGeom prst="rect">
            <a:avLst/>
          </a:prstGeom>
        </p:spPr>
      </p:pic>
      <p:pic>
        <p:nvPicPr>
          <p:cNvPr id="7" name="Picture 6"/>
          <p:cNvPicPr>
            <a:picLocks noChangeAspect="1"/>
          </p:cNvPicPr>
          <p:nvPr/>
        </p:nvPicPr>
        <p:blipFill>
          <a:blip r:embed="rId5"/>
          <a:stretch>
            <a:fillRect/>
          </a:stretch>
        </p:blipFill>
        <p:spPr>
          <a:xfrm>
            <a:off x="4034956" y="4658710"/>
            <a:ext cx="2983495" cy="823402"/>
          </a:xfrm>
          <a:prstGeom prst="rect">
            <a:avLst/>
          </a:prstGeom>
        </p:spPr>
      </p:pic>
      <p:sp>
        <p:nvSpPr>
          <p:cNvPr id="8" name="TextBox 7"/>
          <p:cNvSpPr txBox="1"/>
          <p:nvPr/>
        </p:nvSpPr>
        <p:spPr>
          <a:xfrm>
            <a:off x="296861" y="3689747"/>
            <a:ext cx="2317879" cy="523220"/>
          </a:xfrm>
          <a:prstGeom prst="rect">
            <a:avLst/>
          </a:prstGeom>
          <a:noFill/>
        </p:spPr>
        <p:txBody>
          <a:bodyPr wrap="none" rtlCol="0">
            <a:spAutoFit/>
          </a:bodyPr>
          <a:lstStyle/>
          <a:p>
            <a:r>
              <a:rPr lang="en-US" sz="2800" dirty="0" smtClean="0"/>
              <a:t>Stoichiometry:</a:t>
            </a:r>
          </a:p>
        </p:txBody>
      </p:sp>
      <p:sp>
        <p:nvSpPr>
          <p:cNvPr id="9" name="TextBox 8"/>
          <p:cNvSpPr txBox="1"/>
          <p:nvPr/>
        </p:nvSpPr>
        <p:spPr>
          <a:xfrm>
            <a:off x="296861" y="4808904"/>
            <a:ext cx="3449278" cy="523220"/>
          </a:xfrm>
          <a:prstGeom prst="rect">
            <a:avLst/>
          </a:prstGeom>
          <a:noFill/>
        </p:spPr>
        <p:txBody>
          <a:bodyPr wrap="none" rtlCol="0">
            <a:spAutoFit/>
          </a:bodyPr>
          <a:lstStyle/>
          <a:p>
            <a:r>
              <a:rPr lang="en-US" sz="2800" dirty="0" smtClean="0"/>
              <a:t>Mixture fraction (still):</a:t>
            </a:r>
          </a:p>
        </p:txBody>
      </p:sp>
      <p:sp>
        <p:nvSpPr>
          <p:cNvPr id="11" name="TextBox 10"/>
          <p:cNvSpPr txBox="1"/>
          <p:nvPr/>
        </p:nvSpPr>
        <p:spPr>
          <a:xfrm>
            <a:off x="9853793" y="1690687"/>
            <a:ext cx="1387046" cy="954107"/>
          </a:xfrm>
          <a:prstGeom prst="rect">
            <a:avLst/>
          </a:prstGeom>
          <a:noFill/>
        </p:spPr>
        <p:txBody>
          <a:bodyPr wrap="none" rtlCol="0">
            <a:spAutoFit/>
          </a:bodyPr>
          <a:lstStyle/>
          <a:p>
            <a:pPr algn="ctr"/>
            <a:r>
              <a:rPr lang="en-US" sz="2800" dirty="0" smtClean="0">
                <a:solidFill>
                  <a:schemeClr val="accent5"/>
                </a:solidFill>
              </a:rPr>
              <a:t>reaction</a:t>
            </a:r>
          </a:p>
          <a:p>
            <a:pPr algn="ctr"/>
            <a:r>
              <a:rPr lang="en-US" sz="2800" dirty="0" smtClean="0">
                <a:solidFill>
                  <a:schemeClr val="accent5"/>
                </a:solidFill>
              </a:rPr>
              <a:t>model</a:t>
            </a:r>
          </a:p>
        </p:txBody>
      </p:sp>
      <p:cxnSp>
        <p:nvCxnSpPr>
          <p:cNvPr id="13" name="Straight Arrow Connector 12"/>
          <p:cNvCxnSpPr/>
          <p:nvPr/>
        </p:nvCxnSpPr>
        <p:spPr>
          <a:xfrm flipH="1">
            <a:off x="10242884" y="2722953"/>
            <a:ext cx="200527" cy="6871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459668" y="4827032"/>
            <a:ext cx="4443396" cy="1384995"/>
          </a:xfrm>
          <a:prstGeom prst="rect">
            <a:avLst/>
          </a:prstGeom>
          <a:noFill/>
        </p:spPr>
        <p:txBody>
          <a:bodyPr wrap="none" rtlCol="0">
            <a:spAutoFit/>
          </a:bodyPr>
          <a:lstStyle/>
          <a:p>
            <a:r>
              <a:rPr lang="en-US" sz="2800" dirty="0" smtClean="0">
                <a:solidFill>
                  <a:schemeClr val="accent6"/>
                </a:solidFill>
              </a:rPr>
              <a:t>But now need to solve 2</a:t>
            </a:r>
          </a:p>
          <a:p>
            <a:r>
              <a:rPr lang="en-US" sz="2800" dirty="0" smtClean="0">
                <a:solidFill>
                  <a:schemeClr val="accent6"/>
                </a:solidFill>
              </a:rPr>
              <a:t>transport equations, because</a:t>
            </a:r>
          </a:p>
          <a:p>
            <a:r>
              <a:rPr lang="en-US" sz="2800" dirty="0" smtClean="0">
                <a:solidFill>
                  <a:schemeClr val="accent6"/>
                </a:solidFill>
              </a:rPr>
              <a:t>Fuel and Air can coexist.</a:t>
            </a:r>
          </a:p>
        </p:txBody>
      </p:sp>
      <p:pic>
        <p:nvPicPr>
          <p:cNvPr id="17" name="Picture 16"/>
          <p:cNvPicPr>
            <a:picLocks noChangeAspect="1"/>
          </p:cNvPicPr>
          <p:nvPr/>
        </p:nvPicPr>
        <p:blipFill>
          <a:blip r:embed="rId6"/>
          <a:stretch>
            <a:fillRect/>
          </a:stretch>
        </p:blipFill>
        <p:spPr>
          <a:xfrm>
            <a:off x="4034956" y="695322"/>
            <a:ext cx="3438633" cy="403227"/>
          </a:xfrm>
          <a:prstGeom prst="rect">
            <a:avLst/>
          </a:prstGeom>
        </p:spPr>
      </p:pic>
    </p:spTree>
    <p:extLst>
      <p:ext uri="{BB962C8B-B14F-4D97-AF65-F5344CB8AC3E}">
        <p14:creationId xmlns:p14="http://schemas.microsoft.com/office/powerpoint/2010/main" val="13686119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Reaction Progress Variables</a:t>
            </a:r>
            <a:endParaRPr lang="en-US" dirty="0"/>
          </a:p>
        </p:txBody>
      </p:sp>
      <p:sp>
        <p:nvSpPr>
          <p:cNvPr id="3" name="Content Placeholder 2"/>
          <p:cNvSpPr>
            <a:spLocks noGrp="1"/>
          </p:cNvSpPr>
          <p:nvPr>
            <p:ph idx="1"/>
          </p:nvPr>
        </p:nvSpPr>
        <p:spPr/>
        <p:txBody>
          <a:bodyPr/>
          <a:lstStyle/>
          <a:p>
            <a:r>
              <a:rPr lang="en-US" dirty="0" smtClean="0"/>
              <a:t>In general, the system can be defined in terms of the mixture fraction and a reaction progress variable.</a:t>
            </a:r>
          </a:p>
          <a:p>
            <a:r>
              <a:rPr lang="en-US" dirty="0" smtClean="0"/>
              <a:t>In FDS, we choose to use </a:t>
            </a:r>
            <a:r>
              <a:rPr lang="en-US" i="1" dirty="0" smtClean="0">
                <a:solidFill>
                  <a:schemeClr val="accent5"/>
                </a:solidFill>
              </a:rPr>
              <a:t>lumped species mass fractions </a:t>
            </a:r>
            <a:r>
              <a:rPr lang="en-US" dirty="0" smtClean="0"/>
              <a:t>as progress variables.</a:t>
            </a:r>
          </a:p>
          <a:p>
            <a:r>
              <a:rPr lang="en-US" dirty="0" smtClean="0"/>
              <a:t>This avoids complications related to defining boundary conditions for the generalized progress variable approach.</a:t>
            </a:r>
            <a:endParaRPr lang="en-US" dirty="0"/>
          </a:p>
        </p:txBody>
      </p:sp>
    </p:spTree>
    <p:extLst>
      <p:ext uri="{BB962C8B-B14F-4D97-AF65-F5344CB8AC3E}">
        <p14:creationId xmlns:p14="http://schemas.microsoft.com/office/powerpoint/2010/main" val="16414402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Lumped Species</a:t>
            </a:r>
            <a:endParaRPr lang="en-US" dirty="0"/>
          </a:p>
        </p:txBody>
      </p:sp>
      <p:sp>
        <p:nvSpPr>
          <p:cNvPr id="3" name="Content Placeholder 2"/>
          <p:cNvSpPr>
            <a:spLocks noGrp="1"/>
          </p:cNvSpPr>
          <p:nvPr>
            <p:ph idx="1"/>
          </p:nvPr>
        </p:nvSpPr>
        <p:spPr/>
        <p:txBody>
          <a:bodyPr/>
          <a:lstStyle/>
          <a:p>
            <a:pPr marL="0" indent="0">
              <a:buNone/>
            </a:pPr>
            <a:r>
              <a:rPr lang="en-US" dirty="0" smtClean="0">
                <a:solidFill>
                  <a:schemeClr val="bg1">
                    <a:lumMod val="50000"/>
                  </a:schemeClr>
                </a:solidFill>
              </a:rPr>
              <a:t>Let’s go back to our propane reaction and write it two equivalent ways:</a:t>
            </a:r>
            <a:endParaRPr lang="en-US" dirty="0">
              <a:solidFill>
                <a:schemeClr val="bg1">
                  <a:lumMod val="50000"/>
                </a:schemeClr>
              </a:solidFill>
            </a:endParaRPr>
          </a:p>
        </p:txBody>
      </p:sp>
      <p:pic>
        <p:nvPicPr>
          <p:cNvPr id="4" name="Picture 3"/>
          <p:cNvPicPr>
            <a:picLocks noChangeAspect="1"/>
          </p:cNvPicPr>
          <p:nvPr/>
        </p:nvPicPr>
        <p:blipFill>
          <a:blip r:embed="rId2"/>
          <a:stretch>
            <a:fillRect/>
          </a:stretch>
        </p:blipFill>
        <p:spPr>
          <a:xfrm>
            <a:off x="1110916" y="2882793"/>
            <a:ext cx="9970168" cy="361309"/>
          </a:xfrm>
          <a:prstGeom prst="rect">
            <a:avLst/>
          </a:prstGeom>
        </p:spPr>
      </p:pic>
      <p:pic>
        <p:nvPicPr>
          <p:cNvPr id="7" name="Picture 6"/>
          <p:cNvPicPr>
            <a:picLocks noChangeAspect="1"/>
          </p:cNvPicPr>
          <p:nvPr/>
        </p:nvPicPr>
        <p:blipFill>
          <a:blip r:embed="rId3"/>
          <a:stretch>
            <a:fillRect/>
          </a:stretch>
        </p:blipFill>
        <p:spPr>
          <a:xfrm>
            <a:off x="0" y="4001294"/>
            <a:ext cx="12192000" cy="579666"/>
          </a:xfrm>
          <a:prstGeom prst="rect">
            <a:avLst/>
          </a:prstGeom>
        </p:spPr>
      </p:pic>
      <p:sp>
        <p:nvSpPr>
          <p:cNvPr id="8" name="TextBox 7"/>
          <p:cNvSpPr txBox="1"/>
          <p:nvPr/>
        </p:nvSpPr>
        <p:spPr>
          <a:xfrm>
            <a:off x="3080084" y="4715897"/>
            <a:ext cx="599844" cy="523220"/>
          </a:xfrm>
          <a:prstGeom prst="rect">
            <a:avLst/>
          </a:prstGeom>
          <a:noFill/>
        </p:spPr>
        <p:txBody>
          <a:bodyPr wrap="none" rtlCol="0">
            <a:spAutoFit/>
          </a:bodyPr>
          <a:lstStyle/>
          <a:p>
            <a:r>
              <a:rPr lang="en-US" sz="2800" smtClean="0"/>
              <a:t>Air</a:t>
            </a:r>
            <a:endParaRPr lang="en-US" sz="2800" dirty="0" err="1" smtClean="0"/>
          </a:p>
        </p:txBody>
      </p:sp>
      <p:sp>
        <p:nvSpPr>
          <p:cNvPr id="9" name="TextBox 8"/>
          <p:cNvSpPr txBox="1"/>
          <p:nvPr/>
        </p:nvSpPr>
        <p:spPr>
          <a:xfrm>
            <a:off x="8478253" y="4715897"/>
            <a:ext cx="1470915" cy="523220"/>
          </a:xfrm>
          <a:prstGeom prst="rect">
            <a:avLst/>
          </a:prstGeom>
          <a:noFill/>
        </p:spPr>
        <p:txBody>
          <a:bodyPr wrap="none" rtlCol="0">
            <a:spAutoFit/>
          </a:bodyPr>
          <a:lstStyle/>
          <a:p>
            <a:r>
              <a:rPr lang="en-US" sz="2800" smtClean="0"/>
              <a:t>Products</a:t>
            </a:r>
            <a:endParaRPr lang="en-US" sz="2800" dirty="0" smtClean="0"/>
          </a:p>
        </p:txBody>
      </p:sp>
      <p:sp>
        <p:nvSpPr>
          <p:cNvPr id="10" name="TextBox 9"/>
          <p:cNvSpPr txBox="1"/>
          <p:nvPr/>
        </p:nvSpPr>
        <p:spPr>
          <a:xfrm>
            <a:off x="0" y="4715897"/>
            <a:ext cx="798617" cy="523220"/>
          </a:xfrm>
          <a:prstGeom prst="rect">
            <a:avLst/>
          </a:prstGeom>
          <a:noFill/>
        </p:spPr>
        <p:txBody>
          <a:bodyPr wrap="none" rtlCol="0">
            <a:spAutoFit/>
          </a:bodyPr>
          <a:lstStyle/>
          <a:p>
            <a:r>
              <a:rPr lang="en-US" sz="2800" smtClean="0"/>
              <a:t>Fuel</a:t>
            </a:r>
            <a:endParaRPr lang="en-US" sz="2800" dirty="0" err="1" smtClean="0"/>
          </a:p>
        </p:txBody>
      </p:sp>
      <p:pic>
        <p:nvPicPr>
          <p:cNvPr id="11" name="Picture 10"/>
          <p:cNvPicPr>
            <a:picLocks noChangeAspect="1"/>
          </p:cNvPicPr>
          <p:nvPr/>
        </p:nvPicPr>
        <p:blipFill>
          <a:blip r:embed="rId4"/>
          <a:stretch>
            <a:fillRect/>
          </a:stretch>
        </p:blipFill>
        <p:spPr>
          <a:xfrm>
            <a:off x="1279963" y="5560674"/>
            <a:ext cx="2000648" cy="327209"/>
          </a:xfrm>
          <a:prstGeom prst="rect">
            <a:avLst/>
          </a:prstGeom>
        </p:spPr>
      </p:pic>
      <p:pic>
        <p:nvPicPr>
          <p:cNvPr id="18" name="Picture 17"/>
          <p:cNvPicPr>
            <a:picLocks noChangeAspect="1"/>
          </p:cNvPicPr>
          <p:nvPr/>
        </p:nvPicPr>
        <p:blipFill>
          <a:blip r:embed="rId5"/>
          <a:stretch>
            <a:fillRect/>
          </a:stretch>
        </p:blipFill>
        <p:spPr>
          <a:xfrm>
            <a:off x="1270668" y="6108408"/>
            <a:ext cx="3618832" cy="354422"/>
          </a:xfrm>
          <a:prstGeom prst="rect">
            <a:avLst/>
          </a:prstGeom>
        </p:spPr>
      </p:pic>
      <p:cxnSp>
        <p:nvCxnSpPr>
          <p:cNvPr id="20" name="Straight Arrow Connector 19"/>
          <p:cNvCxnSpPr/>
          <p:nvPr/>
        </p:nvCxnSpPr>
        <p:spPr>
          <a:xfrm>
            <a:off x="1379621" y="4395537"/>
            <a:ext cx="577516" cy="8435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570621" y="5762399"/>
            <a:ext cx="6325771" cy="523220"/>
          </a:xfrm>
          <a:prstGeom prst="rect">
            <a:avLst/>
          </a:prstGeom>
          <a:noFill/>
        </p:spPr>
        <p:txBody>
          <a:bodyPr wrap="none" rtlCol="0">
            <a:spAutoFit/>
          </a:bodyPr>
          <a:lstStyle/>
          <a:p>
            <a:r>
              <a:rPr lang="en-US" sz="2800" dirty="0" smtClean="0"/>
              <a:t>Question: How do you determine </a:t>
            </a:r>
            <a:r>
              <a:rPr lang="en-US" sz="2800" i="1" dirty="0" smtClean="0"/>
              <a:t>N</a:t>
            </a:r>
            <a:r>
              <a:rPr lang="en-US" sz="2800" baseline="-25000" dirty="0" smtClean="0"/>
              <a:t>A</a:t>
            </a:r>
            <a:r>
              <a:rPr lang="en-US" sz="2800" i="1" dirty="0"/>
              <a:t> </a:t>
            </a:r>
            <a:r>
              <a:rPr lang="en-US" sz="2800" i="1" dirty="0" smtClean="0"/>
              <a:t>, N</a:t>
            </a:r>
            <a:r>
              <a:rPr lang="en-US" sz="2800" baseline="-25000" dirty="0" smtClean="0"/>
              <a:t>P</a:t>
            </a:r>
            <a:r>
              <a:rPr lang="en-US" sz="2800" dirty="0" smtClean="0"/>
              <a:t>?</a:t>
            </a:r>
          </a:p>
        </p:txBody>
      </p:sp>
    </p:spTree>
    <p:extLst>
      <p:ext uri="{BB962C8B-B14F-4D97-AF65-F5344CB8AC3E}">
        <p14:creationId xmlns:p14="http://schemas.microsoft.com/office/powerpoint/2010/main" val="18625568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Lumped Species</a:t>
            </a:r>
            <a:endParaRPr lang="en-US" dirty="0"/>
          </a:p>
        </p:txBody>
      </p:sp>
      <p:sp>
        <p:nvSpPr>
          <p:cNvPr id="3" name="Content Placeholder 2"/>
          <p:cNvSpPr>
            <a:spLocks noGrp="1"/>
          </p:cNvSpPr>
          <p:nvPr>
            <p:ph idx="1"/>
          </p:nvPr>
        </p:nvSpPr>
        <p:spPr>
          <a:xfrm>
            <a:off x="838200" y="2237873"/>
            <a:ext cx="10515600" cy="3939089"/>
          </a:xfrm>
        </p:spPr>
        <p:txBody>
          <a:bodyPr/>
          <a:lstStyle/>
          <a:p>
            <a:pPr marL="0" indent="0">
              <a:buNone/>
            </a:pPr>
            <a:r>
              <a:rPr lang="en-US" i="1" dirty="0" smtClean="0">
                <a:solidFill>
                  <a:schemeClr val="accent6"/>
                </a:solidFill>
              </a:rPr>
              <a:t>Lumped</a:t>
            </a:r>
            <a:r>
              <a:rPr lang="en-US" dirty="0" smtClean="0">
                <a:solidFill>
                  <a:schemeClr val="accent6"/>
                </a:solidFill>
              </a:rPr>
              <a:t> </a:t>
            </a:r>
            <a:r>
              <a:rPr lang="en-US" dirty="0" smtClean="0"/>
              <a:t>species are groups of </a:t>
            </a:r>
            <a:r>
              <a:rPr lang="en-US" i="1" dirty="0" smtClean="0">
                <a:solidFill>
                  <a:schemeClr val="accent6"/>
                </a:solidFill>
              </a:rPr>
              <a:t>primitive</a:t>
            </a:r>
            <a:r>
              <a:rPr lang="en-US" dirty="0" smtClean="0"/>
              <a:t> species that transport and react together, implying equal diffusivities for the primitive species within the group.</a:t>
            </a:r>
            <a:endParaRPr lang="en-US" dirty="0"/>
          </a:p>
        </p:txBody>
      </p:sp>
      <p:pic>
        <p:nvPicPr>
          <p:cNvPr id="5" name="Picture 4"/>
          <p:cNvPicPr>
            <a:picLocks noChangeAspect="1"/>
          </p:cNvPicPr>
          <p:nvPr/>
        </p:nvPicPr>
        <p:blipFill>
          <a:blip r:embed="rId2"/>
          <a:stretch>
            <a:fillRect/>
          </a:stretch>
        </p:blipFill>
        <p:spPr>
          <a:xfrm>
            <a:off x="1604624" y="1695716"/>
            <a:ext cx="8982751" cy="268564"/>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893858657"/>
              </p:ext>
            </p:extLst>
          </p:nvPr>
        </p:nvGraphicFramePr>
        <p:xfrm>
          <a:off x="2031999" y="3483835"/>
          <a:ext cx="8128000" cy="2966720"/>
        </p:xfrm>
        <a:graphic>
          <a:graphicData uri="http://schemas.openxmlformats.org/drawingml/2006/table">
            <a:tbl>
              <a:tblPr firstRow="1" bandRow="1">
                <a:tableStyleId>{5C22544A-7EE6-4342-B048-85BDC9FD1C3A}</a:tableStyleId>
              </a:tblPr>
              <a:tblGrid>
                <a:gridCol w="2032000"/>
                <a:gridCol w="2032000"/>
                <a:gridCol w="2032000"/>
                <a:gridCol w="2032000"/>
              </a:tblGrid>
              <a:tr h="370840">
                <a:tc>
                  <a:txBody>
                    <a:bodyPr/>
                    <a:lstStyle/>
                    <a:p>
                      <a:endParaRPr lang="en-US" dirty="0"/>
                    </a:p>
                  </a:txBody>
                  <a:tcPr>
                    <a:noFill/>
                  </a:tcPr>
                </a:tc>
                <a:tc gridSpan="3">
                  <a:txBody>
                    <a:bodyPr/>
                    <a:lstStyle/>
                    <a:p>
                      <a:pPr algn="ctr"/>
                      <a:r>
                        <a:rPr lang="en-US" dirty="0" smtClean="0"/>
                        <a:t>Lumped Species</a:t>
                      </a:r>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r>
                        <a:rPr lang="en-US" b="1" dirty="0" smtClean="0">
                          <a:ln>
                            <a:noFill/>
                          </a:ln>
                          <a:solidFill>
                            <a:schemeClr val="bg1"/>
                          </a:solidFill>
                        </a:rPr>
                        <a:t>Primitive Species</a:t>
                      </a:r>
                      <a:endParaRPr lang="en-US" b="1" dirty="0">
                        <a:ln>
                          <a:noFill/>
                        </a:ln>
                        <a:solidFill>
                          <a:schemeClr val="bg1"/>
                        </a:solidFill>
                      </a:endParaRPr>
                    </a:p>
                  </a:txBody>
                  <a:tcPr>
                    <a:solidFill>
                      <a:schemeClr val="accent1"/>
                    </a:solidFill>
                  </a:tcPr>
                </a:tc>
                <a:tc>
                  <a:txBody>
                    <a:bodyPr/>
                    <a:lstStyle/>
                    <a:p>
                      <a:r>
                        <a:rPr lang="en-US" b="1" dirty="0" smtClean="0">
                          <a:ln>
                            <a:noFill/>
                          </a:ln>
                          <a:solidFill>
                            <a:schemeClr val="bg1"/>
                          </a:solidFill>
                        </a:rPr>
                        <a:t>Fuel</a:t>
                      </a:r>
                      <a:endParaRPr lang="en-US" b="1" dirty="0">
                        <a:ln>
                          <a:noFill/>
                        </a:ln>
                        <a:solidFill>
                          <a:schemeClr val="bg1"/>
                        </a:solidFill>
                      </a:endParaRPr>
                    </a:p>
                  </a:txBody>
                  <a:tcPr>
                    <a:solidFill>
                      <a:schemeClr val="accent1"/>
                    </a:solidFill>
                  </a:tcPr>
                </a:tc>
                <a:tc>
                  <a:txBody>
                    <a:bodyPr/>
                    <a:lstStyle/>
                    <a:p>
                      <a:r>
                        <a:rPr lang="en-US" b="1" dirty="0" smtClean="0">
                          <a:ln>
                            <a:noFill/>
                          </a:ln>
                          <a:solidFill>
                            <a:schemeClr val="bg1"/>
                          </a:solidFill>
                        </a:rPr>
                        <a:t>Air</a:t>
                      </a:r>
                      <a:endParaRPr lang="en-US" b="1" dirty="0">
                        <a:ln>
                          <a:noFill/>
                        </a:ln>
                        <a:solidFill>
                          <a:schemeClr val="bg1"/>
                        </a:solidFill>
                      </a:endParaRPr>
                    </a:p>
                  </a:txBody>
                  <a:tcPr>
                    <a:solidFill>
                      <a:schemeClr val="accent1"/>
                    </a:solidFill>
                  </a:tcPr>
                </a:tc>
                <a:tc>
                  <a:txBody>
                    <a:bodyPr/>
                    <a:lstStyle/>
                    <a:p>
                      <a:r>
                        <a:rPr lang="en-US" b="1" dirty="0" smtClean="0">
                          <a:ln>
                            <a:noFill/>
                          </a:ln>
                          <a:solidFill>
                            <a:schemeClr val="bg1"/>
                          </a:solidFill>
                        </a:rPr>
                        <a:t>Products</a:t>
                      </a:r>
                      <a:endParaRPr lang="en-US" b="1" dirty="0">
                        <a:ln>
                          <a:noFill/>
                        </a:ln>
                        <a:solidFill>
                          <a:schemeClr val="bg1"/>
                        </a:solidFill>
                      </a:endParaRPr>
                    </a:p>
                  </a:txBody>
                  <a:tcPr>
                    <a:solidFill>
                      <a:schemeClr val="accent1"/>
                    </a:solidFill>
                  </a:tcPr>
                </a:tc>
              </a:tr>
              <a:tr h="370840">
                <a:tc>
                  <a:txBody>
                    <a:bodyPr/>
                    <a:lstStyle/>
                    <a:p>
                      <a:r>
                        <a:rPr lang="en-US" dirty="0" smtClean="0"/>
                        <a:t>C3H8</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r>
              <a:tr h="370840">
                <a:tc>
                  <a:txBody>
                    <a:bodyPr/>
                    <a:lstStyle/>
                    <a:p>
                      <a:r>
                        <a:rPr lang="en-US" dirty="0" smtClean="0"/>
                        <a:t>O2</a:t>
                      </a:r>
                      <a:endParaRPr lang="en-US" dirty="0"/>
                    </a:p>
                  </a:txBody>
                  <a:tcPr/>
                </a:tc>
                <a:tc>
                  <a:txBody>
                    <a:bodyPr/>
                    <a:lstStyle/>
                    <a:p>
                      <a:r>
                        <a:rPr lang="en-US" dirty="0" smtClean="0"/>
                        <a:t>0</a:t>
                      </a:r>
                      <a:endParaRPr lang="en-US" dirty="0"/>
                    </a:p>
                  </a:txBody>
                  <a:tcPr/>
                </a:tc>
                <a:tc>
                  <a:txBody>
                    <a:bodyPr/>
                    <a:lstStyle/>
                    <a:p>
                      <a:r>
                        <a:rPr lang="en-US" dirty="0" smtClean="0"/>
                        <a:t>X_O2,A</a:t>
                      </a:r>
                      <a:endParaRPr lang="en-US" dirty="0"/>
                    </a:p>
                  </a:txBody>
                  <a:tcPr/>
                </a:tc>
                <a:tc>
                  <a:txBody>
                    <a:bodyPr/>
                    <a:lstStyle/>
                    <a:p>
                      <a:r>
                        <a:rPr lang="en-US" dirty="0" smtClean="0"/>
                        <a:t>0</a:t>
                      </a:r>
                      <a:endParaRPr lang="en-US" dirty="0"/>
                    </a:p>
                  </a:txBody>
                  <a:tcPr/>
                </a:tc>
              </a:tr>
              <a:tr h="370840">
                <a:tc>
                  <a:txBody>
                    <a:bodyPr/>
                    <a:lstStyle/>
                    <a:p>
                      <a:r>
                        <a:rPr lang="en-US" dirty="0" smtClean="0"/>
                        <a:t>N2</a:t>
                      </a:r>
                      <a:endParaRPr lang="en-US" dirty="0"/>
                    </a:p>
                  </a:txBody>
                  <a:tcPr/>
                </a:tc>
                <a:tc>
                  <a:txBody>
                    <a:bodyPr/>
                    <a:lstStyle/>
                    <a:p>
                      <a:r>
                        <a:rPr lang="en-US" dirty="0" smtClean="0"/>
                        <a:t>0</a:t>
                      </a:r>
                      <a:endParaRPr lang="en-US" dirty="0"/>
                    </a:p>
                  </a:txBody>
                  <a:tcPr/>
                </a:tc>
                <a:tc>
                  <a:txBody>
                    <a:bodyPr/>
                    <a:lstStyle/>
                    <a:p>
                      <a:r>
                        <a:rPr lang="en-US" dirty="0" smtClean="0"/>
                        <a:t>X_N2,A</a:t>
                      </a:r>
                      <a:endParaRPr lang="en-US" dirty="0"/>
                    </a:p>
                  </a:txBody>
                  <a:tcPr/>
                </a:tc>
                <a:tc>
                  <a:txBody>
                    <a:bodyPr/>
                    <a:lstStyle/>
                    <a:p>
                      <a:r>
                        <a:rPr lang="en-US" dirty="0" smtClean="0"/>
                        <a:t>X_N2,P</a:t>
                      </a:r>
                      <a:endParaRPr lang="en-US" dirty="0"/>
                    </a:p>
                  </a:txBody>
                  <a:tcPr/>
                </a:tc>
              </a:tr>
              <a:tr h="370840">
                <a:tc>
                  <a:txBody>
                    <a:bodyPr/>
                    <a:lstStyle/>
                    <a:p>
                      <a:r>
                        <a:rPr lang="en-US" dirty="0" smtClean="0"/>
                        <a:t>CO2</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X_CO2,P</a:t>
                      </a:r>
                      <a:endParaRPr lang="en-US" dirty="0"/>
                    </a:p>
                  </a:txBody>
                  <a:tcPr/>
                </a:tc>
              </a:tr>
              <a:tr h="370840">
                <a:tc>
                  <a:txBody>
                    <a:bodyPr/>
                    <a:lstStyle/>
                    <a:p>
                      <a:r>
                        <a:rPr lang="en-US" dirty="0" smtClean="0"/>
                        <a:t>H2O</a:t>
                      </a:r>
                      <a:endParaRPr lang="en-US" dirty="0"/>
                    </a:p>
                  </a:txBody>
                  <a:tcPr/>
                </a:tc>
                <a:tc>
                  <a:txBody>
                    <a:bodyPr/>
                    <a:lstStyle/>
                    <a:p>
                      <a:r>
                        <a:rPr lang="en-US" dirty="0" smtClean="0"/>
                        <a:t>0</a:t>
                      </a:r>
                      <a:endParaRPr lang="en-US" dirty="0"/>
                    </a:p>
                  </a:txBody>
                  <a:tcPr/>
                </a:tc>
                <a:tc>
                  <a:txBody>
                    <a:bodyPr/>
                    <a:lstStyle/>
                    <a:p>
                      <a:r>
                        <a:rPr lang="en-US" dirty="0" smtClean="0"/>
                        <a:t>0</a:t>
                      </a:r>
                      <a:endParaRPr lang="en-US" dirty="0"/>
                    </a:p>
                  </a:txBody>
                  <a:tcPr/>
                </a:tc>
                <a:tc>
                  <a:txBody>
                    <a:bodyPr/>
                    <a:lstStyle/>
                    <a:p>
                      <a:r>
                        <a:rPr lang="en-US" dirty="0" smtClean="0"/>
                        <a:t>X_H2O,P</a:t>
                      </a:r>
                      <a:endParaRPr lang="en-US" dirty="0"/>
                    </a:p>
                  </a:txBody>
                  <a:tcPr/>
                </a:tc>
              </a:tr>
              <a:tr h="370840">
                <a:tc>
                  <a:txBody>
                    <a:bodyPr/>
                    <a:lstStyle/>
                    <a:p>
                      <a:r>
                        <a:rPr lang="en-US" dirty="0" smtClean="0"/>
                        <a:t>SUM</a:t>
                      </a:r>
                      <a:endParaRPr lang="en-US" dirty="0"/>
                    </a:p>
                  </a:txBody>
                  <a:tcPr>
                    <a:solidFill>
                      <a:schemeClr val="accent6"/>
                    </a:solidFill>
                  </a:tcPr>
                </a:tc>
                <a:tc>
                  <a:txBody>
                    <a:bodyPr/>
                    <a:lstStyle/>
                    <a:p>
                      <a:r>
                        <a:rPr lang="en-US" dirty="0" smtClean="0"/>
                        <a:t>1</a:t>
                      </a:r>
                      <a:endParaRPr lang="en-US" dirty="0"/>
                    </a:p>
                  </a:txBody>
                  <a:tcPr>
                    <a:solidFill>
                      <a:schemeClr val="accent6"/>
                    </a:solidFill>
                  </a:tcPr>
                </a:tc>
                <a:tc>
                  <a:txBody>
                    <a:bodyPr/>
                    <a:lstStyle/>
                    <a:p>
                      <a:r>
                        <a:rPr lang="en-US" dirty="0" smtClean="0"/>
                        <a:t>1</a:t>
                      </a:r>
                      <a:endParaRPr lang="en-US" dirty="0"/>
                    </a:p>
                  </a:txBody>
                  <a:tcPr>
                    <a:solidFill>
                      <a:schemeClr val="accent6"/>
                    </a:solidFill>
                  </a:tcPr>
                </a:tc>
                <a:tc>
                  <a:txBody>
                    <a:bodyPr/>
                    <a:lstStyle/>
                    <a:p>
                      <a:r>
                        <a:rPr lang="en-US" dirty="0" smtClean="0"/>
                        <a:t>1</a:t>
                      </a:r>
                      <a:endParaRPr lang="en-US" dirty="0"/>
                    </a:p>
                  </a:txBody>
                  <a:tcPr>
                    <a:solidFill>
                      <a:schemeClr val="accent6"/>
                    </a:solidFill>
                  </a:tcPr>
                </a:tc>
              </a:tr>
            </a:tbl>
          </a:graphicData>
        </a:graphic>
      </p:graphicFrame>
    </p:spTree>
    <p:extLst>
      <p:ext uri="{BB962C8B-B14F-4D97-AF65-F5344CB8AC3E}">
        <p14:creationId xmlns:p14="http://schemas.microsoft.com/office/powerpoint/2010/main" val="18178629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Lumped Species</a:t>
            </a:r>
            <a:endParaRPr lang="en-US" dirty="0"/>
          </a:p>
        </p:txBody>
      </p:sp>
      <p:sp>
        <p:nvSpPr>
          <p:cNvPr id="3" name="Content Placeholder 2"/>
          <p:cNvSpPr>
            <a:spLocks noGrp="1"/>
          </p:cNvSpPr>
          <p:nvPr>
            <p:ph idx="1"/>
          </p:nvPr>
        </p:nvSpPr>
        <p:spPr/>
        <p:txBody>
          <a:bodyPr/>
          <a:lstStyle/>
          <a:p>
            <a:pPr marL="0" indent="0">
              <a:buNone/>
            </a:pPr>
            <a:r>
              <a:rPr lang="en-US" dirty="0" smtClean="0"/>
              <a:t>Question: What is </a:t>
            </a:r>
            <a:r>
              <a:rPr lang="en-US" i="1" dirty="0" smtClean="0"/>
              <a:t>N</a:t>
            </a:r>
            <a:r>
              <a:rPr lang="en-US" baseline="-25000" dirty="0" smtClean="0"/>
              <a:t>A</a:t>
            </a:r>
            <a:r>
              <a:rPr lang="en-US" dirty="0" smtClean="0"/>
              <a:t> </a:t>
            </a:r>
            <a:r>
              <a:rPr lang="en-US" i="1" dirty="0" smtClean="0"/>
              <a:t>W</a:t>
            </a:r>
            <a:r>
              <a:rPr lang="en-US" baseline="-25000" dirty="0" smtClean="0"/>
              <a:t>A</a:t>
            </a:r>
            <a:r>
              <a:rPr lang="en-US" dirty="0" smtClean="0"/>
              <a:t>/</a:t>
            </a:r>
            <a:r>
              <a:rPr lang="en-US" i="1" dirty="0" smtClean="0"/>
              <a:t>W</a:t>
            </a:r>
            <a:r>
              <a:rPr lang="en-US" baseline="-25000" dirty="0" smtClean="0"/>
              <a:t>F </a:t>
            </a:r>
            <a:r>
              <a:rPr lang="en-US" dirty="0" smtClean="0"/>
              <a:t>?</a:t>
            </a:r>
            <a:endParaRPr lang="en-US" dirty="0"/>
          </a:p>
        </p:txBody>
      </p:sp>
    </p:spTree>
    <p:extLst>
      <p:ext uri="{BB962C8B-B14F-4D97-AF65-F5344CB8AC3E}">
        <p14:creationId xmlns:p14="http://schemas.microsoft.com/office/powerpoint/2010/main" val="7987174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Lumped Species Mass Fractions</a:t>
            </a:r>
            <a:endParaRPr lang="en-US" dirty="0"/>
          </a:p>
        </p:txBody>
      </p:sp>
      <p:sp>
        <p:nvSpPr>
          <p:cNvPr id="3" name="Content Placeholder 2"/>
          <p:cNvSpPr>
            <a:spLocks noGrp="1"/>
          </p:cNvSpPr>
          <p:nvPr>
            <p:ph idx="1"/>
          </p:nvPr>
        </p:nvSpPr>
        <p:spPr/>
        <p:txBody>
          <a:bodyPr/>
          <a:lstStyle/>
          <a:p>
            <a:pPr marL="0" indent="0">
              <a:buNone/>
            </a:pPr>
            <a:r>
              <a:rPr lang="en-US" dirty="0" smtClean="0"/>
              <a:t>Recall: </a:t>
            </a:r>
            <a:endParaRPr lang="en-US" dirty="0"/>
          </a:p>
        </p:txBody>
      </p:sp>
      <p:pic>
        <p:nvPicPr>
          <p:cNvPr id="4" name="Picture 3"/>
          <p:cNvPicPr>
            <a:picLocks noChangeAspect="1"/>
          </p:cNvPicPr>
          <p:nvPr/>
        </p:nvPicPr>
        <p:blipFill>
          <a:blip r:embed="rId2"/>
          <a:stretch>
            <a:fillRect/>
          </a:stretch>
        </p:blipFill>
        <p:spPr>
          <a:xfrm>
            <a:off x="2045368" y="1825625"/>
            <a:ext cx="2743200" cy="438912"/>
          </a:xfrm>
          <a:prstGeom prst="rect">
            <a:avLst/>
          </a:prstGeom>
        </p:spPr>
      </p:pic>
      <p:sp>
        <p:nvSpPr>
          <p:cNvPr id="6" name="TextBox 5"/>
          <p:cNvSpPr txBox="1"/>
          <p:nvPr/>
        </p:nvSpPr>
        <p:spPr>
          <a:xfrm>
            <a:off x="1925053" y="2859910"/>
            <a:ext cx="798617" cy="523220"/>
          </a:xfrm>
          <a:prstGeom prst="rect">
            <a:avLst/>
          </a:prstGeom>
          <a:noFill/>
        </p:spPr>
        <p:txBody>
          <a:bodyPr wrap="none" rtlCol="0">
            <a:spAutoFit/>
          </a:bodyPr>
          <a:lstStyle/>
          <a:p>
            <a:r>
              <a:rPr lang="en-US" sz="2800" dirty="0" smtClean="0">
                <a:solidFill>
                  <a:schemeClr val="accent5"/>
                </a:solidFill>
              </a:rPr>
              <a:t>Fuel</a:t>
            </a:r>
          </a:p>
        </p:txBody>
      </p:sp>
      <p:sp>
        <p:nvSpPr>
          <p:cNvPr id="7" name="TextBox 6"/>
          <p:cNvSpPr txBox="1"/>
          <p:nvPr/>
        </p:nvSpPr>
        <p:spPr>
          <a:xfrm>
            <a:off x="3457235" y="2859910"/>
            <a:ext cx="599844" cy="523220"/>
          </a:xfrm>
          <a:prstGeom prst="rect">
            <a:avLst/>
          </a:prstGeom>
          <a:noFill/>
        </p:spPr>
        <p:txBody>
          <a:bodyPr wrap="none" rtlCol="0">
            <a:spAutoFit/>
          </a:bodyPr>
          <a:lstStyle/>
          <a:p>
            <a:r>
              <a:rPr lang="en-US" sz="2800" dirty="0" smtClean="0">
                <a:solidFill>
                  <a:schemeClr val="accent5"/>
                </a:solidFill>
              </a:rPr>
              <a:t>Air</a:t>
            </a:r>
          </a:p>
        </p:txBody>
      </p:sp>
      <p:sp>
        <p:nvSpPr>
          <p:cNvPr id="8" name="TextBox 7"/>
          <p:cNvSpPr txBox="1"/>
          <p:nvPr/>
        </p:nvSpPr>
        <p:spPr>
          <a:xfrm>
            <a:off x="4854813" y="2859910"/>
            <a:ext cx="1470915" cy="523220"/>
          </a:xfrm>
          <a:prstGeom prst="rect">
            <a:avLst/>
          </a:prstGeom>
          <a:noFill/>
        </p:spPr>
        <p:txBody>
          <a:bodyPr wrap="none" rtlCol="0">
            <a:spAutoFit/>
          </a:bodyPr>
          <a:lstStyle/>
          <a:p>
            <a:r>
              <a:rPr lang="en-US" sz="2800" dirty="0" smtClean="0">
                <a:solidFill>
                  <a:schemeClr val="accent5"/>
                </a:solidFill>
              </a:rPr>
              <a:t>Products</a:t>
            </a:r>
          </a:p>
        </p:txBody>
      </p:sp>
      <p:pic>
        <p:nvPicPr>
          <p:cNvPr id="9" name="Picture 8"/>
          <p:cNvPicPr>
            <a:picLocks noChangeAspect="1"/>
          </p:cNvPicPr>
          <p:nvPr/>
        </p:nvPicPr>
        <p:blipFill>
          <a:blip r:embed="rId3"/>
          <a:stretch>
            <a:fillRect/>
          </a:stretch>
        </p:blipFill>
        <p:spPr>
          <a:xfrm>
            <a:off x="838200" y="3518067"/>
            <a:ext cx="5843337" cy="2008907"/>
          </a:xfrm>
          <a:prstGeom prst="rect">
            <a:avLst/>
          </a:prstGeom>
        </p:spPr>
      </p:pic>
      <p:pic>
        <p:nvPicPr>
          <p:cNvPr id="10" name="Picture 9"/>
          <p:cNvPicPr>
            <a:picLocks noChangeAspect="1"/>
          </p:cNvPicPr>
          <p:nvPr/>
        </p:nvPicPr>
        <p:blipFill>
          <a:blip r:embed="rId4"/>
          <a:stretch>
            <a:fillRect/>
          </a:stretch>
        </p:blipFill>
        <p:spPr>
          <a:xfrm>
            <a:off x="8527048" y="3518067"/>
            <a:ext cx="1651000" cy="342900"/>
          </a:xfrm>
          <a:prstGeom prst="rect">
            <a:avLst/>
          </a:prstGeom>
        </p:spPr>
      </p:pic>
      <p:sp>
        <p:nvSpPr>
          <p:cNvPr id="11" name="Rectangle 10"/>
          <p:cNvSpPr/>
          <p:nvPr/>
        </p:nvSpPr>
        <p:spPr>
          <a:xfrm>
            <a:off x="8124656" y="3152601"/>
            <a:ext cx="2503239" cy="1073831"/>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5"/>
          <a:stretch>
            <a:fillRect/>
          </a:stretch>
        </p:blipFill>
        <p:spPr>
          <a:xfrm>
            <a:off x="8251450" y="5446030"/>
            <a:ext cx="2249650" cy="730933"/>
          </a:xfrm>
          <a:prstGeom prst="rect">
            <a:avLst/>
          </a:prstGeom>
        </p:spPr>
      </p:pic>
      <p:sp>
        <p:nvSpPr>
          <p:cNvPr id="13" name="TextBox 12"/>
          <p:cNvSpPr txBox="1"/>
          <p:nvPr/>
        </p:nvSpPr>
        <p:spPr>
          <a:xfrm>
            <a:off x="8225960" y="4678477"/>
            <a:ext cx="2300630" cy="523220"/>
          </a:xfrm>
          <a:prstGeom prst="rect">
            <a:avLst/>
          </a:prstGeom>
          <a:noFill/>
        </p:spPr>
        <p:txBody>
          <a:bodyPr wrap="none" rtlCol="0">
            <a:spAutoFit/>
          </a:bodyPr>
          <a:lstStyle/>
          <a:p>
            <a:r>
              <a:rPr lang="en-US" sz="2800" dirty="0" smtClean="0"/>
              <a:t>elements of </a:t>
            </a:r>
            <a:r>
              <a:rPr lang="en-US" sz="2800" i="1" dirty="0" smtClean="0"/>
              <a:t>A</a:t>
            </a:r>
            <a:r>
              <a:rPr lang="en-US" sz="2800" dirty="0" smtClean="0"/>
              <a:t>:</a:t>
            </a:r>
          </a:p>
        </p:txBody>
      </p:sp>
    </p:spTree>
    <p:extLst>
      <p:ext uri="{BB962C8B-B14F-4D97-AF65-F5344CB8AC3E}">
        <p14:creationId xmlns:p14="http://schemas.microsoft.com/office/powerpoint/2010/main" val="18754490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Lumped Species to Primitive Species</a:t>
            </a:r>
            <a:endParaRPr lang="en-US" dirty="0"/>
          </a:p>
        </p:txBody>
      </p:sp>
      <p:pic>
        <p:nvPicPr>
          <p:cNvPr id="3" name="Picture 2"/>
          <p:cNvPicPr>
            <a:picLocks noChangeAspect="1"/>
          </p:cNvPicPr>
          <p:nvPr/>
        </p:nvPicPr>
        <p:blipFill>
          <a:blip r:embed="rId2"/>
          <a:stretch>
            <a:fillRect/>
          </a:stretch>
        </p:blipFill>
        <p:spPr>
          <a:xfrm>
            <a:off x="4140200" y="2091741"/>
            <a:ext cx="3911600" cy="533400"/>
          </a:xfrm>
          <a:prstGeom prst="rect">
            <a:avLst/>
          </a:prstGeom>
        </p:spPr>
      </p:pic>
      <p:pic>
        <p:nvPicPr>
          <p:cNvPr id="4" name="Picture 3"/>
          <p:cNvPicPr>
            <a:picLocks noChangeAspect="1"/>
          </p:cNvPicPr>
          <p:nvPr/>
        </p:nvPicPr>
        <p:blipFill>
          <a:blip r:embed="rId3"/>
          <a:stretch>
            <a:fillRect/>
          </a:stretch>
        </p:blipFill>
        <p:spPr>
          <a:xfrm>
            <a:off x="625642" y="3410941"/>
            <a:ext cx="10940716" cy="2250662"/>
          </a:xfrm>
          <a:prstGeom prst="rect">
            <a:avLst/>
          </a:prstGeom>
        </p:spPr>
      </p:pic>
      <p:sp>
        <p:nvSpPr>
          <p:cNvPr id="5" name="TextBox 4"/>
          <p:cNvSpPr txBox="1"/>
          <p:nvPr/>
        </p:nvSpPr>
        <p:spPr>
          <a:xfrm>
            <a:off x="838200" y="1429078"/>
            <a:ext cx="1930913" cy="523220"/>
          </a:xfrm>
          <a:prstGeom prst="rect">
            <a:avLst/>
          </a:prstGeom>
          <a:noFill/>
        </p:spPr>
        <p:txBody>
          <a:bodyPr wrap="none" rtlCol="0">
            <a:spAutoFit/>
          </a:bodyPr>
          <a:lstStyle/>
          <a:p>
            <a:r>
              <a:rPr lang="en-US" sz="2800" dirty="0" smtClean="0">
                <a:solidFill>
                  <a:schemeClr val="bg1">
                    <a:lumMod val="50000"/>
                  </a:schemeClr>
                </a:solidFill>
              </a:rPr>
              <a:t>(See Z2Y.py)</a:t>
            </a:r>
          </a:p>
        </p:txBody>
      </p:sp>
    </p:spTree>
    <p:extLst>
      <p:ext uri="{BB962C8B-B14F-4D97-AF65-F5344CB8AC3E}">
        <p14:creationId xmlns:p14="http://schemas.microsoft.com/office/powerpoint/2010/main" val="21376811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Recommended Reading</a:t>
            </a:r>
            <a:endParaRPr lang="en-US" dirty="0"/>
          </a:p>
        </p:txBody>
      </p:sp>
      <p:sp>
        <p:nvSpPr>
          <p:cNvPr id="3" name="Content Placeholder 2"/>
          <p:cNvSpPr>
            <a:spLocks noGrp="1"/>
          </p:cNvSpPr>
          <p:nvPr>
            <p:ph idx="1"/>
          </p:nvPr>
        </p:nvSpPr>
        <p:spPr/>
        <p:txBody>
          <a:bodyPr/>
          <a:lstStyle/>
          <a:p>
            <a:r>
              <a:rPr lang="en-US" dirty="0" smtClean="0"/>
              <a:t>H. Scott </a:t>
            </a:r>
            <a:r>
              <a:rPr lang="en-US" dirty="0" err="1" smtClean="0"/>
              <a:t>Fogler</a:t>
            </a:r>
            <a:r>
              <a:rPr lang="en-US" dirty="0" smtClean="0"/>
              <a:t>, “Elements of Chemical Reaction Engineering”, Prentice-Hall, 1992.</a:t>
            </a:r>
          </a:p>
          <a:p>
            <a:r>
              <a:rPr lang="en-US" dirty="0" smtClean="0"/>
              <a:t>Stephen R. Turns, “An Introduction to Combustion”, McGraw-Hill, 2000.</a:t>
            </a:r>
          </a:p>
          <a:p>
            <a:r>
              <a:rPr lang="en-US" dirty="0" smtClean="0"/>
              <a:t>Norbert Peters, “Turbulent Combustion”, Cambridge, 2000.</a:t>
            </a:r>
          </a:p>
          <a:p>
            <a:r>
              <a:rPr lang="en-US" dirty="0" smtClean="0"/>
              <a:t>Rodney O. Fox, “Computational Models for Turbulent Reacting Flows”, </a:t>
            </a:r>
            <a:r>
              <a:rPr lang="en-US" dirty="0" err="1" smtClean="0"/>
              <a:t>Cambridege</a:t>
            </a:r>
            <a:r>
              <a:rPr lang="en-US" dirty="0" smtClean="0"/>
              <a:t>, 2003.</a:t>
            </a:r>
          </a:p>
          <a:p>
            <a:r>
              <a:rPr lang="en-US" dirty="0"/>
              <a:t>Thierry </a:t>
            </a:r>
            <a:r>
              <a:rPr lang="en-US" dirty="0" err="1"/>
              <a:t>Poinsot</a:t>
            </a:r>
            <a:r>
              <a:rPr lang="en-US" dirty="0"/>
              <a:t> and Denis </a:t>
            </a:r>
            <a:r>
              <a:rPr lang="en-US" dirty="0" err="1"/>
              <a:t>Veynante</a:t>
            </a:r>
            <a:r>
              <a:rPr lang="en-US" dirty="0"/>
              <a:t>, “Theoretical and Numerical Combustion”, Edwards, 2005.</a:t>
            </a:r>
          </a:p>
          <a:p>
            <a:endParaRPr lang="en-US" dirty="0"/>
          </a:p>
        </p:txBody>
      </p:sp>
    </p:spTree>
    <p:extLst>
      <p:ext uri="{BB962C8B-B14F-4D97-AF65-F5344CB8AC3E}">
        <p14:creationId xmlns:p14="http://schemas.microsoft.com/office/powerpoint/2010/main" val="14177267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Specified CO and Soot Yields</a:t>
            </a:r>
            <a:endParaRPr lang="en-US" dirty="0"/>
          </a:p>
        </p:txBody>
      </p:sp>
      <p:pic>
        <p:nvPicPr>
          <p:cNvPr id="3" name="Picture 2"/>
          <p:cNvPicPr>
            <a:picLocks noChangeAspect="1"/>
          </p:cNvPicPr>
          <p:nvPr/>
        </p:nvPicPr>
        <p:blipFill>
          <a:blip r:embed="rId2"/>
          <a:stretch>
            <a:fillRect/>
          </a:stretch>
        </p:blipFill>
        <p:spPr>
          <a:xfrm>
            <a:off x="971711" y="2263500"/>
            <a:ext cx="5262044" cy="2340584"/>
          </a:xfrm>
          <a:prstGeom prst="rect">
            <a:avLst/>
          </a:prstGeom>
        </p:spPr>
      </p:pic>
      <p:sp>
        <p:nvSpPr>
          <p:cNvPr id="5" name="TextBox 4"/>
          <p:cNvSpPr txBox="1"/>
          <p:nvPr/>
        </p:nvSpPr>
        <p:spPr>
          <a:xfrm>
            <a:off x="8935454" y="545934"/>
            <a:ext cx="2932364" cy="954107"/>
          </a:xfrm>
          <a:prstGeom prst="rect">
            <a:avLst/>
          </a:prstGeom>
          <a:noFill/>
        </p:spPr>
        <p:txBody>
          <a:bodyPr wrap="square" rtlCol="0">
            <a:spAutoFit/>
          </a:bodyPr>
          <a:lstStyle/>
          <a:p>
            <a:r>
              <a:rPr lang="en-US" sz="2800" dirty="0" smtClean="0">
                <a:solidFill>
                  <a:schemeClr val="accent5"/>
                </a:solidFill>
              </a:rPr>
              <a:t>C</a:t>
            </a:r>
            <a:r>
              <a:rPr lang="en-US" sz="2800" baseline="-25000" dirty="0" smtClean="0">
                <a:solidFill>
                  <a:schemeClr val="accent5"/>
                </a:solidFill>
              </a:rPr>
              <a:t>0.9</a:t>
            </a:r>
            <a:r>
              <a:rPr lang="en-US" sz="2800" dirty="0" smtClean="0">
                <a:solidFill>
                  <a:schemeClr val="accent5"/>
                </a:solidFill>
              </a:rPr>
              <a:t>H</a:t>
            </a:r>
            <a:r>
              <a:rPr lang="en-US" sz="2800" baseline="-25000" dirty="0" smtClean="0">
                <a:solidFill>
                  <a:schemeClr val="accent5"/>
                </a:solidFill>
              </a:rPr>
              <a:t>0.1</a:t>
            </a:r>
          </a:p>
          <a:p>
            <a:r>
              <a:rPr lang="en-US" sz="2800" i="1" dirty="0" err="1" smtClean="0">
                <a:solidFill>
                  <a:schemeClr val="accent5"/>
                </a:solidFill>
              </a:rPr>
              <a:t>W</a:t>
            </a:r>
            <a:r>
              <a:rPr lang="en-US" sz="2800" baseline="-25000" dirty="0" err="1" smtClean="0">
                <a:solidFill>
                  <a:schemeClr val="accent5"/>
                </a:solidFill>
              </a:rPr>
              <a:t>s</a:t>
            </a:r>
            <a:r>
              <a:rPr lang="en-US" sz="2800" dirty="0" smtClean="0">
                <a:solidFill>
                  <a:schemeClr val="accent5"/>
                </a:solidFill>
              </a:rPr>
              <a:t>=10.9 kg/</a:t>
            </a:r>
            <a:r>
              <a:rPr lang="en-US" sz="2800" dirty="0" err="1" smtClean="0">
                <a:solidFill>
                  <a:schemeClr val="accent5"/>
                </a:solidFill>
              </a:rPr>
              <a:t>kmol</a:t>
            </a:r>
            <a:endParaRPr lang="en-US" sz="2800" dirty="0" smtClean="0">
              <a:solidFill>
                <a:schemeClr val="accent5"/>
              </a:solidFill>
            </a:endParaRPr>
          </a:p>
        </p:txBody>
      </p:sp>
      <p:cxnSp>
        <p:nvCxnSpPr>
          <p:cNvPr id="7" name="Straight Arrow Connector 6"/>
          <p:cNvCxnSpPr/>
          <p:nvPr/>
        </p:nvCxnSpPr>
        <p:spPr>
          <a:xfrm flipH="1">
            <a:off x="9360568" y="1544377"/>
            <a:ext cx="312823" cy="653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stretch>
            <a:fillRect/>
          </a:stretch>
        </p:blipFill>
        <p:spPr>
          <a:xfrm>
            <a:off x="971711" y="5367543"/>
            <a:ext cx="3538701" cy="825353"/>
          </a:xfrm>
          <a:prstGeom prst="rect">
            <a:avLst/>
          </a:prstGeom>
        </p:spPr>
      </p:pic>
      <p:sp>
        <p:nvSpPr>
          <p:cNvPr id="15" name="TextBox 14"/>
          <p:cNvSpPr txBox="1"/>
          <p:nvPr/>
        </p:nvSpPr>
        <p:spPr>
          <a:xfrm>
            <a:off x="4788568" y="1590552"/>
            <a:ext cx="1980286" cy="523220"/>
          </a:xfrm>
          <a:prstGeom prst="rect">
            <a:avLst/>
          </a:prstGeom>
          <a:noFill/>
        </p:spPr>
        <p:txBody>
          <a:bodyPr wrap="none" rtlCol="0">
            <a:spAutoFit/>
          </a:bodyPr>
          <a:lstStyle/>
          <a:p>
            <a:r>
              <a:rPr lang="en-US" sz="2800" dirty="0" smtClean="0">
                <a:solidFill>
                  <a:schemeClr val="accent6"/>
                </a:solidFill>
              </a:rPr>
              <a:t>SOOT_YIELD</a:t>
            </a:r>
          </a:p>
        </p:txBody>
      </p:sp>
      <p:cxnSp>
        <p:nvCxnSpPr>
          <p:cNvPr id="17" name="Straight Arrow Connector 16"/>
          <p:cNvCxnSpPr/>
          <p:nvPr/>
        </p:nvCxnSpPr>
        <p:spPr>
          <a:xfrm>
            <a:off x="6576654" y="2038910"/>
            <a:ext cx="497305" cy="449179"/>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4"/>
          <a:stretch>
            <a:fillRect/>
          </a:stretch>
        </p:blipFill>
        <p:spPr>
          <a:xfrm>
            <a:off x="7073959" y="2263499"/>
            <a:ext cx="4668253" cy="2422540"/>
          </a:xfrm>
          <a:prstGeom prst="rect">
            <a:avLst/>
          </a:prstGeom>
        </p:spPr>
      </p:pic>
      <p:pic>
        <p:nvPicPr>
          <p:cNvPr id="19" name="Picture 18"/>
          <p:cNvPicPr>
            <a:picLocks noChangeAspect="1"/>
          </p:cNvPicPr>
          <p:nvPr/>
        </p:nvPicPr>
        <p:blipFill>
          <a:blip r:embed="rId5"/>
          <a:stretch>
            <a:fillRect/>
          </a:stretch>
        </p:blipFill>
        <p:spPr>
          <a:xfrm>
            <a:off x="7073959" y="5367543"/>
            <a:ext cx="2744299" cy="825353"/>
          </a:xfrm>
          <a:prstGeom prst="rect">
            <a:avLst/>
          </a:prstGeom>
        </p:spPr>
      </p:pic>
    </p:spTree>
    <p:extLst>
      <p:ext uri="{BB962C8B-B14F-4D97-AF65-F5344CB8AC3E}">
        <p14:creationId xmlns:p14="http://schemas.microsoft.com/office/powerpoint/2010/main" val="10986331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“Simple” Hydrocarbon Chemistry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768" y="1990801"/>
            <a:ext cx="10844463" cy="171793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7982" y="4008849"/>
            <a:ext cx="6616033" cy="2243899"/>
          </a:xfrm>
          <a:prstGeom prst="rect">
            <a:avLst/>
          </a:prstGeom>
        </p:spPr>
      </p:pic>
    </p:spTree>
    <p:extLst>
      <p:ext uri="{BB962C8B-B14F-4D97-AF65-F5344CB8AC3E}">
        <p14:creationId xmlns:p14="http://schemas.microsoft.com/office/powerpoint/2010/main" val="15504560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Simple Chemistry with FORMULA</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Run </a:t>
            </a:r>
            <a:r>
              <a:rPr lang="en-US" dirty="0" err="1" smtClean="0"/>
              <a:t>simple_chemistry_methane.fds</a:t>
            </a:r>
            <a:endParaRPr lang="en-US" dirty="0" smtClean="0"/>
          </a:p>
          <a:p>
            <a:pPr marL="514350" indent="-514350">
              <a:buFont typeface="+mj-lt"/>
              <a:buAutoNum type="alphaLcParenR"/>
            </a:pPr>
            <a:r>
              <a:rPr lang="en-US" dirty="0" smtClean="0"/>
              <a:t>Modify input file for CH2O using FORMULA</a:t>
            </a:r>
          </a:p>
          <a:p>
            <a:pPr marL="514350" indent="-514350">
              <a:buFont typeface="+mj-lt"/>
              <a:buAutoNum type="alphaLcParenR"/>
            </a:pPr>
            <a:r>
              <a:rPr lang="en-US" dirty="0" smtClean="0"/>
              <a:t>Add specified HEAT_OF_COMBUSTION</a:t>
            </a:r>
          </a:p>
          <a:p>
            <a:pPr marL="514350" indent="-514350">
              <a:buFont typeface="+mj-lt"/>
              <a:buAutoNum type="alphaLcParenR"/>
            </a:pPr>
            <a:r>
              <a:rPr lang="en-US" dirty="0" smtClean="0"/>
              <a:t>Add a CO_YIELD and a SOOT_YIELD</a:t>
            </a:r>
          </a:p>
          <a:p>
            <a:pPr marL="514350" indent="-514350">
              <a:buFont typeface="+mj-lt"/>
              <a:buAutoNum type="alphaLcParenR"/>
            </a:pPr>
            <a:endParaRPr lang="en-US" dirty="0"/>
          </a:p>
          <a:p>
            <a:pPr marL="0" indent="0">
              <a:buNone/>
            </a:pPr>
            <a:r>
              <a:rPr lang="en-US" dirty="0" smtClean="0">
                <a:solidFill>
                  <a:schemeClr val="bg1">
                    <a:lumMod val="50000"/>
                  </a:schemeClr>
                </a:solidFill>
              </a:rPr>
              <a:t>Examine the .out file for each case.</a:t>
            </a:r>
            <a:endParaRPr lang="en-US" dirty="0">
              <a:solidFill>
                <a:schemeClr val="bg1">
                  <a:lumMod val="50000"/>
                </a:schemeClr>
              </a:solidFill>
            </a:endParaRPr>
          </a:p>
        </p:txBody>
      </p:sp>
    </p:spTree>
    <p:extLst>
      <p:ext uri="{BB962C8B-B14F-4D97-AF65-F5344CB8AC3E}">
        <p14:creationId xmlns:p14="http://schemas.microsoft.com/office/powerpoint/2010/main" val="16081218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Release Rate</a:t>
            </a:r>
            <a:endParaRPr lang="en-US" dirty="0"/>
          </a:p>
        </p:txBody>
      </p:sp>
      <p:pic>
        <p:nvPicPr>
          <p:cNvPr id="4" name="Picture 3"/>
          <p:cNvPicPr>
            <a:picLocks noChangeAspect="1"/>
          </p:cNvPicPr>
          <p:nvPr/>
        </p:nvPicPr>
        <p:blipFill>
          <a:blip r:embed="rId2"/>
          <a:stretch>
            <a:fillRect/>
          </a:stretch>
        </p:blipFill>
        <p:spPr>
          <a:xfrm>
            <a:off x="3987798" y="1805865"/>
            <a:ext cx="4216400" cy="1701800"/>
          </a:xfrm>
          <a:prstGeom prst="rect">
            <a:avLst/>
          </a:prstGeom>
        </p:spPr>
      </p:pic>
      <p:sp>
        <p:nvSpPr>
          <p:cNvPr id="5" name="TextBox 4"/>
          <p:cNvSpPr txBox="1"/>
          <p:nvPr/>
        </p:nvSpPr>
        <p:spPr>
          <a:xfrm>
            <a:off x="838200" y="3622842"/>
            <a:ext cx="7074437" cy="2677656"/>
          </a:xfrm>
          <a:prstGeom prst="rect">
            <a:avLst/>
          </a:prstGeom>
          <a:noFill/>
        </p:spPr>
        <p:txBody>
          <a:bodyPr wrap="none" rtlCol="0">
            <a:spAutoFit/>
          </a:bodyPr>
          <a:lstStyle/>
          <a:p>
            <a:r>
              <a:rPr lang="en-US" sz="2800" dirty="0" smtClean="0">
                <a:solidFill>
                  <a:schemeClr val="accent6"/>
                </a:solidFill>
              </a:rPr>
              <a:t>FDS computes HRR both ways, but first method</a:t>
            </a:r>
          </a:p>
          <a:p>
            <a:r>
              <a:rPr lang="en-US" sz="2800" dirty="0" smtClean="0">
                <a:solidFill>
                  <a:schemeClr val="accent6"/>
                </a:solidFill>
              </a:rPr>
              <a:t>is what gets used in energy equation.</a:t>
            </a:r>
          </a:p>
          <a:p>
            <a:endParaRPr lang="en-US" sz="2800" dirty="0">
              <a:solidFill>
                <a:schemeClr val="accent6"/>
              </a:solidFill>
            </a:endParaRPr>
          </a:p>
          <a:p>
            <a:r>
              <a:rPr lang="en-US" sz="2800" dirty="0" smtClean="0"/>
              <a:t>Example: </a:t>
            </a:r>
            <a:r>
              <a:rPr lang="en-US" sz="2800" dirty="0" err="1" smtClean="0"/>
              <a:t>hrrpuv_reac_simple.fds</a:t>
            </a:r>
            <a:endParaRPr lang="en-US" sz="2800" dirty="0" smtClean="0"/>
          </a:p>
          <a:p>
            <a:pPr marL="514350" indent="-514350">
              <a:buAutoNum type="alphaLcParenR"/>
            </a:pPr>
            <a:r>
              <a:rPr lang="en-US" sz="2800" dirty="0" smtClean="0"/>
              <a:t>plot </a:t>
            </a:r>
            <a:r>
              <a:rPr lang="en-US" sz="2800" dirty="0" err="1" smtClean="0"/>
              <a:t>hrrpuv</a:t>
            </a:r>
            <a:endParaRPr lang="en-US" sz="2800" dirty="0" smtClean="0"/>
          </a:p>
          <a:p>
            <a:pPr marL="514350" indent="-514350">
              <a:buAutoNum type="alphaLcParenR"/>
            </a:pPr>
            <a:r>
              <a:rPr lang="en-US" sz="2800" dirty="0" smtClean="0"/>
              <a:t>plot </a:t>
            </a:r>
            <a:r>
              <a:rPr lang="en-US" sz="2800" dirty="0" err="1" smtClean="0"/>
              <a:t>hrrpuv</a:t>
            </a:r>
            <a:r>
              <a:rPr lang="en-US" sz="2800" dirty="0" smtClean="0"/>
              <a:t> </a:t>
            </a:r>
            <a:r>
              <a:rPr lang="en-US" sz="2800" dirty="0" err="1" smtClean="0"/>
              <a:t>reac</a:t>
            </a:r>
            <a:endParaRPr lang="en-US" sz="2800" dirty="0" smtClean="0"/>
          </a:p>
        </p:txBody>
      </p:sp>
      <p:pic>
        <p:nvPicPr>
          <p:cNvPr id="6" name="Picture 5"/>
          <p:cNvPicPr>
            <a:picLocks noChangeAspect="1"/>
          </p:cNvPicPr>
          <p:nvPr/>
        </p:nvPicPr>
        <p:blipFill>
          <a:blip r:embed="rId3"/>
          <a:stretch>
            <a:fillRect/>
          </a:stretch>
        </p:blipFill>
        <p:spPr>
          <a:xfrm>
            <a:off x="2021305" y="1805865"/>
            <a:ext cx="1219200" cy="11049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4198" y="3751846"/>
            <a:ext cx="3874171" cy="290562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5759" y="713874"/>
            <a:ext cx="3287055" cy="3164472"/>
          </a:xfrm>
          <a:prstGeom prst="rect">
            <a:avLst/>
          </a:prstGeom>
        </p:spPr>
      </p:pic>
      <p:cxnSp>
        <p:nvCxnSpPr>
          <p:cNvPr id="10" name="Straight Arrow Connector 9"/>
          <p:cNvCxnSpPr/>
          <p:nvPr/>
        </p:nvCxnSpPr>
        <p:spPr>
          <a:xfrm flipH="1">
            <a:off x="9785684" y="2743200"/>
            <a:ext cx="352927" cy="1981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1656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Custom Fuel Mixture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874" y="2506174"/>
            <a:ext cx="6120063" cy="2786127"/>
          </a:xfrm>
          <a:prstGeom prst="rect">
            <a:avLst/>
          </a:prstGeom>
        </p:spPr>
      </p:pic>
      <p:sp>
        <p:nvSpPr>
          <p:cNvPr id="4" name="TextBox 3"/>
          <p:cNvSpPr txBox="1"/>
          <p:nvPr/>
        </p:nvSpPr>
        <p:spPr>
          <a:xfrm>
            <a:off x="1034715" y="1836821"/>
            <a:ext cx="10603832" cy="4401205"/>
          </a:xfrm>
          <a:prstGeom prst="rect">
            <a:avLst/>
          </a:prstGeom>
          <a:noFill/>
        </p:spPr>
        <p:txBody>
          <a:bodyPr wrap="square" rtlCol="0">
            <a:spAutoFit/>
          </a:bodyPr>
          <a:lstStyle/>
          <a:p>
            <a:pPr marL="514350" indent="-514350">
              <a:buAutoNum type="alphaLcParenR"/>
            </a:pPr>
            <a:r>
              <a:rPr lang="en-US" sz="2800" dirty="0" smtClean="0"/>
              <a:t>Create a test case with the following natural gas fuel composition.</a:t>
            </a:r>
          </a:p>
          <a:p>
            <a:pPr marL="514350" indent="-514350">
              <a:buAutoNum type="alphaLcParenR"/>
            </a:pPr>
            <a:endParaRPr lang="en-US" sz="2800" dirty="0"/>
          </a:p>
          <a:p>
            <a:pPr marL="514350" indent="-514350">
              <a:buAutoNum type="alphaLcParenR"/>
            </a:pPr>
            <a:endParaRPr lang="en-US" sz="2800" dirty="0" smtClean="0"/>
          </a:p>
          <a:p>
            <a:pPr marL="514350" indent="-514350">
              <a:buAutoNum type="alphaLcParenR"/>
            </a:pPr>
            <a:endParaRPr lang="en-US" sz="2800" dirty="0"/>
          </a:p>
          <a:p>
            <a:pPr marL="514350" indent="-514350">
              <a:buAutoNum type="alphaLcParenR"/>
            </a:pPr>
            <a:endParaRPr lang="en-US" sz="2800" dirty="0" smtClean="0"/>
          </a:p>
          <a:p>
            <a:pPr marL="514350" indent="-514350">
              <a:buAutoNum type="alphaLcParenR"/>
            </a:pPr>
            <a:endParaRPr lang="en-US" sz="2800" dirty="0"/>
          </a:p>
          <a:p>
            <a:pPr marL="514350" indent="-514350">
              <a:buAutoNum type="alphaLcParenR"/>
            </a:pPr>
            <a:endParaRPr lang="en-US" sz="2800" dirty="0" smtClean="0"/>
          </a:p>
          <a:p>
            <a:pPr marL="514350" indent="-514350">
              <a:buAutoNum type="alphaLcParenR"/>
            </a:pPr>
            <a:endParaRPr lang="en-US" sz="2800" dirty="0"/>
          </a:p>
          <a:p>
            <a:pPr marL="514350" indent="-514350">
              <a:buAutoNum type="alphaLcParenR"/>
            </a:pPr>
            <a:endParaRPr lang="en-US" sz="2800" dirty="0" smtClean="0"/>
          </a:p>
          <a:p>
            <a:pPr marL="514350" indent="-514350">
              <a:buAutoNum type="alphaLcParenR"/>
            </a:pPr>
            <a:r>
              <a:rPr lang="en-US" sz="2800" dirty="0" smtClean="0"/>
              <a:t>Replace NITROGEN with CHLORINE.  What happens?</a:t>
            </a:r>
          </a:p>
        </p:txBody>
      </p:sp>
    </p:spTree>
    <p:extLst>
      <p:ext uri="{BB962C8B-B14F-4D97-AF65-F5344CB8AC3E}">
        <p14:creationId xmlns:p14="http://schemas.microsoft.com/office/powerpoint/2010/main" val="18743016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Complex Stoichiometry</a:t>
            </a:r>
            <a:endParaRPr lang="en-US" dirty="0"/>
          </a:p>
        </p:txBody>
      </p:sp>
      <p:sp>
        <p:nvSpPr>
          <p:cNvPr id="3" name="TextBox 2"/>
          <p:cNvSpPr txBox="1"/>
          <p:nvPr/>
        </p:nvSpPr>
        <p:spPr>
          <a:xfrm>
            <a:off x="1034715" y="1836821"/>
            <a:ext cx="10603832" cy="1815882"/>
          </a:xfrm>
          <a:prstGeom prst="rect">
            <a:avLst/>
          </a:prstGeom>
          <a:noFill/>
        </p:spPr>
        <p:txBody>
          <a:bodyPr wrap="square" rtlCol="0">
            <a:spAutoFit/>
          </a:bodyPr>
          <a:lstStyle/>
          <a:p>
            <a:pPr marL="514350" indent="-514350">
              <a:buAutoNum type="alphaLcParenR"/>
            </a:pPr>
            <a:r>
              <a:rPr lang="en-US" sz="2800" dirty="0" smtClean="0"/>
              <a:t>Define primitive species in FDS input file.</a:t>
            </a:r>
          </a:p>
          <a:p>
            <a:pPr marL="514350" indent="-514350">
              <a:buAutoNum type="alphaLcParenR"/>
            </a:pPr>
            <a:r>
              <a:rPr lang="en-US" sz="2800" dirty="0" smtClean="0"/>
              <a:t>Define AIR and PRODUCT species.</a:t>
            </a:r>
          </a:p>
          <a:p>
            <a:pPr marL="514350" indent="-514350">
              <a:buAutoNum type="alphaLcParenR"/>
            </a:pPr>
            <a:r>
              <a:rPr lang="en-US" sz="2800" dirty="0" smtClean="0"/>
              <a:t>Determine PRODUCT volume fractions and reaction coefficients.</a:t>
            </a:r>
          </a:p>
          <a:p>
            <a:pPr marL="514350" indent="-514350">
              <a:buAutoNum type="alphaLcParenR"/>
            </a:pPr>
            <a:r>
              <a:rPr lang="en-US" sz="2800" dirty="0" smtClean="0"/>
              <a:t>Add slice output for </a:t>
            </a:r>
            <a:r>
              <a:rPr lang="en-US" sz="2800" dirty="0" err="1" smtClean="0"/>
              <a:t>HCl</a:t>
            </a:r>
            <a:r>
              <a:rPr lang="en-US" sz="2800" dirty="0" smtClean="0"/>
              <a:t>.</a:t>
            </a:r>
          </a:p>
        </p:txBody>
      </p:sp>
      <p:sp>
        <p:nvSpPr>
          <p:cNvPr id="5" name="TextBox 4"/>
          <p:cNvSpPr txBox="1"/>
          <p:nvPr/>
        </p:nvSpPr>
        <p:spPr>
          <a:xfrm>
            <a:off x="1034715" y="4051962"/>
            <a:ext cx="5445850" cy="523220"/>
          </a:xfrm>
          <a:prstGeom prst="rect">
            <a:avLst/>
          </a:prstGeom>
          <a:noFill/>
        </p:spPr>
        <p:txBody>
          <a:bodyPr wrap="none" rtlCol="0">
            <a:spAutoFit/>
          </a:bodyPr>
          <a:lstStyle/>
          <a:p>
            <a:r>
              <a:rPr lang="en-US" sz="2800" dirty="0" smtClean="0">
                <a:solidFill>
                  <a:schemeClr val="bg1">
                    <a:lumMod val="50000"/>
                  </a:schemeClr>
                </a:solidFill>
              </a:rPr>
              <a:t>(See </a:t>
            </a:r>
            <a:r>
              <a:rPr lang="en-US" sz="2800" dirty="0" err="1" smtClean="0">
                <a:solidFill>
                  <a:schemeClr val="bg1">
                    <a:lumMod val="50000"/>
                  </a:schemeClr>
                </a:solidFill>
              </a:rPr>
              <a:t>fds_complex_stoichiometry.py</a:t>
            </a:r>
            <a:r>
              <a:rPr lang="en-US" sz="2800" dirty="0" smtClean="0">
                <a:solidFill>
                  <a:schemeClr val="bg1">
                    <a:lumMod val="50000"/>
                  </a:schemeClr>
                </a:solidFill>
              </a:rPr>
              <a:t>)</a:t>
            </a:r>
          </a:p>
        </p:txBody>
      </p:sp>
    </p:spTree>
    <p:extLst>
      <p:ext uri="{BB962C8B-B14F-4D97-AF65-F5344CB8AC3E}">
        <p14:creationId xmlns:p14="http://schemas.microsoft.com/office/powerpoint/2010/main" val="10686730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II: Eddy Dissipation Concept (EDC)</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244956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Filtered Species Transport Equation</a:t>
            </a:r>
            <a:endParaRPr lang="en-US" dirty="0"/>
          </a:p>
        </p:txBody>
      </p:sp>
      <p:pic>
        <p:nvPicPr>
          <p:cNvPr id="5" name="Picture 4"/>
          <p:cNvPicPr>
            <a:picLocks noChangeAspect="1"/>
          </p:cNvPicPr>
          <p:nvPr/>
        </p:nvPicPr>
        <p:blipFill>
          <a:blip r:embed="rId2"/>
          <a:stretch>
            <a:fillRect/>
          </a:stretch>
        </p:blipFill>
        <p:spPr>
          <a:xfrm>
            <a:off x="1808597" y="1990892"/>
            <a:ext cx="8573987" cy="1115232"/>
          </a:xfrm>
          <a:prstGeom prst="rect">
            <a:avLst/>
          </a:prstGeom>
        </p:spPr>
      </p:pic>
      <p:pic>
        <p:nvPicPr>
          <p:cNvPr id="6" name="Picture 5"/>
          <p:cNvPicPr>
            <a:picLocks noChangeAspect="1"/>
          </p:cNvPicPr>
          <p:nvPr/>
        </p:nvPicPr>
        <p:blipFill>
          <a:blip r:embed="rId3"/>
          <a:stretch>
            <a:fillRect/>
          </a:stretch>
        </p:blipFill>
        <p:spPr>
          <a:xfrm>
            <a:off x="1808597" y="4144832"/>
            <a:ext cx="5299911" cy="81851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7179" y="3406328"/>
            <a:ext cx="4411579" cy="3308684"/>
          </a:xfrm>
          <a:prstGeom prst="rect">
            <a:avLst/>
          </a:prstGeom>
        </p:spPr>
      </p:pic>
      <p:sp>
        <p:nvSpPr>
          <p:cNvPr id="11" name="TextBox 10"/>
          <p:cNvSpPr txBox="1"/>
          <p:nvPr/>
        </p:nvSpPr>
        <p:spPr>
          <a:xfrm>
            <a:off x="609600" y="5261810"/>
            <a:ext cx="6039923" cy="954107"/>
          </a:xfrm>
          <a:prstGeom prst="rect">
            <a:avLst/>
          </a:prstGeom>
          <a:noFill/>
        </p:spPr>
        <p:txBody>
          <a:bodyPr wrap="none" rtlCol="0">
            <a:spAutoFit/>
          </a:bodyPr>
          <a:lstStyle/>
          <a:p>
            <a:r>
              <a:rPr lang="en-US" sz="2800" dirty="0" smtClean="0">
                <a:solidFill>
                  <a:srgbClr val="FF0000"/>
                </a:solidFill>
              </a:rPr>
              <a:t>In LES, the filtered chemical source term</a:t>
            </a:r>
          </a:p>
          <a:p>
            <a:r>
              <a:rPr lang="en-US" sz="2800" dirty="0" smtClean="0">
                <a:solidFill>
                  <a:srgbClr val="FF0000"/>
                </a:solidFill>
              </a:rPr>
              <a:t>is </a:t>
            </a:r>
            <a:r>
              <a:rPr lang="en-US" sz="2800" i="1" dirty="0" smtClean="0">
                <a:solidFill>
                  <a:srgbClr val="FF0000"/>
                </a:solidFill>
              </a:rPr>
              <a:t>unclosed</a:t>
            </a:r>
            <a:r>
              <a:rPr lang="en-US" sz="2800" dirty="0" smtClean="0">
                <a:solidFill>
                  <a:srgbClr val="FF0000"/>
                </a:solidFill>
              </a:rPr>
              <a:t>.</a:t>
            </a:r>
          </a:p>
        </p:txBody>
      </p:sp>
      <p:sp>
        <p:nvSpPr>
          <p:cNvPr id="12" name="TextBox 11"/>
          <p:cNvSpPr txBox="1"/>
          <p:nvPr/>
        </p:nvSpPr>
        <p:spPr>
          <a:xfrm>
            <a:off x="609600" y="3366305"/>
            <a:ext cx="2112822" cy="523220"/>
          </a:xfrm>
          <a:prstGeom prst="rect">
            <a:avLst/>
          </a:prstGeom>
          <a:noFill/>
        </p:spPr>
        <p:txBody>
          <a:bodyPr wrap="none" rtlCol="0">
            <a:spAutoFit/>
          </a:bodyPr>
          <a:lstStyle/>
          <a:p>
            <a:r>
              <a:rPr lang="en-US" sz="2800" smtClean="0"/>
              <a:t>Filtered field:</a:t>
            </a:r>
            <a:endParaRPr lang="en-US" sz="2800" dirty="0" err="1" smtClean="0"/>
          </a:p>
        </p:txBody>
      </p:sp>
    </p:spTree>
    <p:extLst>
      <p:ext uri="{BB962C8B-B14F-4D97-AF65-F5344CB8AC3E}">
        <p14:creationId xmlns:p14="http://schemas.microsoft.com/office/powerpoint/2010/main" val="18659424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Turbulent Batch Reactor Model</a:t>
            </a:r>
            <a:endParaRPr lang="en-US" dirty="0"/>
          </a:p>
        </p:txBody>
      </p:sp>
      <p:pic>
        <p:nvPicPr>
          <p:cNvPr id="3" name="Picture 2"/>
          <p:cNvPicPr>
            <a:picLocks noChangeAspect="1"/>
          </p:cNvPicPr>
          <p:nvPr/>
        </p:nvPicPr>
        <p:blipFill>
          <a:blip r:embed="rId2"/>
          <a:stretch>
            <a:fillRect/>
          </a:stretch>
        </p:blipFill>
        <p:spPr>
          <a:xfrm>
            <a:off x="2152650" y="4716121"/>
            <a:ext cx="7886700" cy="13843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9807" y="1510477"/>
            <a:ext cx="6041985" cy="2835253"/>
          </a:xfrm>
          <a:prstGeom prst="rect">
            <a:avLst/>
          </a:prstGeom>
        </p:spPr>
      </p:pic>
    </p:spTree>
    <p:extLst>
      <p:ext uri="{BB962C8B-B14F-4D97-AF65-F5344CB8AC3E}">
        <p14:creationId xmlns:p14="http://schemas.microsoft.com/office/powerpoint/2010/main" val="4180032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Turbulence-Chemistry Closure Problem</a:t>
            </a:r>
            <a:endParaRPr lang="en-US" dirty="0"/>
          </a:p>
        </p:txBody>
      </p:sp>
      <p:pic>
        <p:nvPicPr>
          <p:cNvPr id="3" name="Picture 2"/>
          <p:cNvPicPr>
            <a:picLocks noChangeAspect="1"/>
          </p:cNvPicPr>
          <p:nvPr/>
        </p:nvPicPr>
        <p:blipFill>
          <a:blip r:embed="rId2"/>
          <a:stretch>
            <a:fillRect/>
          </a:stretch>
        </p:blipFill>
        <p:spPr>
          <a:xfrm>
            <a:off x="838200" y="3185838"/>
            <a:ext cx="4648200" cy="546100"/>
          </a:xfrm>
          <a:prstGeom prst="rect">
            <a:avLst/>
          </a:prstGeom>
        </p:spPr>
      </p:pic>
      <p:sp>
        <p:nvSpPr>
          <p:cNvPr id="4" name="TextBox 3"/>
          <p:cNvSpPr txBox="1"/>
          <p:nvPr/>
        </p:nvSpPr>
        <p:spPr>
          <a:xfrm>
            <a:off x="838200" y="1796716"/>
            <a:ext cx="10515600" cy="954107"/>
          </a:xfrm>
          <a:prstGeom prst="rect">
            <a:avLst/>
          </a:prstGeom>
          <a:noFill/>
        </p:spPr>
        <p:txBody>
          <a:bodyPr wrap="square" rtlCol="0">
            <a:spAutoFit/>
          </a:bodyPr>
          <a:lstStyle/>
          <a:p>
            <a:r>
              <a:rPr lang="en-US" sz="2800" dirty="0" smtClean="0">
                <a:solidFill>
                  <a:schemeClr val="bg1">
                    <a:lumMod val="50000"/>
                  </a:schemeClr>
                </a:solidFill>
              </a:rPr>
              <a:t>In general, for finite-rate chemistry the Arrhenius rate laws cannot be evaluated using Favre-filtered fields.</a:t>
            </a:r>
          </a:p>
        </p:txBody>
      </p:sp>
      <p:sp>
        <p:nvSpPr>
          <p:cNvPr id="19" name="TextBox 18"/>
          <p:cNvSpPr txBox="1"/>
          <p:nvPr/>
        </p:nvSpPr>
        <p:spPr>
          <a:xfrm>
            <a:off x="838200" y="4162959"/>
            <a:ext cx="6587003" cy="954107"/>
          </a:xfrm>
          <a:prstGeom prst="rect">
            <a:avLst/>
          </a:prstGeom>
          <a:noFill/>
        </p:spPr>
        <p:txBody>
          <a:bodyPr wrap="square" rtlCol="0">
            <a:spAutoFit/>
          </a:bodyPr>
          <a:lstStyle/>
          <a:p>
            <a:r>
              <a:rPr lang="en-US" sz="2800" dirty="0" smtClean="0"/>
              <a:t>However, the mean may be computed from convolution over the </a:t>
            </a:r>
            <a:r>
              <a:rPr lang="en-US" sz="2800" dirty="0" err="1" smtClean="0"/>
              <a:t>subgrid</a:t>
            </a:r>
            <a:r>
              <a:rPr lang="en-US" sz="2800" dirty="0" smtClean="0"/>
              <a:t> PDF:</a:t>
            </a:r>
          </a:p>
        </p:txBody>
      </p:sp>
      <p:pic>
        <p:nvPicPr>
          <p:cNvPr id="20" name="Picture 19"/>
          <p:cNvPicPr>
            <a:picLocks noChangeAspect="1"/>
          </p:cNvPicPr>
          <p:nvPr/>
        </p:nvPicPr>
        <p:blipFill>
          <a:blip r:embed="rId3"/>
          <a:stretch>
            <a:fillRect/>
          </a:stretch>
        </p:blipFill>
        <p:spPr>
          <a:xfrm>
            <a:off x="838200" y="5267519"/>
            <a:ext cx="7099300" cy="1016000"/>
          </a:xfrm>
          <a:prstGeom prst="rect">
            <a:avLst/>
          </a:prstGeom>
        </p:spPr>
      </p:pic>
      <p:sp>
        <p:nvSpPr>
          <p:cNvPr id="21" name="TextBox 20"/>
          <p:cNvSpPr txBox="1"/>
          <p:nvPr/>
        </p:nvSpPr>
        <p:spPr>
          <a:xfrm>
            <a:off x="4299619" y="6209477"/>
            <a:ext cx="5454378" cy="523220"/>
          </a:xfrm>
          <a:prstGeom prst="rect">
            <a:avLst/>
          </a:prstGeom>
          <a:noFill/>
        </p:spPr>
        <p:txBody>
          <a:bodyPr wrap="none" rtlCol="0">
            <a:spAutoFit/>
          </a:bodyPr>
          <a:lstStyle/>
          <a:p>
            <a:r>
              <a:rPr lang="en-US" sz="2800" dirty="0" smtClean="0">
                <a:solidFill>
                  <a:schemeClr val="accent5"/>
                </a:solidFill>
              </a:rPr>
              <a:t>thermochemical composition vector</a:t>
            </a:r>
          </a:p>
        </p:txBody>
      </p:sp>
      <p:sp>
        <p:nvSpPr>
          <p:cNvPr id="24" name="Oval 23"/>
          <p:cNvSpPr/>
          <p:nvPr/>
        </p:nvSpPr>
        <p:spPr>
          <a:xfrm>
            <a:off x="4299619" y="5414571"/>
            <a:ext cx="665747" cy="721895"/>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5705" y="2750823"/>
            <a:ext cx="2793214" cy="2793214"/>
          </a:xfrm>
          <a:prstGeom prst="rect">
            <a:avLst/>
          </a:prstGeom>
        </p:spPr>
      </p:pic>
    </p:spTree>
    <p:extLst>
      <p:ext uri="{BB962C8B-B14F-4D97-AF65-F5344CB8AC3E}">
        <p14:creationId xmlns:p14="http://schemas.microsoft.com/office/powerpoint/2010/main" val="1772799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I: Thermochemistry</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394833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Density Functions</a:t>
            </a:r>
            <a:endParaRPr lang="en-US" dirty="0"/>
          </a:p>
        </p:txBody>
      </p:sp>
      <p:sp>
        <p:nvSpPr>
          <p:cNvPr id="6" name="TextBox 5"/>
          <p:cNvSpPr txBox="1"/>
          <p:nvPr/>
        </p:nvSpPr>
        <p:spPr>
          <a:xfrm>
            <a:off x="838200" y="1793986"/>
            <a:ext cx="3143040" cy="523220"/>
          </a:xfrm>
          <a:prstGeom prst="rect">
            <a:avLst/>
          </a:prstGeom>
          <a:noFill/>
        </p:spPr>
        <p:txBody>
          <a:bodyPr wrap="none" rtlCol="0">
            <a:spAutoFit/>
          </a:bodyPr>
          <a:lstStyle/>
          <a:p>
            <a:r>
              <a:rPr lang="en-US" sz="2800" smtClean="0"/>
              <a:t>Normal distribution:</a:t>
            </a:r>
            <a:endParaRPr lang="en-US" sz="2800" dirty="0" err="1" smtClean="0"/>
          </a:p>
        </p:txBody>
      </p:sp>
      <p:pic>
        <p:nvPicPr>
          <p:cNvPr id="7" name="Picture 6"/>
          <p:cNvPicPr>
            <a:picLocks noChangeAspect="1"/>
          </p:cNvPicPr>
          <p:nvPr/>
        </p:nvPicPr>
        <p:blipFill>
          <a:blip r:embed="rId2"/>
          <a:stretch>
            <a:fillRect/>
          </a:stretch>
        </p:blipFill>
        <p:spPr>
          <a:xfrm>
            <a:off x="1061787" y="2707761"/>
            <a:ext cx="4793581" cy="82202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93986"/>
            <a:ext cx="5763638" cy="4322728"/>
          </a:xfrm>
          <a:prstGeom prst="rect">
            <a:avLst/>
          </a:prstGeom>
        </p:spPr>
      </p:pic>
      <p:sp>
        <p:nvSpPr>
          <p:cNvPr id="9" name="TextBox 8"/>
          <p:cNvSpPr txBox="1"/>
          <p:nvPr/>
        </p:nvSpPr>
        <p:spPr>
          <a:xfrm>
            <a:off x="8214320" y="766296"/>
            <a:ext cx="3133102" cy="523220"/>
          </a:xfrm>
          <a:prstGeom prst="rect">
            <a:avLst/>
          </a:prstGeom>
          <a:noFill/>
        </p:spPr>
        <p:txBody>
          <a:bodyPr wrap="none" rtlCol="0">
            <a:spAutoFit/>
          </a:bodyPr>
          <a:lstStyle/>
          <a:p>
            <a:r>
              <a:rPr lang="en-US" sz="2800" dirty="0" smtClean="0">
                <a:solidFill>
                  <a:schemeClr val="bg1">
                    <a:lumMod val="50000"/>
                  </a:schemeClr>
                </a:solidFill>
              </a:rPr>
              <a:t>(See </a:t>
            </a:r>
            <a:r>
              <a:rPr lang="en-US" sz="2800" dirty="0" err="1" smtClean="0">
                <a:solidFill>
                  <a:schemeClr val="bg1">
                    <a:lumMod val="50000"/>
                  </a:schemeClr>
                </a:solidFill>
              </a:rPr>
              <a:t>normal_pdf.py</a:t>
            </a:r>
            <a:r>
              <a:rPr lang="en-US" sz="2800" dirty="0" smtClean="0">
                <a:solidFill>
                  <a:schemeClr val="bg1">
                    <a:lumMod val="50000"/>
                  </a:schemeClr>
                </a:solidFill>
              </a:rPr>
              <a:t>)</a:t>
            </a:r>
          </a:p>
        </p:txBody>
      </p:sp>
      <p:pic>
        <p:nvPicPr>
          <p:cNvPr id="10" name="Picture 9"/>
          <p:cNvPicPr>
            <a:picLocks noChangeAspect="1"/>
          </p:cNvPicPr>
          <p:nvPr/>
        </p:nvPicPr>
        <p:blipFill>
          <a:blip r:embed="rId4"/>
          <a:stretch>
            <a:fillRect/>
          </a:stretch>
        </p:blipFill>
        <p:spPr>
          <a:xfrm>
            <a:off x="1061787" y="4038974"/>
            <a:ext cx="2050381" cy="692112"/>
          </a:xfrm>
          <a:prstGeom prst="rect">
            <a:avLst/>
          </a:prstGeom>
        </p:spPr>
      </p:pic>
    </p:spTree>
    <p:extLst>
      <p:ext uri="{BB962C8B-B14F-4D97-AF65-F5344CB8AC3E}">
        <p14:creationId xmlns:p14="http://schemas.microsoft.com/office/powerpoint/2010/main" val="5098207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Beta PDF</a:t>
            </a:r>
            <a:endParaRPr lang="en-US" dirty="0"/>
          </a:p>
        </p:txBody>
      </p:sp>
      <p:sp>
        <p:nvSpPr>
          <p:cNvPr id="9" name="TextBox 8"/>
          <p:cNvSpPr txBox="1"/>
          <p:nvPr/>
        </p:nvSpPr>
        <p:spPr>
          <a:xfrm>
            <a:off x="8214320" y="766296"/>
            <a:ext cx="2742289" cy="523220"/>
          </a:xfrm>
          <a:prstGeom prst="rect">
            <a:avLst/>
          </a:prstGeom>
          <a:noFill/>
        </p:spPr>
        <p:txBody>
          <a:bodyPr wrap="none" rtlCol="0">
            <a:spAutoFit/>
          </a:bodyPr>
          <a:lstStyle/>
          <a:p>
            <a:r>
              <a:rPr lang="en-US" sz="2800" dirty="0" smtClean="0">
                <a:solidFill>
                  <a:schemeClr val="bg1">
                    <a:lumMod val="50000"/>
                  </a:schemeClr>
                </a:solidFill>
              </a:rPr>
              <a:t>(See </a:t>
            </a:r>
            <a:r>
              <a:rPr lang="en-US" sz="2800" dirty="0" err="1" smtClean="0">
                <a:solidFill>
                  <a:schemeClr val="bg1">
                    <a:lumMod val="50000"/>
                  </a:schemeClr>
                </a:solidFill>
              </a:rPr>
              <a:t>beta_pdf.py</a:t>
            </a:r>
            <a:r>
              <a:rPr lang="en-US" sz="2800" dirty="0" smtClean="0">
                <a:solidFill>
                  <a:schemeClr val="bg1">
                    <a:lumMod val="50000"/>
                  </a:schemeClr>
                </a:solidFill>
              </a:rPr>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9048" y="1792224"/>
            <a:ext cx="5766816" cy="4325112"/>
          </a:xfrm>
          <a:prstGeom prst="rect">
            <a:avLst/>
          </a:prstGeom>
        </p:spPr>
      </p:pic>
      <p:pic>
        <p:nvPicPr>
          <p:cNvPr id="11" name="Picture 10"/>
          <p:cNvPicPr>
            <a:picLocks noChangeAspect="1"/>
          </p:cNvPicPr>
          <p:nvPr/>
        </p:nvPicPr>
        <p:blipFill>
          <a:blip r:embed="rId3"/>
          <a:stretch>
            <a:fillRect/>
          </a:stretch>
        </p:blipFill>
        <p:spPr>
          <a:xfrm>
            <a:off x="838200" y="3160421"/>
            <a:ext cx="2513257" cy="737680"/>
          </a:xfrm>
          <a:prstGeom prst="rect">
            <a:avLst/>
          </a:prstGeom>
        </p:spPr>
      </p:pic>
      <p:pic>
        <p:nvPicPr>
          <p:cNvPr id="12" name="Picture 11"/>
          <p:cNvPicPr>
            <a:picLocks noChangeAspect="1"/>
          </p:cNvPicPr>
          <p:nvPr/>
        </p:nvPicPr>
        <p:blipFill>
          <a:blip r:embed="rId4"/>
          <a:stretch>
            <a:fillRect/>
          </a:stretch>
        </p:blipFill>
        <p:spPr>
          <a:xfrm>
            <a:off x="838200" y="4213645"/>
            <a:ext cx="1150687" cy="427689"/>
          </a:xfrm>
          <a:prstGeom prst="rect">
            <a:avLst/>
          </a:prstGeom>
        </p:spPr>
      </p:pic>
      <p:pic>
        <p:nvPicPr>
          <p:cNvPr id="13" name="Picture 12"/>
          <p:cNvPicPr>
            <a:picLocks noChangeAspect="1"/>
          </p:cNvPicPr>
          <p:nvPr/>
        </p:nvPicPr>
        <p:blipFill>
          <a:blip r:embed="rId5"/>
          <a:stretch>
            <a:fillRect/>
          </a:stretch>
        </p:blipFill>
        <p:spPr>
          <a:xfrm>
            <a:off x="2534545" y="4213646"/>
            <a:ext cx="1979303" cy="427689"/>
          </a:xfrm>
          <a:prstGeom prst="rect">
            <a:avLst/>
          </a:prstGeom>
        </p:spPr>
      </p:pic>
      <p:pic>
        <p:nvPicPr>
          <p:cNvPr id="14" name="Picture 13"/>
          <p:cNvPicPr>
            <a:picLocks noChangeAspect="1"/>
          </p:cNvPicPr>
          <p:nvPr/>
        </p:nvPicPr>
        <p:blipFill>
          <a:blip r:embed="rId6"/>
          <a:stretch>
            <a:fillRect/>
          </a:stretch>
        </p:blipFill>
        <p:spPr>
          <a:xfrm>
            <a:off x="838200" y="4956878"/>
            <a:ext cx="2989513" cy="792609"/>
          </a:xfrm>
          <a:prstGeom prst="rect">
            <a:avLst/>
          </a:prstGeom>
        </p:spPr>
      </p:pic>
      <p:pic>
        <p:nvPicPr>
          <p:cNvPr id="15" name="Picture 14"/>
          <p:cNvPicPr>
            <a:picLocks noChangeAspect="1"/>
          </p:cNvPicPr>
          <p:nvPr/>
        </p:nvPicPr>
        <p:blipFill>
          <a:blip r:embed="rId7"/>
          <a:stretch>
            <a:fillRect/>
          </a:stretch>
        </p:blipFill>
        <p:spPr>
          <a:xfrm>
            <a:off x="835152" y="2059534"/>
            <a:ext cx="5260848" cy="785342"/>
          </a:xfrm>
          <a:prstGeom prst="rect">
            <a:avLst/>
          </a:prstGeom>
        </p:spPr>
      </p:pic>
      <p:sp>
        <p:nvSpPr>
          <p:cNvPr id="16" name="TextBox 15"/>
          <p:cNvSpPr txBox="1"/>
          <p:nvPr/>
        </p:nvSpPr>
        <p:spPr>
          <a:xfrm>
            <a:off x="3663524" y="3267650"/>
            <a:ext cx="2434000" cy="523220"/>
          </a:xfrm>
          <a:prstGeom prst="rect">
            <a:avLst/>
          </a:prstGeom>
          <a:noFill/>
        </p:spPr>
        <p:txBody>
          <a:bodyPr wrap="none" rtlCol="0">
            <a:spAutoFit/>
          </a:bodyPr>
          <a:lstStyle/>
          <a:p>
            <a:r>
              <a:rPr lang="en-US" sz="2800" dirty="0" smtClean="0">
                <a:solidFill>
                  <a:schemeClr val="accent5"/>
                </a:solidFill>
              </a:rPr>
              <a:t>“beta function”</a:t>
            </a:r>
          </a:p>
        </p:txBody>
      </p:sp>
    </p:spTree>
    <p:extLst>
      <p:ext uri="{BB962C8B-B14F-4D97-AF65-F5344CB8AC3E}">
        <p14:creationId xmlns:p14="http://schemas.microsoft.com/office/powerpoint/2010/main" val="19059181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Dirac Delta Function</a:t>
            </a:r>
            <a:endParaRPr lang="en-US" dirty="0"/>
          </a:p>
        </p:txBody>
      </p:sp>
      <p:sp>
        <p:nvSpPr>
          <p:cNvPr id="17" name="TextBox 16"/>
          <p:cNvSpPr txBox="1"/>
          <p:nvPr/>
        </p:nvSpPr>
        <p:spPr>
          <a:xfrm>
            <a:off x="838200" y="1756610"/>
            <a:ext cx="7110663" cy="1815882"/>
          </a:xfrm>
          <a:prstGeom prst="rect">
            <a:avLst/>
          </a:prstGeom>
          <a:noFill/>
        </p:spPr>
        <p:txBody>
          <a:bodyPr wrap="square" rtlCol="0">
            <a:spAutoFit/>
          </a:bodyPr>
          <a:lstStyle/>
          <a:p>
            <a:pPr marL="514350" indent="-514350">
              <a:buFont typeface="+mj-lt"/>
              <a:buAutoNum type="alphaLcParenR"/>
            </a:pPr>
            <a:r>
              <a:rPr lang="en-US" sz="2800" dirty="0" smtClean="0"/>
              <a:t>Using </a:t>
            </a:r>
            <a:r>
              <a:rPr lang="en-US" sz="2800" dirty="0" err="1" smtClean="0">
                <a:solidFill>
                  <a:schemeClr val="bg1">
                    <a:lumMod val="50000"/>
                  </a:schemeClr>
                </a:solidFill>
              </a:rPr>
              <a:t>normal_pdf.py</a:t>
            </a:r>
            <a:r>
              <a:rPr lang="en-US" sz="2800" dirty="0" smtClean="0"/>
              <a:t>, decrease the variance and plot the results.  What do you observe?</a:t>
            </a:r>
          </a:p>
          <a:p>
            <a:pPr marL="514350" indent="-514350">
              <a:buFont typeface="+mj-lt"/>
              <a:buAutoNum type="alphaLcParenR"/>
            </a:pPr>
            <a:endParaRPr lang="en-US" sz="2800" dirty="0" smtClean="0"/>
          </a:p>
          <a:p>
            <a:pPr marL="514350" indent="-514350">
              <a:buFont typeface="+mj-lt"/>
              <a:buAutoNum type="alphaLcParenR"/>
            </a:pPr>
            <a:r>
              <a:rPr lang="en-US" sz="2800" dirty="0" smtClean="0"/>
              <a:t>The Dirac delta function is defined as</a:t>
            </a:r>
          </a:p>
        </p:txBody>
      </p:sp>
      <p:sp>
        <p:nvSpPr>
          <p:cNvPr id="20" name="TextBox 19"/>
          <p:cNvSpPr txBox="1"/>
          <p:nvPr/>
        </p:nvSpPr>
        <p:spPr>
          <a:xfrm>
            <a:off x="1366253" y="4491788"/>
            <a:ext cx="5830314" cy="954107"/>
          </a:xfrm>
          <a:prstGeom prst="rect">
            <a:avLst/>
          </a:prstGeom>
          <a:noFill/>
        </p:spPr>
        <p:txBody>
          <a:bodyPr wrap="none" rtlCol="0">
            <a:spAutoFit/>
          </a:bodyPr>
          <a:lstStyle/>
          <a:p>
            <a:r>
              <a:rPr lang="en-US" sz="2800" dirty="0" smtClean="0"/>
              <a:t>Given your observations from part (a) ,</a:t>
            </a:r>
          </a:p>
          <a:p>
            <a:r>
              <a:rPr lang="en-US" sz="2800" dirty="0" smtClean="0"/>
              <a:t>what is                           ?</a:t>
            </a:r>
          </a:p>
        </p:txBody>
      </p:sp>
      <p:pic>
        <p:nvPicPr>
          <p:cNvPr id="23" name="Picture 22"/>
          <p:cNvPicPr>
            <a:picLocks noChangeAspect="1"/>
          </p:cNvPicPr>
          <p:nvPr/>
        </p:nvPicPr>
        <p:blipFill>
          <a:blip r:embed="rId2"/>
          <a:stretch>
            <a:fillRect/>
          </a:stretch>
        </p:blipFill>
        <p:spPr>
          <a:xfrm>
            <a:off x="2696411" y="4968841"/>
            <a:ext cx="1829452" cy="827146"/>
          </a:xfrm>
          <a:prstGeom prst="rect">
            <a:avLst/>
          </a:prstGeom>
        </p:spPr>
      </p:pic>
      <p:pic>
        <p:nvPicPr>
          <p:cNvPr id="24" name="Picture 23"/>
          <p:cNvPicPr>
            <a:picLocks noChangeAspect="1"/>
          </p:cNvPicPr>
          <p:nvPr/>
        </p:nvPicPr>
        <p:blipFill>
          <a:blip r:embed="rId3"/>
          <a:stretch>
            <a:fillRect/>
          </a:stretch>
        </p:blipFill>
        <p:spPr>
          <a:xfrm>
            <a:off x="1462506" y="3601027"/>
            <a:ext cx="3751178" cy="867959"/>
          </a:xfrm>
          <a:prstGeom prst="rect">
            <a:avLst/>
          </a:prstGeom>
        </p:spPr>
      </p:pic>
      <p:pic>
        <p:nvPicPr>
          <p:cNvPr id="25" name="Picture 24"/>
          <p:cNvPicPr>
            <a:picLocks noChangeAspect="1"/>
          </p:cNvPicPr>
          <p:nvPr/>
        </p:nvPicPr>
        <p:blipFill>
          <a:blip r:embed="rId4"/>
          <a:stretch>
            <a:fillRect/>
          </a:stretch>
        </p:blipFill>
        <p:spPr>
          <a:xfrm>
            <a:off x="8598914" y="869953"/>
            <a:ext cx="2646601" cy="3906383"/>
          </a:xfrm>
          <a:prstGeom prst="rect">
            <a:avLst/>
          </a:prstGeom>
        </p:spPr>
      </p:pic>
      <p:sp>
        <p:nvSpPr>
          <p:cNvPr id="26" name="TextBox 25"/>
          <p:cNvSpPr txBox="1"/>
          <p:nvPr/>
        </p:nvSpPr>
        <p:spPr>
          <a:xfrm>
            <a:off x="8170132" y="4859194"/>
            <a:ext cx="3504164" cy="523220"/>
          </a:xfrm>
          <a:prstGeom prst="rect">
            <a:avLst/>
          </a:prstGeom>
          <a:noFill/>
        </p:spPr>
        <p:txBody>
          <a:bodyPr wrap="none" rtlCol="0">
            <a:spAutoFit/>
          </a:bodyPr>
          <a:lstStyle/>
          <a:p>
            <a:r>
              <a:rPr lang="en-US" sz="2800" smtClean="0"/>
              <a:t>Paul Dirac (1902-1984)</a:t>
            </a:r>
            <a:endParaRPr lang="en-US" sz="2800" dirty="0" err="1" smtClean="0"/>
          </a:p>
        </p:txBody>
      </p:sp>
    </p:spTree>
    <p:extLst>
      <p:ext uri="{BB962C8B-B14F-4D97-AF65-F5344CB8AC3E}">
        <p14:creationId xmlns:p14="http://schemas.microsoft.com/office/powerpoint/2010/main" val="3161150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Delta Functions</a:t>
            </a:r>
            <a:endParaRPr lang="en-US" dirty="0"/>
          </a:p>
        </p:txBody>
      </p:sp>
      <p:sp>
        <p:nvSpPr>
          <p:cNvPr id="5" name="TextBox 4"/>
          <p:cNvSpPr txBox="1"/>
          <p:nvPr/>
        </p:nvSpPr>
        <p:spPr>
          <a:xfrm>
            <a:off x="838200" y="2488924"/>
            <a:ext cx="5805500" cy="523220"/>
          </a:xfrm>
          <a:prstGeom prst="rect">
            <a:avLst/>
          </a:prstGeom>
          <a:noFill/>
        </p:spPr>
        <p:txBody>
          <a:bodyPr wrap="none" rtlCol="0">
            <a:spAutoFit/>
          </a:bodyPr>
          <a:lstStyle/>
          <a:p>
            <a:r>
              <a:rPr lang="en-US" sz="2800" dirty="0" smtClean="0">
                <a:solidFill>
                  <a:schemeClr val="bg1">
                    <a:lumMod val="50000"/>
                  </a:schemeClr>
                </a:solidFill>
              </a:rPr>
              <a:t>What is the constraint on the weights?</a:t>
            </a:r>
          </a:p>
        </p:txBody>
      </p:sp>
      <p:sp>
        <p:nvSpPr>
          <p:cNvPr id="7" name="Rectangle 6"/>
          <p:cNvSpPr/>
          <p:nvPr/>
        </p:nvSpPr>
        <p:spPr>
          <a:xfrm>
            <a:off x="1310773" y="4636169"/>
            <a:ext cx="1865564" cy="1865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900737" y="4636169"/>
            <a:ext cx="1865564" cy="1865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490701" y="4636169"/>
            <a:ext cx="1865564" cy="1865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80665" y="4636169"/>
            <a:ext cx="1865564" cy="186556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3727" y="483479"/>
            <a:ext cx="4788568" cy="3591426"/>
          </a:xfrm>
          <a:prstGeom prst="rect">
            <a:avLst/>
          </a:prstGeom>
        </p:spPr>
      </p:pic>
      <p:sp>
        <p:nvSpPr>
          <p:cNvPr id="13" name="Rectangle 12"/>
          <p:cNvSpPr/>
          <p:nvPr/>
        </p:nvSpPr>
        <p:spPr>
          <a:xfrm>
            <a:off x="4833519" y="4636169"/>
            <a:ext cx="932782" cy="186556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53727" y="4636169"/>
            <a:ext cx="1602538" cy="186556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a:stretch>
            <a:fillRect/>
          </a:stretch>
        </p:blipFill>
        <p:spPr>
          <a:xfrm>
            <a:off x="965868" y="1815559"/>
            <a:ext cx="5362743" cy="372273"/>
          </a:xfrm>
          <a:prstGeom prst="rect">
            <a:avLst/>
          </a:prstGeom>
        </p:spPr>
      </p:pic>
      <p:pic>
        <p:nvPicPr>
          <p:cNvPr id="19" name="Picture 18"/>
          <p:cNvPicPr>
            <a:picLocks noChangeAspect="1"/>
          </p:cNvPicPr>
          <p:nvPr/>
        </p:nvPicPr>
        <p:blipFill>
          <a:blip r:embed="rId4"/>
          <a:stretch>
            <a:fillRect/>
          </a:stretch>
        </p:blipFill>
        <p:spPr>
          <a:xfrm>
            <a:off x="964741" y="3184652"/>
            <a:ext cx="2413000" cy="393700"/>
          </a:xfrm>
          <a:prstGeom prst="rect">
            <a:avLst/>
          </a:prstGeom>
        </p:spPr>
      </p:pic>
      <p:pic>
        <p:nvPicPr>
          <p:cNvPr id="20" name="Picture 19"/>
          <p:cNvPicPr>
            <a:picLocks noChangeAspect="1"/>
          </p:cNvPicPr>
          <p:nvPr/>
        </p:nvPicPr>
        <p:blipFill>
          <a:blip r:embed="rId5"/>
          <a:stretch>
            <a:fillRect/>
          </a:stretch>
        </p:blipFill>
        <p:spPr>
          <a:xfrm>
            <a:off x="1237698" y="4234186"/>
            <a:ext cx="2011713" cy="282346"/>
          </a:xfrm>
          <a:prstGeom prst="rect">
            <a:avLst/>
          </a:prstGeom>
        </p:spPr>
      </p:pic>
      <p:pic>
        <p:nvPicPr>
          <p:cNvPr id="21" name="Picture 20"/>
          <p:cNvPicPr>
            <a:picLocks noChangeAspect="1"/>
          </p:cNvPicPr>
          <p:nvPr/>
        </p:nvPicPr>
        <p:blipFill>
          <a:blip r:embed="rId6"/>
          <a:stretch>
            <a:fillRect/>
          </a:stretch>
        </p:blipFill>
        <p:spPr>
          <a:xfrm>
            <a:off x="3740950" y="4234186"/>
            <a:ext cx="2197002" cy="282346"/>
          </a:xfrm>
          <a:prstGeom prst="rect">
            <a:avLst/>
          </a:prstGeom>
        </p:spPr>
      </p:pic>
      <p:pic>
        <p:nvPicPr>
          <p:cNvPr id="22" name="Picture 21"/>
          <p:cNvPicPr>
            <a:picLocks noChangeAspect="1"/>
          </p:cNvPicPr>
          <p:nvPr/>
        </p:nvPicPr>
        <p:blipFill>
          <a:blip r:embed="rId7"/>
          <a:stretch>
            <a:fillRect/>
          </a:stretch>
        </p:blipFill>
        <p:spPr>
          <a:xfrm>
            <a:off x="6319049" y="4234291"/>
            <a:ext cx="2197002" cy="282346"/>
          </a:xfrm>
          <a:prstGeom prst="rect">
            <a:avLst/>
          </a:prstGeom>
        </p:spPr>
      </p:pic>
      <p:pic>
        <p:nvPicPr>
          <p:cNvPr id="23" name="Picture 22"/>
          <p:cNvPicPr>
            <a:picLocks noChangeAspect="1"/>
          </p:cNvPicPr>
          <p:nvPr/>
        </p:nvPicPr>
        <p:blipFill>
          <a:blip r:embed="rId8"/>
          <a:stretch>
            <a:fillRect/>
          </a:stretch>
        </p:blipFill>
        <p:spPr>
          <a:xfrm>
            <a:off x="9007590" y="4234186"/>
            <a:ext cx="2011713" cy="282346"/>
          </a:xfrm>
          <a:prstGeom prst="rect">
            <a:avLst/>
          </a:prstGeom>
        </p:spPr>
      </p:pic>
    </p:spTree>
    <p:extLst>
      <p:ext uri="{BB962C8B-B14F-4D97-AF65-F5344CB8AC3E}">
        <p14:creationId xmlns:p14="http://schemas.microsoft.com/office/powerpoint/2010/main" val="16265179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Lots of Deltas (Particles)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3727" y="483479"/>
            <a:ext cx="4788568" cy="3591426"/>
          </a:xfrm>
          <a:prstGeom prst="rect">
            <a:avLst/>
          </a:prstGeom>
        </p:spPr>
      </p:pic>
      <p:pic>
        <p:nvPicPr>
          <p:cNvPr id="115" name="Picture 114"/>
          <p:cNvPicPr>
            <a:picLocks noChangeAspect="1"/>
          </p:cNvPicPr>
          <p:nvPr/>
        </p:nvPicPr>
        <p:blipFill>
          <a:blip r:embed="rId3"/>
          <a:stretch>
            <a:fillRect/>
          </a:stretch>
        </p:blipFill>
        <p:spPr>
          <a:xfrm>
            <a:off x="2127250" y="4806281"/>
            <a:ext cx="7937500" cy="1384300"/>
          </a:xfrm>
          <a:prstGeom prst="rect">
            <a:avLst/>
          </a:prstGeom>
        </p:spPr>
      </p:pic>
      <p:pic>
        <p:nvPicPr>
          <p:cNvPr id="116" name="Picture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1545336"/>
            <a:ext cx="3277235" cy="3186430"/>
          </a:xfrm>
          <a:prstGeom prst="rect">
            <a:avLst/>
          </a:prstGeom>
        </p:spPr>
      </p:pic>
    </p:spTree>
    <p:extLst>
      <p:ext uri="{BB962C8B-B14F-4D97-AF65-F5344CB8AC3E}">
        <p14:creationId xmlns:p14="http://schemas.microsoft.com/office/powerpoint/2010/main" val="3944155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Lots of Deltas (Particles)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3727" y="483479"/>
            <a:ext cx="4788568" cy="3591426"/>
          </a:xfrm>
          <a:prstGeom prst="rect">
            <a:avLst/>
          </a:prstGeom>
        </p:spPr>
      </p:pic>
      <p:pic>
        <p:nvPicPr>
          <p:cNvPr id="115" name="Picture 114"/>
          <p:cNvPicPr>
            <a:picLocks noChangeAspect="1"/>
          </p:cNvPicPr>
          <p:nvPr/>
        </p:nvPicPr>
        <p:blipFill>
          <a:blip r:embed="rId3"/>
          <a:stretch>
            <a:fillRect/>
          </a:stretch>
        </p:blipFill>
        <p:spPr>
          <a:xfrm>
            <a:off x="2127250" y="4806281"/>
            <a:ext cx="7937500" cy="13843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9819" y="1548064"/>
            <a:ext cx="3292290" cy="3201068"/>
          </a:xfrm>
          <a:prstGeom prst="rect">
            <a:avLst/>
          </a:prstGeom>
        </p:spPr>
      </p:pic>
    </p:spTree>
    <p:extLst>
      <p:ext uri="{BB962C8B-B14F-4D97-AF65-F5344CB8AC3E}">
        <p14:creationId xmlns:p14="http://schemas.microsoft.com/office/powerpoint/2010/main" val="18653280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First Moment (Mean)</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337" y="2855815"/>
            <a:ext cx="3440966" cy="3345625"/>
          </a:xfrm>
          <a:prstGeom prst="rect">
            <a:avLst/>
          </a:prstGeom>
        </p:spPr>
      </p:pic>
      <p:pic>
        <p:nvPicPr>
          <p:cNvPr id="6" name="Picture 5"/>
          <p:cNvPicPr>
            <a:picLocks noChangeAspect="1"/>
          </p:cNvPicPr>
          <p:nvPr/>
        </p:nvPicPr>
        <p:blipFill>
          <a:blip r:embed="rId3"/>
          <a:stretch>
            <a:fillRect/>
          </a:stretch>
        </p:blipFill>
        <p:spPr>
          <a:xfrm>
            <a:off x="1274073" y="1690688"/>
            <a:ext cx="4915495" cy="857262"/>
          </a:xfrm>
          <a:prstGeom prst="rect">
            <a:avLst/>
          </a:prstGeom>
        </p:spPr>
      </p:pic>
      <p:pic>
        <p:nvPicPr>
          <p:cNvPr id="8" name="Picture 7"/>
          <p:cNvPicPr>
            <a:picLocks noChangeAspect="1"/>
          </p:cNvPicPr>
          <p:nvPr/>
        </p:nvPicPr>
        <p:blipFill>
          <a:blip r:embed="rId4"/>
          <a:stretch>
            <a:fillRect/>
          </a:stretch>
        </p:blipFill>
        <p:spPr>
          <a:xfrm>
            <a:off x="6885162" y="1856301"/>
            <a:ext cx="3773044" cy="4136313"/>
          </a:xfrm>
          <a:prstGeom prst="rect">
            <a:avLst/>
          </a:prstGeom>
        </p:spPr>
      </p:pic>
      <p:sp>
        <p:nvSpPr>
          <p:cNvPr id="9" name="TextBox 8"/>
          <p:cNvSpPr txBox="1"/>
          <p:nvPr/>
        </p:nvSpPr>
        <p:spPr>
          <a:xfrm>
            <a:off x="9486339" y="4675323"/>
            <a:ext cx="2554407" cy="707886"/>
          </a:xfrm>
          <a:prstGeom prst="rect">
            <a:avLst/>
          </a:prstGeom>
          <a:noFill/>
        </p:spPr>
        <p:txBody>
          <a:bodyPr wrap="square" rtlCol="0">
            <a:spAutoFit/>
          </a:bodyPr>
          <a:lstStyle/>
          <a:p>
            <a:r>
              <a:rPr lang="en-US" sz="2000" smtClean="0"/>
              <a:t>Note: sifting property of Dirac </a:t>
            </a:r>
            <a:r>
              <a:rPr lang="en-US" sz="2000" dirty="0" smtClean="0"/>
              <a:t>delta function</a:t>
            </a:r>
          </a:p>
        </p:txBody>
      </p:sp>
      <p:cxnSp>
        <p:nvCxnSpPr>
          <p:cNvPr id="11" name="Straight Arrow Connector 10"/>
          <p:cNvCxnSpPr/>
          <p:nvPr/>
        </p:nvCxnSpPr>
        <p:spPr>
          <a:xfrm flipH="1" flipV="1">
            <a:off x="9687140" y="4104487"/>
            <a:ext cx="446887" cy="5293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98403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Second (Central) Moment (Variance)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337" y="2855815"/>
            <a:ext cx="3440966" cy="3345625"/>
          </a:xfrm>
          <a:prstGeom prst="rect">
            <a:avLst/>
          </a:prstGeom>
        </p:spPr>
      </p:pic>
      <p:pic>
        <p:nvPicPr>
          <p:cNvPr id="6" name="Picture 5"/>
          <p:cNvPicPr>
            <a:picLocks noChangeAspect="1"/>
          </p:cNvPicPr>
          <p:nvPr/>
        </p:nvPicPr>
        <p:blipFill>
          <a:blip r:embed="rId3"/>
          <a:stretch>
            <a:fillRect/>
          </a:stretch>
        </p:blipFill>
        <p:spPr>
          <a:xfrm>
            <a:off x="399429" y="1690688"/>
            <a:ext cx="4915495" cy="857262"/>
          </a:xfrm>
          <a:prstGeom prst="rect">
            <a:avLst/>
          </a:prstGeom>
        </p:spPr>
      </p:pic>
      <p:pic>
        <p:nvPicPr>
          <p:cNvPr id="3" name="Picture 2"/>
          <p:cNvPicPr>
            <a:picLocks noChangeAspect="1"/>
          </p:cNvPicPr>
          <p:nvPr/>
        </p:nvPicPr>
        <p:blipFill>
          <a:blip r:embed="rId4"/>
          <a:stretch>
            <a:fillRect/>
          </a:stretch>
        </p:blipFill>
        <p:spPr>
          <a:xfrm>
            <a:off x="6096000" y="1794056"/>
            <a:ext cx="5529410" cy="4261900"/>
          </a:xfrm>
          <a:prstGeom prst="rect">
            <a:avLst/>
          </a:prstGeom>
        </p:spPr>
      </p:pic>
    </p:spTree>
    <p:extLst>
      <p:ext uri="{BB962C8B-B14F-4D97-AF65-F5344CB8AC3E}">
        <p14:creationId xmlns:p14="http://schemas.microsoft.com/office/powerpoint/2010/main" val="3600486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Computing the Variance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600" y="1456139"/>
            <a:ext cx="5383835" cy="2615370"/>
          </a:xfrm>
          <a:prstGeom prst="rect">
            <a:avLst/>
          </a:prstGeom>
        </p:spPr>
      </p:pic>
      <p:pic>
        <p:nvPicPr>
          <p:cNvPr id="6" name="Picture 5"/>
          <p:cNvPicPr>
            <a:picLocks noChangeAspect="1"/>
          </p:cNvPicPr>
          <p:nvPr/>
        </p:nvPicPr>
        <p:blipFill>
          <a:blip r:embed="rId3"/>
          <a:stretch>
            <a:fillRect/>
          </a:stretch>
        </p:blipFill>
        <p:spPr>
          <a:xfrm>
            <a:off x="6474829" y="2226159"/>
            <a:ext cx="4878971" cy="107532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600" y="4071509"/>
            <a:ext cx="5383835" cy="2615370"/>
          </a:xfrm>
          <a:prstGeom prst="rect">
            <a:avLst/>
          </a:prstGeom>
        </p:spPr>
      </p:pic>
    </p:spTree>
    <p:extLst>
      <p:ext uri="{BB962C8B-B14F-4D97-AF65-F5344CB8AC3E}">
        <p14:creationId xmlns:p14="http://schemas.microsoft.com/office/powerpoint/2010/main" val="42092279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Computing the Variance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664" y="1453896"/>
            <a:ext cx="5359400" cy="26035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600" y="4069080"/>
            <a:ext cx="5359400" cy="2603500"/>
          </a:xfrm>
          <a:prstGeom prst="rect">
            <a:avLst/>
          </a:prstGeom>
        </p:spPr>
      </p:pic>
    </p:spTree>
    <p:extLst>
      <p:ext uri="{BB962C8B-B14F-4D97-AF65-F5344CB8AC3E}">
        <p14:creationId xmlns:p14="http://schemas.microsoft.com/office/powerpoint/2010/main" val="620479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Stoichiometry</a:t>
            </a:r>
            <a:endParaRPr lang="en-US" dirty="0"/>
          </a:p>
        </p:txBody>
      </p:sp>
      <p:pic>
        <p:nvPicPr>
          <p:cNvPr id="4" name="Picture 3"/>
          <p:cNvPicPr>
            <a:picLocks noChangeAspect="1"/>
          </p:cNvPicPr>
          <p:nvPr/>
        </p:nvPicPr>
        <p:blipFill>
          <a:blip r:embed="rId2"/>
          <a:stretch>
            <a:fillRect/>
          </a:stretch>
        </p:blipFill>
        <p:spPr>
          <a:xfrm>
            <a:off x="951975" y="2170840"/>
            <a:ext cx="4787900" cy="381000"/>
          </a:xfrm>
          <a:prstGeom prst="rect">
            <a:avLst/>
          </a:prstGeom>
        </p:spPr>
      </p:pic>
      <p:sp>
        <p:nvSpPr>
          <p:cNvPr id="7" name="TextBox 6"/>
          <p:cNvSpPr txBox="1"/>
          <p:nvPr/>
        </p:nvSpPr>
        <p:spPr>
          <a:xfrm>
            <a:off x="838200" y="3211119"/>
            <a:ext cx="4988289" cy="646331"/>
          </a:xfrm>
          <a:prstGeom prst="rect">
            <a:avLst/>
          </a:prstGeom>
          <a:noFill/>
        </p:spPr>
        <p:txBody>
          <a:bodyPr wrap="none" rtlCol="0">
            <a:spAutoFit/>
          </a:bodyPr>
          <a:lstStyle/>
          <a:p>
            <a:r>
              <a:rPr lang="en-US" sz="3600" dirty="0" smtClean="0">
                <a:solidFill>
                  <a:schemeClr val="accent5"/>
                </a:solidFill>
              </a:rPr>
              <a:t>COMPLETE COMBUSTION</a:t>
            </a:r>
            <a:endParaRPr lang="en-US" sz="3600" dirty="0">
              <a:solidFill>
                <a:schemeClr val="accent5"/>
              </a:solidFill>
            </a:endParaRPr>
          </a:p>
        </p:txBody>
      </p:sp>
      <p:pic>
        <p:nvPicPr>
          <p:cNvPr id="13" name="Picture 12"/>
          <p:cNvPicPr>
            <a:picLocks noChangeAspect="1"/>
          </p:cNvPicPr>
          <p:nvPr/>
        </p:nvPicPr>
        <p:blipFill>
          <a:blip r:embed="rId3"/>
          <a:stretch>
            <a:fillRect/>
          </a:stretch>
        </p:blipFill>
        <p:spPr>
          <a:xfrm>
            <a:off x="7443075" y="82373"/>
            <a:ext cx="4680174" cy="3139971"/>
          </a:xfrm>
          <a:prstGeom prst="rect">
            <a:avLst/>
          </a:prstGeom>
        </p:spPr>
      </p:pic>
      <p:pic>
        <p:nvPicPr>
          <p:cNvPr id="14" name="Picture 13"/>
          <p:cNvPicPr>
            <a:picLocks noChangeAspect="1"/>
          </p:cNvPicPr>
          <p:nvPr/>
        </p:nvPicPr>
        <p:blipFill>
          <a:blip r:embed="rId4"/>
          <a:stretch>
            <a:fillRect/>
          </a:stretch>
        </p:blipFill>
        <p:spPr>
          <a:xfrm>
            <a:off x="8124783" y="3307809"/>
            <a:ext cx="3316758" cy="1995237"/>
          </a:xfrm>
          <a:prstGeom prst="rect">
            <a:avLst/>
          </a:prstGeom>
        </p:spPr>
      </p:pic>
      <p:sp>
        <p:nvSpPr>
          <p:cNvPr id="15" name="TextBox 14"/>
          <p:cNvSpPr txBox="1"/>
          <p:nvPr/>
        </p:nvSpPr>
        <p:spPr>
          <a:xfrm>
            <a:off x="8295094" y="5388511"/>
            <a:ext cx="2976136" cy="646331"/>
          </a:xfrm>
          <a:prstGeom prst="rect">
            <a:avLst/>
          </a:prstGeom>
          <a:noFill/>
        </p:spPr>
        <p:txBody>
          <a:bodyPr wrap="none" rtlCol="0">
            <a:spAutoFit/>
          </a:bodyPr>
          <a:lstStyle/>
          <a:p>
            <a:r>
              <a:rPr lang="en-US" sz="3600" dirty="0" smtClean="0"/>
              <a:t>Propane, C3H8</a:t>
            </a:r>
            <a:endParaRPr lang="en-US" sz="3600" dirty="0"/>
          </a:p>
        </p:txBody>
      </p:sp>
      <p:pic>
        <p:nvPicPr>
          <p:cNvPr id="17" name="Picture 16"/>
          <p:cNvPicPr>
            <a:picLocks noChangeAspect="1"/>
          </p:cNvPicPr>
          <p:nvPr/>
        </p:nvPicPr>
        <p:blipFill>
          <a:blip r:embed="rId5"/>
          <a:stretch>
            <a:fillRect/>
          </a:stretch>
        </p:blipFill>
        <p:spPr>
          <a:xfrm>
            <a:off x="951974" y="4516729"/>
            <a:ext cx="5222240" cy="375920"/>
          </a:xfrm>
          <a:prstGeom prst="rect">
            <a:avLst/>
          </a:prstGeom>
        </p:spPr>
      </p:pic>
      <p:pic>
        <p:nvPicPr>
          <p:cNvPr id="18" name="Picture 17"/>
          <p:cNvPicPr>
            <a:picLocks noChangeAspect="1"/>
          </p:cNvPicPr>
          <p:nvPr/>
        </p:nvPicPr>
        <p:blipFill>
          <a:blip r:embed="rId6"/>
          <a:stretch>
            <a:fillRect/>
          </a:stretch>
        </p:blipFill>
        <p:spPr>
          <a:xfrm>
            <a:off x="1946436" y="5303046"/>
            <a:ext cx="5029200" cy="375920"/>
          </a:xfrm>
          <a:prstGeom prst="rect">
            <a:avLst/>
          </a:prstGeom>
        </p:spPr>
      </p:pic>
      <p:sp>
        <p:nvSpPr>
          <p:cNvPr id="19" name="Rectangle 18"/>
          <p:cNvSpPr/>
          <p:nvPr/>
        </p:nvSpPr>
        <p:spPr>
          <a:xfrm>
            <a:off x="8882915" y="6473567"/>
            <a:ext cx="1800493" cy="246221"/>
          </a:xfrm>
          <a:prstGeom prst="rect">
            <a:avLst/>
          </a:prstGeom>
        </p:spPr>
        <p:txBody>
          <a:bodyPr wrap="none">
            <a:spAutoFit/>
          </a:bodyPr>
          <a:lstStyle/>
          <a:p>
            <a:r>
              <a:rPr lang="en-US" sz="1000" dirty="0">
                <a:latin typeface="proxima-nova" charset="0"/>
              </a:rPr>
              <a:t>http://</a:t>
            </a:r>
            <a:r>
              <a:rPr lang="en-US" sz="1000" dirty="0" err="1">
                <a:latin typeface="proxima-nova" charset="0"/>
              </a:rPr>
              <a:t>commons.wikimedia.org</a:t>
            </a:r>
            <a:r>
              <a:rPr lang="en-US" sz="1000" dirty="0">
                <a:latin typeface="proxima-nova" charset="0"/>
              </a:rPr>
              <a:t>/</a:t>
            </a:r>
            <a:endParaRPr lang="en-US" sz="1000" dirty="0"/>
          </a:p>
        </p:txBody>
      </p:sp>
    </p:spTree>
    <p:extLst>
      <p:ext uri="{BB962C8B-B14F-4D97-AF65-F5344CB8AC3E}">
        <p14:creationId xmlns:p14="http://schemas.microsoft.com/office/powerpoint/2010/main" val="2168761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Interaction by Exchange with the Mean (IEM)</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015156"/>
            <a:ext cx="3440966" cy="3345625"/>
          </a:xfrm>
          <a:prstGeom prst="rect">
            <a:avLst/>
          </a:prstGeom>
        </p:spPr>
      </p:pic>
      <p:pic>
        <p:nvPicPr>
          <p:cNvPr id="6" name="Picture 5"/>
          <p:cNvPicPr>
            <a:picLocks noChangeAspect="1"/>
          </p:cNvPicPr>
          <p:nvPr/>
        </p:nvPicPr>
        <p:blipFill>
          <a:blip r:embed="rId3"/>
          <a:stretch>
            <a:fillRect/>
          </a:stretch>
        </p:blipFill>
        <p:spPr>
          <a:xfrm>
            <a:off x="6386872" y="2015156"/>
            <a:ext cx="3606800" cy="1016000"/>
          </a:xfrm>
          <a:prstGeom prst="rect">
            <a:avLst/>
          </a:prstGeom>
        </p:spPr>
      </p:pic>
      <p:pic>
        <p:nvPicPr>
          <p:cNvPr id="7" name="Picture 6"/>
          <p:cNvPicPr>
            <a:picLocks noChangeAspect="1"/>
          </p:cNvPicPr>
          <p:nvPr/>
        </p:nvPicPr>
        <p:blipFill>
          <a:blip r:embed="rId4"/>
          <a:stretch>
            <a:fillRect/>
          </a:stretch>
        </p:blipFill>
        <p:spPr>
          <a:xfrm>
            <a:off x="5694722" y="3621396"/>
            <a:ext cx="4991100" cy="546100"/>
          </a:xfrm>
          <a:prstGeom prst="rect">
            <a:avLst/>
          </a:prstGeom>
        </p:spPr>
      </p:pic>
      <p:pic>
        <p:nvPicPr>
          <p:cNvPr id="9" name="Picture 8"/>
          <p:cNvPicPr>
            <a:picLocks noChangeAspect="1"/>
          </p:cNvPicPr>
          <p:nvPr/>
        </p:nvPicPr>
        <p:blipFill>
          <a:blip r:embed="rId5"/>
          <a:stretch>
            <a:fillRect/>
          </a:stretch>
        </p:blipFill>
        <p:spPr>
          <a:xfrm>
            <a:off x="4856522" y="4757736"/>
            <a:ext cx="6667500" cy="546100"/>
          </a:xfrm>
          <a:prstGeom prst="rect">
            <a:avLst/>
          </a:prstGeom>
        </p:spPr>
      </p:pic>
    </p:spTree>
    <p:extLst>
      <p:ext uri="{BB962C8B-B14F-4D97-AF65-F5344CB8AC3E}">
        <p14:creationId xmlns:p14="http://schemas.microsoft.com/office/powerpoint/2010/main" val="7445407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Evolution of the Variance with IEM</a:t>
            </a:r>
            <a:endParaRPr lang="en-US" dirty="0"/>
          </a:p>
        </p:txBody>
      </p:sp>
      <p:pic>
        <p:nvPicPr>
          <p:cNvPr id="7" name="Picture 6"/>
          <p:cNvPicPr>
            <a:picLocks noChangeAspect="1"/>
          </p:cNvPicPr>
          <p:nvPr/>
        </p:nvPicPr>
        <p:blipFill>
          <a:blip r:embed="rId2"/>
          <a:stretch>
            <a:fillRect/>
          </a:stretch>
        </p:blipFill>
        <p:spPr>
          <a:xfrm>
            <a:off x="3600450" y="3016251"/>
            <a:ext cx="4991100" cy="546100"/>
          </a:xfrm>
          <a:prstGeom prst="rect">
            <a:avLst/>
          </a:prstGeom>
        </p:spPr>
      </p:pic>
      <p:sp>
        <p:nvSpPr>
          <p:cNvPr id="4" name="TextBox 3"/>
          <p:cNvSpPr txBox="1"/>
          <p:nvPr/>
        </p:nvSpPr>
        <p:spPr>
          <a:xfrm>
            <a:off x="838200" y="1690688"/>
            <a:ext cx="9807677" cy="954107"/>
          </a:xfrm>
          <a:prstGeom prst="rect">
            <a:avLst/>
          </a:prstGeom>
          <a:noFill/>
        </p:spPr>
        <p:txBody>
          <a:bodyPr wrap="square" rtlCol="0">
            <a:spAutoFit/>
          </a:bodyPr>
          <a:lstStyle/>
          <a:p>
            <a:r>
              <a:rPr lang="en-US" sz="2800" dirty="0" smtClean="0"/>
              <a:t>Using the result from the previous slide, derive the evolution equation for the variance according the IEM mixing model.</a:t>
            </a:r>
          </a:p>
        </p:txBody>
      </p:sp>
    </p:spTree>
    <p:extLst>
      <p:ext uri="{BB962C8B-B14F-4D97-AF65-F5344CB8AC3E}">
        <p14:creationId xmlns:p14="http://schemas.microsoft.com/office/powerpoint/2010/main" val="20162275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Environment </a:t>
            </a:r>
            <a:r>
              <a:rPr lang="en-US" dirty="0" err="1" smtClean="0"/>
              <a:t>Subgrid</a:t>
            </a:r>
            <a:r>
              <a:rPr lang="en-US" dirty="0" smtClean="0"/>
              <a:t> PDF</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999" y="2241414"/>
            <a:ext cx="5895340" cy="28638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9639" y="2241414"/>
            <a:ext cx="5895340" cy="2863850"/>
          </a:xfrm>
          <a:prstGeom prst="rect">
            <a:avLst/>
          </a:prstGeom>
        </p:spPr>
      </p:pic>
    </p:spTree>
    <p:extLst>
      <p:ext uri="{BB962C8B-B14F-4D97-AF65-F5344CB8AC3E}">
        <p14:creationId xmlns:p14="http://schemas.microsoft.com/office/powerpoint/2010/main" val="144173385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Environment </a:t>
            </a:r>
            <a:r>
              <a:rPr lang="en-US" dirty="0" err="1" smtClean="0"/>
              <a:t>Subgrid</a:t>
            </a:r>
            <a:r>
              <a:rPr lang="en-US" dirty="0" smtClean="0"/>
              <a:t> PDF</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3967" y="1690688"/>
            <a:ext cx="7884064" cy="3829936"/>
          </a:xfrm>
          <a:prstGeom prst="rect">
            <a:avLst/>
          </a:prstGeom>
        </p:spPr>
      </p:pic>
      <p:pic>
        <p:nvPicPr>
          <p:cNvPr id="5" name="Picture 4"/>
          <p:cNvPicPr>
            <a:picLocks noChangeAspect="1"/>
          </p:cNvPicPr>
          <p:nvPr/>
        </p:nvPicPr>
        <p:blipFill>
          <a:blip r:embed="rId3"/>
          <a:stretch>
            <a:fillRect/>
          </a:stretch>
        </p:blipFill>
        <p:spPr>
          <a:xfrm>
            <a:off x="1173213" y="5756728"/>
            <a:ext cx="9845573" cy="488394"/>
          </a:xfrm>
          <a:prstGeom prst="rect">
            <a:avLst/>
          </a:prstGeom>
        </p:spPr>
      </p:pic>
    </p:spTree>
    <p:extLst>
      <p:ext uri="{BB962C8B-B14F-4D97-AF65-F5344CB8AC3E}">
        <p14:creationId xmlns:p14="http://schemas.microsoft.com/office/powerpoint/2010/main" val="8409211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932147" y="1540402"/>
            <a:ext cx="6363421" cy="2680429"/>
            <a:chOff x="330200" y="2971800"/>
            <a:chExt cx="6832600" cy="3149600"/>
          </a:xfrm>
        </p:grpSpPr>
        <p:pic>
          <p:nvPicPr>
            <p:cNvPr id="3" name="Picture 4" descr="mixing_environment.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2971800"/>
              <a:ext cx="6832600" cy="31496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4" name="TextBox 3"/>
            <p:cNvSpPr txBox="1"/>
            <p:nvPr/>
          </p:nvSpPr>
          <p:spPr>
            <a:xfrm>
              <a:off x="512998" y="5486400"/>
              <a:ext cx="720075" cy="501206"/>
            </a:xfrm>
            <a:prstGeom prst="rect">
              <a:avLst/>
            </a:prstGeom>
            <a:noFill/>
          </p:spPr>
          <p:txBody>
            <a:bodyPr wrap="none" rtlCol="0">
              <a:spAutoFit/>
            </a:bodyPr>
            <a:lstStyle/>
            <a:p>
              <a:r>
                <a:rPr lang="en-US" sz="1687" dirty="0">
                  <a:solidFill>
                    <a:schemeClr val="bg1"/>
                  </a:solidFill>
                </a:rPr>
                <a:t>true</a:t>
              </a:r>
            </a:p>
          </p:txBody>
        </p:sp>
        <p:sp>
          <p:nvSpPr>
            <p:cNvPr id="5" name="TextBox 4"/>
            <p:cNvSpPr txBox="1"/>
            <p:nvPr/>
          </p:nvSpPr>
          <p:spPr>
            <a:xfrm>
              <a:off x="3515327" y="5486400"/>
              <a:ext cx="1249994" cy="501206"/>
            </a:xfrm>
            <a:prstGeom prst="rect">
              <a:avLst/>
            </a:prstGeom>
            <a:noFill/>
          </p:spPr>
          <p:txBody>
            <a:bodyPr wrap="none" rtlCol="0">
              <a:spAutoFit/>
            </a:bodyPr>
            <a:lstStyle/>
            <a:p>
              <a:r>
                <a:rPr lang="en-US" sz="1687" dirty="0">
                  <a:solidFill>
                    <a:srgbClr val="FFFFFF"/>
                  </a:solidFill>
                </a:rPr>
                <a:t>idealized</a:t>
              </a:r>
            </a:p>
          </p:txBody>
        </p:sp>
      </p:grpSp>
      <p:grpSp>
        <p:nvGrpSpPr>
          <p:cNvPr id="23" name="Group 22"/>
          <p:cNvGrpSpPr/>
          <p:nvPr/>
        </p:nvGrpSpPr>
        <p:grpSpPr>
          <a:xfrm>
            <a:off x="3448347" y="4557696"/>
            <a:ext cx="5295305" cy="1375173"/>
            <a:chOff x="2616200" y="6858000"/>
            <a:chExt cx="7531100" cy="1955801"/>
          </a:xfrm>
        </p:grpSpPr>
        <p:pic>
          <p:nvPicPr>
            <p:cNvPr id="7" name="Picture 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6200" y="7772400"/>
              <a:ext cx="1219200" cy="1041401"/>
            </a:xfrm>
            <a:prstGeom prst="rect">
              <a:avLst/>
            </a:prstGeom>
          </p:spPr>
        </p:pic>
        <p:pic>
          <p:nvPicPr>
            <p:cNvPr id="11" name="Picture 10"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800" y="7772400"/>
              <a:ext cx="1219200" cy="1041401"/>
            </a:xfrm>
            <a:prstGeom prst="rect">
              <a:avLst/>
            </a:prstGeom>
          </p:spPr>
        </p:pic>
        <p:pic>
          <p:nvPicPr>
            <p:cNvPr id="12" name="Picture 11"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40400" y="7772400"/>
              <a:ext cx="990600" cy="1041400"/>
            </a:xfrm>
            <a:prstGeom prst="rect">
              <a:avLst/>
            </a:prstGeom>
          </p:spPr>
        </p:pic>
        <p:pic>
          <p:nvPicPr>
            <p:cNvPr id="13" name="Picture 12"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3000" y="7772400"/>
              <a:ext cx="1219200" cy="1041400"/>
            </a:xfrm>
            <a:prstGeom prst="rect">
              <a:avLst/>
            </a:prstGeom>
          </p:spPr>
        </p:pic>
        <p:pic>
          <p:nvPicPr>
            <p:cNvPr id="14" name="Picture 13"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17000" y="7772400"/>
              <a:ext cx="1130300" cy="1041400"/>
            </a:xfrm>
            <a:prstGeom prst="rect">
              <a:avLst/>
            </a:prstGeom>
          </p:spPr>
        </p:pic>
        <p:pic>
          <p:nvPicPr>
            <p:cNvPr id="19" name="Picture 18" descr="latex-image-1.pdf"/>
            <p:cNvPicPr>
              <a:picLocks noChangeAspect="1"/>
            </p:cNvPicPr>
            <p:nvPr/>
          </p:nvPicPr>
          <p:blipFill rotWithShape="1">
            <a:blip r:embed="rId9">
              <a:extLst>
                <a:ext uri="{28A0092B-C50C-407E-A947-70E740481C1C}">
                  <a14:useLocalDpi xmlns:a14="http://schemas.microsoft.com/office/drawing/2010/main" val="0"/>
                </a:ext>
              </a:extLst>
            </a:blip>
            <a:srcRect b="-16182"/>
            <a:stretch/>
          </p:blipFill>
          <p:spPr>
            <a:xfrm>
              <a:off x="2692400" y="6858000"/>
              <a:ext cx="7429500" cy="649224"/>
            </a:xfrm>
            <a:prstGeom prst="rect">
              <a:avLst/>
            </a:prstGeom>
          </p:spPr>
        </p:pic>
      </p:grpSp>
      <p:sp>
        <p:nvSpPr>
          <p:cNvPr id="30" name="TextBox 29"/>
          <p:cNvSpPr txBox="1"/>
          <p:nvPr/>
        </p:nvSpPr>
        <p:spPr>
          <a:xfrm>
            <a:off x="5828109" y="6107908"/>
            <a:ext cx="3053953" cy="495805"/>
          </a:xfrm>
          <a:prstGeom prst="rect">
            <a:avLst/>
          </a:prstGeom>
          <a:noFill/>
        </p:spPr>
        <p:txBody>
          <a:bodyPr wrap="square" lIns="64290" tIns="32145" rIns="64290" bIns="32145" rtlCol="0">
            <a:spAutoFit/>
          </a:bodyPr>
          <a:lstStyle/>
          <a:p>
            <a:pPr algn="l"/>
            <a:r>
              <a:rPr lang="en-US" sz="2800" dirty="0">
                <a:solidFill>
                  <a:srgbClr val="0000FF"/>
                </a:solidFill>
              </a:rPr>
              <a:t>“Unmixed Fraction”</a:t>
            </a:r>
          </a:p>
        </p:txBody>
      </p:sp>
      <p:grpSp>
        <p:nvGrpSpPr>
          <p:cNvPr id="37" name="Group 36"/>
          <p:cNvGrpSpPr/>
          <p:nvPr/>
        </p:nvGrpSpPr>
        <p:grpSpPr>
          <a:xfrm>
            <a:off x="5131595" y="5947173"/>
            <a:ext cx="589359" cy="428625"/>
            <a:chOff x="5130800" y="8458200"/>
            <a:chExt cx="838200" cy="609600"/>
          </a:xfrm>
        </p:grpSpPr>
        <p:cxnSp>
          <p:nvCxnSpPr>
            <p:cNvPr id="33" name="Straight Connector 32"/>
            <p:cNvCxnSpPr/>
            <p:nvPr/>
          </p:nvCxnSpPr>
          <p:spPr bwMode="auto">
            <a:xfrm>
              <a:off x="5130800" y="8458200"/>
              <a:ext cx="0" cy="609600"/>
            </a:xfrm>
            <a:prstGeom prst="line">
              <a:avLst/>
            </a:prstGeom>
            <a:blipFill dpi="0" rotWithShape="0">
              <a:blip r:embed="rId10"/>
              <a:srcRect/>
              <a:tile tx="0" ty="0" sx="100000" sy="100000" flip="none" algn="tl"/>
            </a:blipFill>
            <a:ln w="25400" cap="flat" cmpd="sng" algn="ctr">
              <a:solidFill>
                <a:srgbClr val="0000FF"/>
              </a:solidFill>
              <a:prstDash val="solid"/>
              <a:miter lim="0"/>
              <a:headEnd type="none" w="med" len="med"/>
              <a:tailEnd type="none" w="med" len="med"/>
            </a:ln>
            <a:effectLst/>
          </p:spPr>
        </p:cxnSp>
        <p:cxnSp>
          <p:nvCxnSpPr>
            <p:cNvPr id="35" name="Straight Connector 34"/>
            <p:cNvCxnSpPr/>
            <p:nvPr/>
          </p:nvCxnSpPr>
          <p:spPr bwMode="auto">
            <a:xfrm>
              <a:off x="5130800" y="9067800"/>
              <a:ext cx="838200" cy="0"/>
            </a:xfrm>
            <a:prstGeom prst="line">
              <a:avLst/>
            </a:prstGeom>
            <a:blipFill dpi="0" rotWithShape="0">
              <a:blip r:embed="rId10"/>
              <a:srcRect/>
              <a:tile tx="0" ty="0" sx="100000" sy="100000" flip="none" algn="tl"/>
            </a:blipFill>
            <a:ln w="25400" cap="flat" cmpd="sng" algn="ctr">
              <a:solidFill>
                <a:srgbClr val="0000FF"/>
              </a:solidFill>
              <a:prstDash val="solid"/>
              <a:miter lim="0"/>
              <a:headEnd type="none" w="med" len="med"/>
              <a:tailEnd type="none" w="med" len="med"/>
            </a:ln>
            <a:effectLst/>
          </p:spPr>
        </p:cxnSp>
      </p:grpSp>
      <p:sp>
        <p:nvSpPr>
          <p:cNvPr id="6" name="Title 5"/>
          <p:cNvSpPr>
            <a:spLocks noGrp="1"/>
          </p:cNvSpPr>
          <p:nvPr>
            <p:ph type="title"/>
          </p:nvPr>
        </p:nvSpPr>
        <p:spPr/>
        <p:txBody>
          <a:bodyPr/>
          <a:lstStyle/>
          <a:p>
            <a:r>
              <a:rPr lang="en-US" dirty="0" smtClean="0"/>
              <a:t>Introducing the Unmixed Fraction</a:t>
            </a:r>
            <a:endParaRPr lang="en-US" dirty="0"/>
          </a:p>
        </p:txBody>
      </p:sp>
    </p:spTree>
    <p:extLst>
      <p:ext uri="{BB962C8B-B14F-4D97-AF65-F5344CB8AC3E}">
        <p14:creationId xmlns:p14="http://schemas.microsoft.com/office/powerpoint/2010/main" val="174162692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Integral Constraints</a:t>
            </a:r>
            <a:endParaRPr lang="en-US" dirty="0"/>
          </a:p>
        </p:txBody>
      </p:sp>
      <p:pic>
        <p:nvPicPr>
          <p:cNvPr id="3" name="Picture 2"/>
          <p:cNvPicPr>
            <a:picLocks noChangeAspect="1"/>
          </p:cNvPicPr>
          <p:nvPr/>
        </p:nvPicPr>
        <p:blipFill>
          <a:blip r:embed="rId2"/>
          <a:stretch>
            <a:fillRect/>
          </a:stretch>
        </p:blipFill>
        <p:spPr>
          <a:xfrm>
            <a:off x="1333046" y="3363971"/>
            <a:ext cx="3132681" cy="849541"/>
          </a:xfrm>
          <a:prstGeom prst="rect">
            <a:avLst/>
          </a:prstGeom>
        </p:spPr>
      </p:pic>
      <p:pic>
        <p:nvPicPr>
          <p:cNvPr id="4" name="Picture 3"/>
          <p:cNvPicPr>
            <a:picLocks noChangeAspect="1"/>
          </p:cNvPicPr>
          <p:nvPr/>
        </p:nvPicPr>
        <p:blipFill>
          <a:blip r:embed="rId3"/>
          <a:stretch>
            <a:fillRect/>
          </a:stretch>
        </p:blipFill>
        <p:spPr>
          <a:xfrm>
            <a:off x="1333046" y="4487999"/>
            <a:ext cx="4268942" cy="849541"/>
          </a:xfrm>
          <a:prstGeom prst="rect">
            <a:avLst/>
          </a:prstGeom>
        </p:spPr>
      </p:pic>
      <p:pic>
        <p:nvPicPr>
          <p:cNvPr id="5" name="Picture 4"/>
          <p:cNvPicPr>
            <a:picLocks noChangeAspect="1"/>
          </p:cNvPicPr>
          <p:nvPr/>
        </p:nvPicPr>
        <p:blipFill>
          <a:blip r:embed="rId4"/>
          <a:stretch>
            <a:fillRect/>
          </a:stretch>
        </p:blipFill>
        <p:spPr>
          <a:xfrm>
            <a:off x="1173213" y="1733502"/>
            <a:ext cx="9845573" cy="488394"/>
          </a:xfrm>
          <a:prstGeom prst="rect">
            <a:avLst/>
          </a:prstGeom>
        </p:spPr>
      </p:pic>
      <p:grpSp>
        <p:nvGrpSpPr>
          <p:cNvPr id="10" name="Group 9"/>
          <p:cNvGrpSpPr/>
          <p:nvPr/>
        </p:nvGrpSpPr>
        <p:grpSpPr>
          <a:xfrm>
            <a:off x="6715641" y="3167641"/>
            <a:ext cx="3497073" cy="2416767"/>
            <a:chOff x="7195508" y="3953333"/>
            <a:chExt cx="3497073" cy="2416767"/>
          </a:xfrm>
        </p:grpSpPr>
        <p:pic>
          <p:nvPicPr>
            <p:cNvPr id="6" name="Picture 5"/>
            <p:cNvPicPr>
              <a:picLocks noChangeAspect="1"/>
            </p:cNvPicPr>
            <p:nvPr/>
          </p:nvPicPr>
          <p:blipFill>
            <a:blip r:embed="rId5"/>
            <a:stretch>
              <a:fillRect/>
            </a:stretch>
          </p:blipFill>
          <p:spPr>
            <a:xfrm>
              <a:off x="7426394" y="4171116"/>
              <a:ext cx="3035300" cy="1981200"/>
            </a:xfrm>
            <a:prstGeom prst="rect">
              <a:avLst/>
            </a:prstGeom>
          </p:spPr>
        </p:pic>
        <p:sp>
          <p:nvSpPr>
            <p:cNvPr id="7" name="Rectangle 6"/>
            <p:cNvSpPr/>
            <p:nvPr/>
          </p:nvSpPr>
          <p:spPr>
            <a:xfrm>
              <a:off x="7195508" y="3953333"/>
              <a:ext cx="3497073" cy="2416767"/>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329697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Check Cell Integral Constraints</a:t>
            </a:r>
            <a:endParaRPr lang="en-US" dirty="0"/>
          </a:p>
        </p:txBody>
      </p:sp>
    </p:spTree>
    <p:extLst>
      <p:ext uri="{BB962C8B-B14F-4D97-AF65-F5344CB8AC3E}">
        <p14:creationId xmlns:p14="http://schemas.microsoft.com/office/powerpoint/2010/main" val="5884433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Unmixed Fraction FAQ</a:t>
            </a:r>
            <a:endParaRPr lang="en-US" dirty="0"/>
          </a:p>
        </p:txBody>
      </p:sp>
      <p:sp>
        <p:nvSpPr>
          <p:cNvPr id="4" name="Content Placeholder 3"/>
          <p:cNvSpPr>
            <a:spLocks noGrp="1"/>
          </p:cNvSpPr>
          <p:nvPr>
            <p:ph idx="1"/>
          </p:nvPr>
        </p:nvSpPr>
        <p:spPr/>
        <p:txBody>
          <a:bodyPr/>
          <a:lstStyle/>
          <a:p>
            <a:r>
              <a:rPr lang="en-US" dirty="0" smtClean="0"/>
              <a:t>Is the unmixed fraction the same as the mixture fraction?</a:t>
            </a:r>
          </a:p>
          <a:p>
            <a:r>
              <a:rPr lang="en-US" dirty="0" smtClean="0"/>
              <a:t>Is the unmixed fraction related to the mixture fraction?</a:t>
            </a:r>
          </a:p>
          <a:p>
            <a:r>
              <a:rPr lang="en-US" dirty="0" smtClean="0"/>
              <a:t>Why not work in terms of the “mixed fraction”?</a:t>
            </a:r>
          </a:p>
          <a:p>
            <a:r>
              <a:rPr lang="en-US" dirty="0" smtClean="0"/>
              <a:t>Is the unmixed fraction related to the </a:t>
            </a:r>
            <a:r>
              <a:rPr lang="en-US" dirty="0" err="1" smtClean="0"/>
              <a:t>subgrid</a:t>
            </a:r>
            <a:r>
              <a:rPr lang="en-US" dirty="0" smtClean="0"/>
              <a:t> variance?</a:t>
            </a:r>
            <a:endParaRPr lang="en-US" dirty="0"/>
          </a:p>
        </p:txBody>
      </p:sp>
    </p:spTree>
    <p:extLst>
      <p:ext uri="{BB962C8B-B14F-4D97-AF65-F5344CB8AC3E}">
        <p14:creationId xmlns:p14="http://schemas.microsoft.com/office/powerpoint/2010/main" val="12170773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Derive Formula for </a:t>
            </a:r>
            <a:r>
              <a:rPr lang="en-US" dirty="0" err="1" smtClean="0"/>
              <a:t>Subgrid</a:t>
            </a:r>
            <a:r>
              <a:rPr lang="en-US" dirty="0" smtClean="0"/>
              <a:t> Variance Based on Unmixed Fraction (No Reaction)</a:t>
            </a:r>
            <a:endParaRPr lang="en-US" dirty="0"/>
          </a:p>
        </p:txBody>
      </p:sp>
    </p:spTree>
    <p:extLst>
      <p:ext uri="{BB962C8B-B14F-4D97-AF65-F5344CB8AC3E}">
        <p14:creationId xmlns:p14="http://schemas.microsoft.com/office/powerpoint/2010/main" val="12749581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7729" y="2076450"/>
            <a:ext cx="2786063" cy="330398"/>
          </a:xfrm>
          <a:prstGeom prst="rect">
            <a:avLst/>
          </a:prstGeom>
        </p:spPr>
      </p:pic>
      <p:pic>
        <p:nvPicPr>
          <p:cNvPr id="8" name="Picture 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7556" y="1690688"/>
            <a:ext cx="2902148" cy="892969"/>
          </a:xfrm>
          <a:prstGeom prst="rect">
            <a:avLst/>
          </a:prstGeom>
        </p:spPr>
      </p:pic>
      <p:pic>
        <p:nvPicPr>
          <p:cNvPr id="14" name="Picture 13" descr="z1_yp5_sam.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8294" y="2976563"/>
            <a:ext cx="4500563" cy="3375422"/>
          </a:xfrm>
          <a:prstGeom prst="rect">
            <a:avLst/>
          </a:prstGeom>
        </p:spPr>
      </p:pic>
      <p:pic>
        <p:nvPicPr>
          <p:cNvPr id="7" name="Picture 6" descr="plt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834" y="2858691"/>
            <a:ext cx="4552166" cy="3474021"/>
          </a:xfrm>
          <a:prstGeom prst="rect">
            <a:avLst/>
          </a:prstGeom>
        </p:spPr>
      </p:pic>
      <p:sp>
        <p:nvSpPr>
          <p:cNvPr id="2" name="Title 1"/>
          <p:cNvSpPr>
            <a:spLocks noGrp="1"/>
          </p:cNvSpPr>
          <p:nvPr>
            <p:ph type="title"/>
          </p:nvPr>
        </p:nvSpPr>
        <p:spPr/>
        <p:txBody>
          <a:bodyPr/>
          <a:lstStyle/>
          <a:p>
            <a:r>
              <a:rPr lang="en-US" dirty="0" smtClean="0"/>
              <a:t>Relating Unmixed Fraction and SGS Variance</a:t>
            </a:r>
            <a:endParaRPr lang="en-US" dirty="0"/>
          </a:p>
        </p:txBody>
      </p:sp>
    </p:spTree>
    <p:extLst>
      <p:ext uri="{BB962C8B-B14F-4D97-AF65-F5344CB8AC3E}">
        <p14:creationId xmlns:p14="http://schemas.microsoft.com/office/powerpoint/2010/main" val="14299547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7003730" y="2340978"/>
            <a:ext cx="4302068" cy="3895065"/>
          </a:xfrm>
          <a:prstGeom prst="rect">
            <a:avLst/>
          </a:prstGeom>
        </p:spPr>
      </p:pic>
      <p:sp>
        <p:nvSpPr>
          <p:cNvPr id="10" name="TextBox 9"/>
          <p:cNvSpPr txBox="1"/>
          <p:nvPr/>
        </p:nvSpPr>
        <p:spPr>
          <a:xfrm>
            <a:off x="6561176" y="6369761"/>
            <a:ext cx="5187176" cy="215444"/>
          </a:xfrm>
          <a:prstGeom prst="rect">
            <a:avLst/>
          </a:prstGeom>
          <a:noFill/>
        </p:spPr>
        <p:txBody>
          <a:bodyPr wrap="square" rtlCol="0">
            <a:spAutoFit/>
          </a:bodyPr>
          <a:lstStyle/>
          <a:p>
            <a:r>
              <a:rPr lang="en-US" sz="800" dirty="0"/>
              <a:t>https://</a:t>
            </a:r>
            <a:r>
              <a:rPr lang="en-US" sz="800" dirty="0" err="1" smtClean="0"/>
              <a:t>upload.wikimedia.org</a:t>
            </a:r>
            <a:r>
              <a:rPr lang="en-US" sz="800" dirty="0" smtClean="0"/>
              <a:t>/</a:t>
            </a:r>
            <a:r>
              <a:rPr lang="en-US" sz="800" dirty="0" err="1" smtClean="0"/>
              <a:t>wikipedia</a:t>
            </a:r>
            <a:r>
              <a:rPr lang="en-US" sz="800" dirty="0" smtClean="0"/>
              <a:t>/commons/thumb/a/a4/</a:t>
            </a:r>
            <a:r>
              <a:rPr lang="en-US" sz="800" dirty="0" err="1" smtClean="0"/>
              <a:t>Cellulose_strand.svg</a:t>
            </a:r>
            <a:r>
              <a:rPr lang="en-US" sz="800" dirty="0" smtClean="0"/>
              <a:t>/1131px-Cellulose_strand.svg.png</a:t>
            </a:r>
            <a:endParaRPr lang="en-US" sz="800" dirty="0"/>
          </a:p>
        </p:txBody>
      </p:sp>
      <p:pic>
        <p:nvPicPr>
          <p:cNvPr id="5" name="Picture 4"/>
          <p:cNvPicPr>
            <a:picLocks noChangeAspect="1"/>
          </p:cNvPicPr>
          <p:nvPr/>
        </p:nvPicPr>
        <p:blipFill>
          <a:blip r:embed="rId3"/>
          <a:stretch>
            <a:fillRect/>
          </a:stretch>
        </p:blipFill>
        <p:spPr>
          <a:xfrm>
            <a:off x="406873" y="1723140"/>
            <a:ext cx="5895074" cy="4615843"/>
          </a:xfrm>
          <a:prstGeom prst="rect">
            <a:avLst/>
          </a:prstGeom>
        </p:spPr>
      </p:pic>
      <p:sp>
        <p:nvSpPr>
          <p:cNvPr id="6" name="Rectangle 5"/>
          <p:cNvSpPr/>
          <p:nvPr/>
        </p:nvSpPr>
        <p:spPr>
          <a:xfrm>
            <a:off x="1212572" y="6338984"/>
            <a:ext cx="4283676" cy="246221"/>
          </a:xfrm>
          <a:prstGeom prst="rect">
            <a:avLst/>
          </a:prstGeom>
        </p:spPr>
        <p:txBody>
          <a:bodyPr wrap="square">
            <a:spAutoFit/>
          </a:bodyPr>
          <a:lstStyle/>
          <a:p>
            <a:r>
              <a:rPr lang="en-US" sz="1000" dirty="0"/>
              <a:t>http://</a:t>
            </a:r>
            <a:r>
              <a:rPr lang="en-US" sz="1000" dirty="0" err="1"/>
              <a:t>www.todayifoundout.com</a:t>
            </a:r>
            <a:r>
              <a:rPr lang="en-US" sz="1000" dirty="0"/>
              <a:t>/</a:t>
            </a:r>
            <a:r>
              <a:rPr lang="en-US" sz="1000" dirty="0" err="1"/>
              <a:t>index.php</a:t>
            </a:r>
            <a:r>
              <a:rPr lang="en-US" sz="1000" dirty="0"/>
              <a:t>/2013/08/why-</a:t>
            </a:r>
            <a:r>
              <a:rPr lang="en-US" sz="1000" dirty="0" err="1"/>
              <a:t>doesnt</a:t>
            </a:r>
            <a:r>
              <a:rPr lang="en-US" sz="1000" dirty="0"/>
              <a:t>-wood-melt/</a:t>
            </a:r>
          </a:p>
        </p:txBody>
      </p:sp>
      <p:sp>
        <p:nvSpPr>
          <p:cNvPr id="8" name="TextBox 7"/>
          <p:cNvSpPr txBox="1"/>
          <p:nvPr/>
        </p:nvSpPr>
        <p:spPr>
          <a:xfrm>
            <a:off x="8406803" y="1750899"/>
            <a:ext cx="1495922" cy="523220"/>
          </a:xfrm>
          <a:prstGeom prst="rect">
            <a:avLst/>
          </a:prstGeom>
          <a:noFill/>
        </p:spPr>
        <p:txBody>
          <a:bodyPr wrap="none" rtlCol="0">
            <a:spAutoFit/>
          </a:bodyPr>
          <a:lstStyle/>
          <a:p>
            <a:r>
              <a:rPr lang="en-US" sz="2800" dirty="0" smtClean="0"/>
              <a:t>Cellulose</a:t>
            </a:r>
            <a:endParaRPr lang="en-US" sz="2800" dirty="0"/>
          </a:p>
        </p:txBody>
      </p:sp>
      <p:sp>
        <p:nvSpPr>
          <p:cNvPr id="11" name="Title 1"/>
          <p:cNvSpPr>
            <a:spLocks noGrp="1"/>
          </p:cNvSpPr>
          <p:nvPr>
            <p:ph type="title"/>
          </p:nvPr>
        </p:nvSpPr>
        <p:spPr>
          <a:xfrm>
            <a:off x="838200" y="365125"/>
            <a:ext cx="10515600" cy="1325563"/>
          </a:xfrm>
        </p:spPr>
        <p:txBody>
          <a:bodyPr/>
          <a:lstStyle/>
          <a:p>
            <a:r>
              <a:rPr lang="en-US" dirty="0" smtClean="0"/>
              <a:t>Complex Fuels</a:t>
            </a:r>
            <a:endParaRPr lang="en-US" dirty="0"/>
          </a:p>
        </p:txBody>
      </p:sp>
      <p:sp>
        <p:nvSpPr>
          <p:cNvPr id="18" name="TextBox 17"/>
          <p:cNvSpPr txBox="1"/>
          <p:nvPr/>
        </p:nvSpPr>
        <p:spPr>
          <a:xfrm>
            <a:off x="8321393" y="677004"/>
            <a:ext cx="3162663" cy="461665"/>
          </a:xfrm>
          <a:prstGeom prst="rect">
            <a:avLst/>
          </a:prstGeom>
          <a:noFill/>
        </p:spPr>
        <p:txBody>
          <a:bodyPr wrap="square" rtlCol="0">
            <a:spAutoFit/>
          </a:bodyPr>
          <a:lstStyle/>
          <a:p>
            <a:r>
              <a:rPr lang="en-US" sz="2400" dirty="0" smtClean="0"/>
              <a:t>D. Drysdale, Table 5.14</a:t>
            </a:r>
            <a:endParaRPr lang="en-US" sz="2400" dirty="0"/>
          </a:p>
        </p:txBody>
      </p:sp>
      <p:sp>
        <p:nvSpPr>
          <p:cNvPr id="16" name="TextBox 15"/>
          <p:cNvSpPr txBox="1"/>
          <p:nvPr/>
        </p:nvSpPr>
        <p:spPr>
          <a:xfrm>
            <a:off x="7003730" y="646227"/>
            <a:ext cx="1019831" cy="523220"/>
          </a:xfrm>
          <a:prstGeom prst="rect">
            <a:avLst/>
          </a:prstGeom>
          <a:noFill/>
        </p:spPr>
        <p:txBody>
          <a:bodyPr wrap="none" rtlCol="0">
            <a:spAutoFit/>
          </a:bodyPr>
          <a:lstStyle/>
          <a:p>
            <a:r>
              <a:rPr lang="en-US" sz="2800" smtClean="0"/>
              <a:t>CH2O</a:t>
            </a:r>
            <a:endParaRPr lang="en-US" sz="2800" dirty="0" err="1" smtClean="0"/>
          </a:p>
        </p:txBody>
      </p:sp>
      <p:cxnSp>
        <p:nvCxnSpPr>
          <p:cNvPr id="20" name="Straight Arrow Connector 19"/>
          <p:cNvCxnSpPr/>
          <p:nvPr/>
        </p:nvCxnSpPr>
        <p:spPr>
          <a:xfrm flipH="1" flipV="1">
            <a:off x="7652084" y="1169447"/>
            <a:ext cx="371477" cy="8430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0095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7728" y="2076450"/>
            <a:ext cx="2946797" cy="330398"/>
          </a:xfrm>
          <a:prstGeom prst="rect">
            <a:avLst/>
          </a:prstGeom>
        </p:spPr>
      </p:pic>
      <p:pic>
        <p:nvPicPr>
          <p:cNvPr id="12" name="Picture 1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7556" y="1690688"/>
            <a:ext cx="2902148" cy="892969"/>
          </a:xfrm>
          <a:prstGeom prst="rect">
            <a:avLst/>
          </a:prstGeom>
        </p:spPr>
      </p:pic>
      <p:pic>
        <p:nvPicPr>
          <p:cNvPr id="9" name="Picture 8" descr="z1_yp25_sam.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8294" y="2976563"/>
            <a:ext cx="4500563" cy="3375422"/>
          </a:xfrm>
          <a:prstGeom prst="rect">
            <a:avLst/>
          </a:prstGeom>
        </p:spPr>
      </p:pic>
      <p:pic>
        <p:nvPicPr>
          <p:cNvPr id="17" name="Picture 16" descr="plt2.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834" y="2858691"/>
            <a:ext cx="4552166" cy="3482578"/>
          </a:xfrm>
          <a:prstGeom prst="rect">
            <a:avLst/>
          </a:prstGeom>
        </p:spPr>
      </p:pic>
      <p:sp>
        <p:nvSpPr>
          <p:cNvPr id="2" name="Title 1"/>
          <p:cNvSpPr>
            <a:spLocks noGrp="1"/>
          </p:cNvSpPr>
          <p:nvPr>
            <p:ph type="title"/>
          </p:nvPr>
        </p:nvSpPr>
        <p:spPr/>
        <p:txBody>
          <a:bodyPr/>
          <a:lstStyle/>
          <a:p>
            <a:r>
              <a:rPr lang="en-US" dirty="0"/>
              <a:t>Relating Unmixed Fraction and SGS Variance</a:t>
            </a:r>
          </a:p>
        </p:txBody>
      </p:sp>
    </p:spTree>
    <p:extLst>
      <p:ext uri="{BB962C8B-B14F-4D97-AF65-F5344CB8AC3E}">
        <p14:creationId xmlns:p14="http://schemas.microsoft.com/office/powerpoint/2010/main" val="2266132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556" y="1690688"/>
            <a:ext cx="2902148" cy="892969"/>
          </a:xfrm>
          <a:prstGeom prst="rect">
            <a:avLst/>
          </a:prstGeom>
        </p:spPr>
      </p:pic>
      <p:pic>
        <p:nvPicPr>
          <p:cNvPr id="18" name="Picture 1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7728" y="2076450"/>
            <a:ext cx="3036094" cy="330398"/>
          </a:xfrm>
          <a:prstGeom prst="rect">
            <a:avLst/>
          </a:prstGeom>
        </p:spPr>
      </p:pic>
      <p:pic>
        <p:nvPicPr>
          <p:cNvPr id="20" name="Picture 19" descr="zp5_yp5_sam.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8294" y="2976563"/>
            <a:ext cx="4500563" cy="3375422"/>
          </a:xfrm>
          <a:prstGeom prst="rect">
            <a:avLst/>
          </a:prstGeom>
        </p:spPr>
      </p:pic>
      <p:pic>
        <p:nvPicPr>
          <p:cNvPr id="21" name="Picture 20" descr="plt3.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834" y="2858691"/>
            <a:ext cx="4552166" cy="3482578"/>
          </a:xfrm>
          <a:prstGeom prst="rect">
            <a:avLst/>
          </a:prstGeom>
        </p:spPr>
      </p:pic>
      <p:sp>
        <p:nvSpPr>
          <p:cNvPr id="2" name="Title 1"/>
          <p:cNvSpPr>
            <a:spLocks noGrp="1"/>
          </p:cNvSpPr>
          <p:nvPr>
            <p:ph type="title"/>
          </p:nvPr>
        </p:nvSpPr>
        <p:spPr/>
        <p:txBody>
          <a:bodyPr/>
          <a:lstStyle/>
          <a:p>
            <a:r>
              <a:rPr lang="en-US" dirty="0"/>
              <a:t>Relating Unmixed Fraction and SGS Variance</a:t>
            </a:r>
          </a:p>
        </p:txBody>
      </p:sp>
    </p:spTree>
    <p:extLst>
      <p:ext uri="{BB962C8B-B14F-4D97-AF65-F5344CB8AC3E}">
        <p14:creationId xmlns:p14="http://schemas.microsoft.com/office/powerpoint/2010/main" val="17823448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556" y="1690688"/>
            <a:ext cx="2902148" cy="892969"/>
          </a:xfrm>
          <a:prstGeom prst="rect">
            <a:avLst/>
          </a:prstGeom>
        </p:spPr>
      </p:pic>
      <p:pic>
        <p:nvPicPr>
          <p:cNvPr id="5" name="Picture 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7728" y="2076450"/>
            <a:ext cx="3196828" cy="330398"/>
          </a:xfrm>
          <a:prstGeom prst="rect">
            <a:avLst/>
          </a:prstGeom>
        </p:spPr>
      </p:pic>
      <p:pic>
        <p:nvPicPr>
          <p:cNvPr id="11" name="Picture 10" descr="zp5_yp5_sam.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8294" y="2976563"/>
            <a:ext cx="4500563" cy="3375422"/>
          </a:xfrm>
          <a:prstGeom prst="rect">
            <a:avLst/>
          </a:prstGeom>
        </p:spPr>
      </p:pic>
      <p:pic>
        <p:nvPicPr>
          <p:cNvPr id="12" name="Picture 11" descr="plt4.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834" y="2858691"/>
            <a:ext cx="4552166" cy="3482578"/>
          </a:xfrm>
          <a:prstGeom prst="rect">
            <a:avLst/>
          </a:prstGeom>
        </p:spPr>
      </p:pic>
      <p:sp>
        <p:nvSpPr>
          <p:cNvPr id="2" name="Title 1"/>
          <p:cNvSpPr>
            <a:spLocks noGrp="1"/>
          </p:cNvSpPr>
          <p:nvPr>
            <p:ph type="title"/>
          </p:nvPr>
        </p:nvSpPr>
        <p:spPr/>
        <p:txBody>
          <a:bodyPr/>
          <a:lstStyle/>
          <a:p>
            <a:r>
              <a:rPr lang="en-US" dirty="0"/>
              <a:t>Relating Unmixed Fraction and SGS Variance</a:t>
            </a:r>
          </a:p>
        </p:txBody>
      </p:sp>
    </p:spTree>
    <p:extLst>
      <p:ext uri="{BB962C8B-B14F-4D97-AF65-F5344CB8AC3E}">
        <p14:creationId xmlns:p14="http://schemas.microsoft.com/office/powerpoint/2010/main" val="132738202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gs_varianc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8470" y="2096460"/>
            <a:ext cx="6018609" cy="4513957"/>
          </a:xfrm>
          <a:prstGeom prst="rect">
            <a:avLst/>
          </a:prstGeom>
        </p:spPr>
      </p:pic>
      <p:pic>
        <p:nvPicPr>
          <p:cNvPr id="6" name="Picture 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6547" y="1507101"/>
            <a:ext cx="2902148" cy="366117"/>
          </a:xfrm>
          <a:prstGeom prst="rect">
            <a:avLst/>
          </a:prstGeom>
        </p:spPr>
      </p:pic>
      <p:sp>
        <p:nvSpPr>
          <p:cNvPr id="2" name="Title 1"/>
          <p:cNvSpPr>
            <a:spLocks noGrp="1"/>
          </p:cNvSpPr>
          <p:nvPr>
            <p:ph type="title"/>
          </p:nvPr>
        </p:nvSpPr>
        <p:spPr/>
        <p:txBody>
          <a:bodyPr/>
          <a:lstStyle/>
          <a:p>
            <a:r>
              <a:rPr lang="en-US" dirty="0"/>
              <a:t>Relating Unmixed Fraction and SGS Variance</a:t>
            </a:r>
          </a:p>
        </p:txBody>
      </p:sp>
    </p:spTree>
    <p:extLst>
      <p:ext uri="{BB962C8B-B14F-4D97-AF65-F5344CB8AC3E}">
        <p14:creationId xmlns:p14="http://schemas.microsoft.com/office/powerpoint/2010/main" val="154841040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0743" y="1738517"/>
            <a:ext cx="1936341" cy="9189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195" name="Picture 2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10743" y="3008040"/>
            <a:ext cx="2432221" cy="4560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25" name="Group 24"/>
          <p:cNvGrpSpPr/>
          <p:nvPr/>
        </p:nvGrpSpPr>
        <p:grpSpPr>
          <a:xfrm>
            <a:off x="4929465" y="1635666"/>
            <a:ext cx="2826034" cy="2043585"/>
            <a:chOff x="7264400" y="1524000"/>
            <a:chExt cx="3530600" cy="2607685"/>
          </a:xfrm>
        </p:grpSpPr>
        <p:pic>
          <p:nvPicPr>
            <p:cNvPr id="22" name="Picture 21" descr="fo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6800" y="1524000"/>
              <a:ext cx="3378200" cy="2338754"/>
            </a:xfrm>
            <a:prstGeom prst="rect">
              <a:avLst/>
            </a:prstGeom>
          </p:spPr>
        </p:pic>
        <p:pic>
          <p:nvPicPr>
            <p:cNvPr id="34" name="Picture 25"/>
            <p:cNvPicPr>
              <a:picLocks noChangeAspect="1"/>
            </p:cNvPicPr>
            <p:nvPr/>
          </p:nvPicPr>
          <p:blipFill rotWithShape="1">
            <a:blip r:embed="rId4">
              <a:extLst>
                <a:ext uri="{28A0092B-C50C-407E-A947-70E740481C1C}">
                  <a14:useLocalDpi xmlns:a14="http://schemas.microsoft.com/office/drawing/2010/main" val="0"/>
                </a:ext>
              </a:extLst>
            </a:blip>
            <a:srcRect l="-4" r="77599"/>
            <a:stretch/>
          </p:blipFill>
          <p:spPr bwMode="auto">
            <a:xfrm>
              <a:off x="7264400" y="2362200"/>
              <a:ext cx="457200" cy="38256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24" name="Picture 23" descr="latex-image-1.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17000" y="3810000"/>
              <a:ext cx="756395" cy="321685"/>
            </a:xfrm>
            <a:prstGeom prst="rect">
              <a:avLst/>
            </a:prstGeom>
          </p:spPr>
        </p:pic>
      </p:grpSp>
      <p:sp>
        <p:nvSpPr>
          <p:cNvPr id="4" name="Title 3"/>
          <p:cNvSpPr>
            <a:spLocks noGrp="1"/>
          </p:cNvSpPr>
          <p:nvPr>
            <p:ph type="title"/>
          </p:nvPr>
        </p:nvSpPr>
        <p:spPr/>
        <p:txBody>
          <a:bodyPr/>
          <a:lstStyle/>
          <a:p>
            <a:r>
              <a:rPr lang="en-US" dirty="0" smtClean="0"/>
              <a:t>Evolution of the Unmixed Fraction</a:t>
            </a:r>
            <a:endParaRPr lang="en-US" dirty="0"/>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10743" y="4064114"/>
            <a:ext cx="2603500" cy="260350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0521" y="4064114"/>
            <a:ext cx="2603500" cy="2603500"/>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50300" y="4064114"/>
            <a:ext cx="2603500" cy="2603500"/>
          </a:xfrm>
          <a:prstGeom prst="rect">
            <a:avLst/>
          </a:prstGeom>
        </p:spPr>
      </p:pic>
      <p:cxnSp>
        <p:nvCxnSpPr>
          <p:cNvPr id="9" name="Straight Arrow Connector 8"/>
          <p:cNvCxnSpPr/>
          <p:nvPr/>
        </p:nvCxnSpPr>
        <p:spPr>
          <a:xfrm>
            <a:off x="4262284" y="5365864"/>
            <a:ext cx="667181" cy="0"/>
          </a:xfrm>
          <a:prstGeom prst="straightConnector1">
            <a:avLst/>
          </a:prstGeom>
          <a:ln w="38100">
            <a:headEnd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909466" y="5365864"/>
            <a:ext cx="667181" cy="0"/>
          </a:xfrm>
          <a:prstGeom prst="straightConnector1">
            <a:avLst/>
          </a:prstGeom>
          <a:ln w="38100">
            <a:headEnd w="lg" len="med"/>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6053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98589" y="3286308"/>
            <a:ext cx="4045148" cy="1902023"/>
            <a:chOff x="1809750" y="4286250"/>
            <a:chExt cx="4045148" cy="1902023"/>
          </a:xfrm>
        </p:grpSpPr>
        <p:pic>
          <p:nvPicPr>
            <p:cNvPr id="8196" name="Picture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4286250"/>
              <a:ext cx="2794992" cy="26789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197" name="Picture 2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09750" y="5625703"/>
              <a:ext cx="4045148" cy="56257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202" name="Picture 1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09750" y="4875609"/>
              <a:ext cx="3027164" cy="50006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grpSp>
        <p:nvGrpSpPr>
          <p:cNvPr id="2" name="Group 1"/>
          <p:cNvGrpSpPr/>
          <p:nvPr/>
        </p:nvGrpSpPr>
        <p:grpSpPr>
          <a:xfrm>
            <a:off x="6290674" y="3286308"/>
            <a:ext cx="4054079" cy="3062882"/>
            <a:chOff x="6256734" y="3214688"/>
            <a:chExt cx="4054079" cy="3062882"/>
          </a:xfrm>
        </p:grpSpPr>
        <p:pic>
          <p:nvPicPr>
            <p:cNvPr id="8199"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56734" y="3214688"/>
              <a:ext cx="2607469" cy="53578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200"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56735" y="4875610"/>
              <a:ext cx="3732609" cy="53578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203"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56734" y="4018359"/>
              <a:ext cx="3429000" cy="54471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204" name="Picture 1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310313" y="5625703"/>
              <a:ext cx="4000500" cy="65186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4" name="Title 3"/>
          <p:cNvSpPr>
            <a:spLocks noGrp="1"/>
          </p:cNvSpPr>
          <p:nvPr>
            <p:ph type="title"/>
          </p:nvPr>
        </p:nvSpPr>
        <p:spPr/>
        <p:txBody>
          <a:bodyPr/>
          <a:lstStyle/>
          <a:p>
            <a:r>
              <a:rPr lang="en-US" dirty="0" smtClean="0"/>
              <a:t>Fokker-Planck Equation</a:t>
            </a:r>
            <a:endParaRPr lang="en-US" dirty="0"/>
          </a:p>
        </p:txBody>
      </p:sp>
      <p:sp>
        <p:nvSpPr>
          <p:cNvPr id="5" name="TextBox 4"/>
          <p:cNvSpPr txBox="1"/>
          <p:nvPr/>
        </p:nvSpPr>
        <p:spPr>
          <a:xfrm>
            <a:off x="858351" y="1802352"/>
            <a:ext cx="4834526" cy="954107"/>
          </a:xfrm>
          <a:prstGeom prst="rect">
            <a:avLst/>
          </a:prstGeom>
          <a:noFill/>
        </p:spPr>
        <p:txBody>
          <a:bodyPr wrap="square" rtlCol="0">
            <a:spAutoFit/>
          </a:bodyPr>
          <a:lstStyle/>
          <a:p>
            <a:r>
              <a:rPr lang="en-US" sz="2800" dirty="0" smtClean="0"/>
              <a:t>Derivation 1: Differentiate the mean mass fraction</a:t>
            </a:r>
          </a:p>
        </p:txBody>
      </p:sp>
      <p:sp>
        <p:nvSpPr>
          <p:cNvPr id="20" name="TextBox 19"/>
          <p:cNvSpPr txBox="1"/>
          <p:nvPr/>
        </p:nvSpPr>
        <p:spPr>
          <a:xfrm>
            <a:off x="6290674" y="1802351"/>
            <a:ext cx="4834526" cy="954107"/>
          </a:xfrm>
          <a:prstGeom prst="rect">
            <a:avLst/>
          </a:prstGeom>
          <a:noFill/>
        </p:spPr>
        <p:txBody>
          <a:bodyPr wrap="square" rtlCol="0">
            <a:spAutoFit/>
          </a:bodyPr>
          <a:lstStyle/>
          <a:p>
            <a:r>
              <a:rPr lang="en-US" sz="2800" dirty="0" smtClean="0"/>
              <a:t>Derivation 2: Transport of the </a:t>
            </a:r>
            <a:r>
              <a:rPr lang="en-US" sz="2800" dirty="0" err="1" smtClean="0"/>
              <a:t>subgrid</a:t>
            </a:r>
            <a:r>
              <a:rPr lang="en-US" sz="2800" dirty="0" smtClean="0"/>
              <a:t> PDF (Fokker-Planck)</a:t>
            </a:r>
          </a:p>
        </p:txBody>
      </p:sp>
      <p:sp>
        <p:nvSpPr>
          <p:cNvPr id="26" name="Rectangle 25"/>
          <p:cNvSpPr/>
          <p:nvPr/>
        </p:nvSpPr>
        <p:spPr>
          <a:xfrm>
            <a:off x="763634" y="4488940"/>
            <a:ext cx="4457295" cy="864726"/>
          </a:xfrm>
          <a:prstGeom prst="rect">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Tree>
    <p:extLst>
      <p:ext uri="{BB962C8B-B14F-4D97-AF65-F5344CB8AC3E}">
        <p14:creationId xmlns:p14="http://schemas.microsoft.com/office/powerpoint/2010/main" val="27503174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Turbulent Batch Reactor Model</a:t>
            </a:r>
            <a:endParaRPr lang="en-US" dirty="0"/>
          </a:p>
        </p:txBody>
      </p:sp>
      <p:pic>
        <p:nvPicPr>
          <p:cNvPr id="3" name="Picture 2"/>
          <p:cNvPicPr>
            <a:picLocks noChangeAspect="1"/>
          </p:cNvPicPr>
          <p:nvPr/>
        </p:nvPicPr>
        <p:blipFill>
          <a:blip r:embed="rId2"/>
          <a:stretch>
            <a:fillRect/>
          </a:stretch>
        </p:blipFill>
        <p:spPr>
          <a:xfrm>
            <a:off x="2152650" y="4716121"/>
            <a:ext cx="7886700" cy="13843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9807" y="1510477"/>
            <a:ext cx="6041985" cy="2835253"/>
          </a:xfrm>
          <a:prstGeom prst="rect">
            <a:avLst/>
          </a:prstGeom>
        </p:spPr>
      </p:pic>
    </p:spTree>
    <p:extLst>
      <p:ext uri="{BB962C8B-B14F-4D97-AF65-F5344CB8AC3E}">
        <p14:creationId xmlns:p14="http://schemas.microsoft.com/office/powerpoint/2010/main" val="2965190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Limiting Cases: Initially Completely Mixed, Infinitely Fast Kinetics</a:t>
            </a:r>
            <a:endParaRPr lang="en-US" dirty="0"/>
          </a:p>
        </p:txBody>
      </p:sp>
      <p:pic>
        <p:nvPicPr>
          <p:cNvPr id="3" name="Picture 2"/>
          <p:cNvPicPr>
            <a:picLocks noChangeAspect="1"/>
          </p:cNvPicPr>
          <p:nvPr/>
        </p:nvPicPr>
        <p:blipFill>
          <a:blip r:embed="rId2"/>
          <a:stretch>
            <a:fillRect/>
          </a:stretch>
        </p:blipFill>
        <p:spPr>
          <a:xfrm>
            <a:off x="2978867" y="2180648"/>
            <a:ext cx="6234266" cy="1094259"/>
          </a:xfrm>
          <a:prstGeom prst="rect">
            <a:avLst/>
          </a:prstGeom>
        </p:spPr>
      </p:pic>
      <p:pic>
        <p:nvPicPr>
          <p:cNvPr id="4" name="Picture 3"/>
          <p:cNvPicPr>
            <a:picLocks noChangeAspect="1"/>
          </p:cNvPicPr>
          <p:nvPr/>
        </p:nvPicPr>
        <p:blipFill>
          <a:blip r:embed="rId3"/>
          <a:stretch>
            <a:fillRect/>
          </a:stretch>
        </p:blipFill>
        <p:spPr>
          <a:xfrm>
            <a:off x="4387850" y="3764867"/>
            <a:ext cx="3416300" cy="469900"/>
          </a:xfrm>
          <a:prstGeom prst="rect">
            <a:avLst/>
          </a:prstGeom>
        </p:spPr>
      </p:pic>
      <p:pic>
        <p:nvPicPr>
          <p:cNvPr id="6" name="Picture 5"/>
          <p:cNvPicPr>
            <a:picLocks noChangeAspect="1"/>
          </p:cNvPicPr>
          <p:nvPr/>
        </p:nvPicPr>
        <p:blipFill>
          <a:blip r:embed="rId4"/>
          <a:stretch>
            <a:fillRect/>
          </a:stretch>
        </p:blipFill>
        <p:spPr>
          <a:xfrm>
            <a:off x="4292600" y="4724727"/>
            <a:ext cx="3606800" cy="977900"/>
          </a:xfrm>
          <a:prstGeom prst="rect">
            <a:avLst/>
          </a:prstGeom>
        </p:spPr>
      </p:pic>
      <p:sp>
        <p:nvSpPr>
          <p:cNvPr id="7" name="Rectangle 6"/>
          <p:cNvSpPr/>
          <p:nvPr/>
        </p:nvSpPr>
        <p:spPr>
          <a:xfrm>
            <a:off x="4059081" y="4606927"/>
            <a:ext cx="4067280" cy="1307176"/>
          </a:xfrm>
          <a:prstGeom prst="rect">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Tree>
    <p:extLst>
      <p:ext uri="{BB962C8B-B14F-4D97-AF65-F5344CB8AC3E}">
        <p14:creationId xmlns:p14="http://schemas.microsoft.com/office/powerpoint/2010/main" val="19511598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Limiting Cases: Initially Completely Unmixed, Infinitely Fast Kinetics</a:t>
            </a:r>
            <a:endParaRPr lang="en-US" dirty="0"/>
          </a:p>
        </p:txBody>
      </p:sp>
      <p:pic>
        <p:nvPicPr>
          <p:cNvPr id="5" name="Picture 4"/>
          <p:cNvPicPr>
            <a:picLocks noChangeAspect="1"/>
          </p:cNvPicPr>
          <p:nvPr/>
        </p:nvPicPr>
        <p:blipFill>
          <a:blip r:embed="rId2"/>
          <a:stretch>
            <a:fillRect/>
          </a:stretch>
        </p:blipFill>
        <p:spPr>
          <a:xfrm>
            <a:off x="838200" y="2047821"/>
            <a:ext cx="5899969" cy="1985658"/>
          </a:xfrm>
          <a:prstGeom prst="rect">
            <a:avLst/>
          </a:prstGeom>
        </p:spPr>
      </p:pic>
      <p:pic>
        <p:nvPicPr>
          <p:cNvPr id="6" name="Picture 5"/>
          <p:cNvPicPr>
            <a:picLocks noChangeAspect="1"/>
          </p:cNvPicPr>
          <p:nvPr/>
        </p:nvPicPr>
        <p:blipFill>
          <a:blip r:embed="rId3"/>
          <a:stretch>
            <a:fillRect/>
          </a:stretch>
        </p:blipFill>
        <p:spPr>
          <a:xfrm>
            <a:off x="838200" y="4705356"/>
            <a:ext cx="7141497" cy="902717"/>
          </a:xfrm>
          <a:prstGeom prst="rect">
            <a:avLst/>
          </a:prstGeom>
        </p:spPr>
      </p:pic>
    </p:spTree>
    <p:extLst>
      <p:ext uri="{BB962C8B-B14F-4D97-AF65-F5344CB8AC3E}">
        <p14:creationId xmlns:p14="http://schemas.microsoft.com/office/powerpoint/2010/main" val="12149202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Eddy Dissipation Concept</a:t>
            </a:r>
            <a:br>
              <a:rPr lang="en-US" dirty="0" smtClean="0"/>
            </a:br>
            <a:r>
              <a:rPr lang="en-US" dirty="0" smtClean="0"/>
              <a:t>(Eddy Dissipation Model - EDM)</a:t>
            </a:r>
            <a:endParaRPr lang="en-US" dirty="0"/>
          </a:p>
        </p:txBody>
      </p:sp>
      <p:pic>
        <p:nvPicPr>
          <p:cNvPr id="3" name="Picture 2"/>
          <p:cNvPicPr>
            <a:picLocks noChangeAspect="1"/>
          </p:cNvPicPr>
          <p:nvPr/>
        </p:nvPicPr>
        <p:blipFill>
          <a:blip r:embed="rId2"/>
          <a:stretch>
            <a:fillRect/>
          </a:stretch>
        </p:blipFill>
        <p:spPr>
          <a:xfrm>
            <a:off x="3676650" y="2855659"/>
            <a:ext cx="4838700" cy="1130300"/>
          </a:xfrm>
          <a:prstGeom prst="rect">
            <a:avLst/>
          </a:prstGeom>
        </p:spPr>
      </p:pic>
    </p:spTree>
    <p:extLst>
      <p:ext uri="{BB962C8B-B14F-4D97-AF65-F5344CB8AC3E}">
        <p14:creationId xmlns:p14="http://schemas.microsoft.com/office/powerpoint/2010/main" val="1859724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srcRect b="51095"/>
          <a:stretch/>
        </p:blipFill>
        <p:spPr>
          <a:xfrm>
            <a:off x="103848" y="2891481"/>
            <a:ext cx="4079609" cy="2985671"/>
          </a:xfrm>
          <a:prstGeom prst="rect">
            <a:avLst/>
          </a:prstGeom>
        </p:spPr>
      </p:pic>
      <p:sp>
        <p:nvSpPr>
          <p:cNvPr id="2" name="Title 1"/>
          <p:cNvSpPr>
            <a:spLocks noGrp="1"/>
          </p:cNvSpPr>
          <p:nvPr>
            <p:ph type="title"/>
          </p:nvPr>
        </p:nvSpPr>
        <p:spPr/>
        <p:txBody>
          <a:bodyPr>
            <a:normAutofit/>
          </a:bodyPr>
          <a:lstStyle/>
          <a:p>
            <a:r>
              <a:rPr lang="de-DE" dirty="0" err="1" smtClean="0"/>
              <a:t>Complex</a:t>
            </a:r>
            <a:r>
              <a:rPr lang="de-DE" dirty="0" smtClean="0"/>
              <a:t> Chemistry</a:t>
            </a:r>
            <a:endParaRPr lang="en-US" dirty="0"/>
          </a:p>
        </p:txBody>
      </p:sp>
      <p:sp>
        <p:nvSpPr>
          <p:cNvPr id="14" name="TextBox 13"/>
          <p:cNvSpPr txBox="1"/>
          <p:nvPr/>
        </p:nvSpPr>
        <p:spPr>
          <a:xfrm>
            <a:off x="278213" y="6147592"/>
            <a:ext cx="2670924" cy="215444"/>
          </a:xfrm>
          <a:prstGeom prst="rect">
            <a:avLst/>
          </a:prstGeom>
          <a:noFill/>
        </p:spPr>
        <p:txBody>
          <a:bodyPr wrap="none" rtlCol="0">
            <a:spAutoFit/>
          </a:bodyPr>
          <a:lstStyle/>
          <a:p>
            <a:r>
              <a:rPr lang="en-US" sz="800" dirty="0" smtClean="0"/>
              <a:t>A. </a:t>
            </a:r>
            <a:r>
              <a:rPr lang="en-US" sz="800" dirty="0" err="1" smtClean="0"/>
              <a:t>Dmitriev</a:t>
            </a:r>
            <a:r>
              <a:rPr lang="en-US" sz="800" dirty="0" smtClean="0"/>
              <a:t> et al. </a:t>
            </a:r>
            <a:r>
              <a:rPr lang="ro-RO" sz="800" dirty="0"/>
              <a:t>DOI: 10.1016/j.combustflame.2015.07.032</a:t>
            </a:r>
            <a:endParaRPr lang="en-US" sz="800" dirty="0"/>
          </a:p>
        </p:txBody>
      </p:sp>
      <p:sp>
        <p:nvSpPr>
          <p:cNvPr id="19" name="TextBox 18"/>
          <p:cNvSpPr txBox="1"/>
          <p:nvPr/>
        </p:nvSpPr>
        <p:spPr>
          <a:xfrm>
            <a:off x="4315286" y="6147591"/>
            <a:ext cx="3122971" cy="215444"/>
          </a:xfrm>
          <a:prstGeom prst="rect">
            <a:avLst/>
          </a:prstGeom>
          <a:noFill/>
        </p:spPr>
        <p:txBody>
          <a:bodyPr wrap="none" rtlCol="0">
            <a:spAutoFit/>
          </a:bodyPr>
          <a:lstStyle/>
          <a:p>
            <a:r>
              <a:rPr lang="en-US" sz="800" dirty="0" smtClean="0"/>
              <a:t>S. </a:t>
            </a:r>
            <a:r>
              <a:rPr lang="en-US" sz="800" dirty="0" err="1" smtClean="0"/>
              <a:t>Shuai</a:t>
            </a:r>
            <a:r>
              <a:rPr lang="en-US" sz="800" dirty="0" smtClean="0"/>
              <a:t>, Z. Wang, H. Xu. Internal Combustion Engine Simulation, 2015.</a:t>
            </a:r>
            <a:endParaRPr lang="en-US" sz="800" dirty="0"/>
          </a:p>
        </p:txBody>
      </p:sp>
      <p:pic>
        <p:nvPicPr>
          <p:cNvPr id="24" name="Picture 23" descr="C:\Documents and Settings\kmcgrattan\My Documents\FDS Talks\mobilefire.bmp"/>
          <p:cNvPicPr>
            <a:picLocks noChangeAspect="1" noChangeArrowheads="1"/>
          </p:cNvPicPr>
          <p:nvPr/>
        </p:nvPicPr>
        <p:blipFill>
          <a:blip r:embed="rId3" cstate="screen"/>
          <a:srcRect/>
          <a:stretch>
            <a:fillRect/>
          </a:stretch>
        </p:blipFill>
        <p:spPr bwMode="auto">
          <a:xfrm>
            <a:off x="8140372" y="208606"/>
            <a:ext cx="3860826" cy="3208351"/>
          </a:xfrm>
          <a:prstGeom prst="rect">
            <a:avLst/>
          </a:prstGeom>
          <a:noFill/>
        </p:spPr>
      </p:pic>
      <p:pic>
        <p:nvPicPr>
          <p:cNvPr id="29" name="Picture 28"/>
          <p:cNvPicPr>
            <a:picLocks noChangeAspect="1"/>
          </p:cNvPicPr>
          <p:nvPr/>
        </p:nvPicPr>
        <p:blipFill>
          <a:blip r:embed="rId4"/>
          <a:stretch>
            <a:fillRect/>
          </a:stretch>
        </p:blipFill>
        <p:spPr>
          <a:xfrm>
            <a:off x="4315286" y="1690688"/>
            <a:ext cx="3561428" cy="4339109"/>
          </a:xfrm>
          <a:prstGeom prst="rect">
            <a:avLst/>
          </a:prstGeom>
        </p:spPr>
      </p:pic>
      <p:pic>
        <p:nvPicPr>
          <p:cNvPr id="30" name="Picture 29"/>
          <p:cNvPicPr>
            <a:picLocks noChangeAspect="1"/>
          </p:cNvPicPr>
          <p:nvPr/>
        </p:nvPicPr>
        <p:blipFill>
          <a:blip r:embed="rId5"/>
          <a:stretch>
            <a:fillRect/>
          </a:stretch>
        </p:blipFill>
        <p:spPr>
          <a:xfrm>
            <a:off x="8140372" y="3573476"/>
            <a:ext cx="3860826" cy="2715892"/>
          </a:xfrm>
          <a:prstGeom prst="rect">
            <a:avLst/>
          </a:prstGeom>
        </p:spPr>
      </p:pic>
      <p:sp>
        <p:nvSpPr>
          <p:cNvPr id="31" name="TextBox 30"/>
          <p:cNvSpPr txBox="1"/>
          <p:nvPr/>
        </p:nvSpPr>
        <p:spPr>
          <a:xfrm>
            <a:off x="8140372" y="6270701"/>
            <a:ext cx="3443415" cy="461665"/>
          </a:xfrm>
          <a:prstGeom prst="rect">
            <a:avLst/>
          </a:prstGeom>
          <a:noFill/>
        </p:spPr>
        <p:txBody>
          <a:bodyPr wrap="square" rtlCol="0">
            <a:spAutoFit/>
          </a:bodyPr>
          <a:lstStyle/>
          <a:p>
            <a:r>
              <a:rPr lang="en-US" sz="800" dirty="0"/>
              <a:t>TEM image of a typical aircraft combustor soot aggregate. (a) aggregate and (b) detail of the surface. Adapted from </a:t>
            </a:r>
            <a:r>
              <a:rPr lang="en-US" sz="800" dirty="0" err="1"/>
              <a:t>Popovitcheva</a:t>
            </a:r>
            <a:r>
              <a:rPr lang="en-US" sz="800" dirty="0"/>
              <a:t> et al. (2000</a:t>
            </a:r>
            <a:r>
              <a:rPr lang="en-US" sz="800" dirty="0" smtClean="0"/>
              <a:t>)</a:t>
            </a:r>
          </a:p>
          <a:p>
            <a:r>
              <a:rPr lang="en-US" sz="800" dirty="0"/>
              <a:t>https://</a:t>
            </a:r>
            <a:r>
              <a:rPr lang="en-US" sz="800" dirty="0" err="1" smtClean="0"/>
              <a:t>faculty.kaust.edu.sa</a:t>
            </a:r>
            <a:r>
              <a:rPr lang="en-US" sz="800" dirty="0" smtClean="0"/>
              <a:t>/sites/</a:t>
            </a:r>
            <a:r>
              <a:rPr lang="en-US" sz="800" dirty="0" err="1" smtClean="0"/>
              <a:t>fabriziobisetti</a:t>
            </a:r>
            <a:r>
              <a:rPr lang="en-US" sz="800" dirty="0" smtClean="0"/>
              <a:t>/Pages/</a:t>
            </a:r>
            <a:r>
              <a:rPr lang="en-US" sz="800" dirty="0" err="1" smtClean="0"/>
              <a:t>particulates.aspx</a:t>
            </a:r>
            <a:endParaRPr lang="en-US" dirty="0"/>
          </a:p>
        </p:txBody>
      </p:sp>
      <p:sp>
        <p:nvSpPr>
          <p:cNvPr id="32" name="TextBox 31"/>
          <p:cNvSpPr txBox="1"/>
          <p:nvPr/>
        </p:nvSpPr>
        <p:spPr>
          <a:xfrm>
            <a:off x="838200" y="1566774"/>
            <a:ext cx="1568250" cy="923330"/>
          </a:xfrm>
          <a:prstGeom prst="rect">
            <a:avLst/>
          </a:prstGeom>
          <a:noFill/>
        </p:spPr>
        <p:txBody>
          <a:bodyPr wrap="none" rtlCol="0">
            <a:spAutoFit/>
          </a:bodyPr>
          <a:lstStyle/>
          <a:p>
            <a:r>
              <a:rPr lang="en-US" dirty="0" smtClean="0">
                <a:solidFill>
                  <a:schemeClr val="accent5"/>
                </a:solidFill>
              </a:rPr>
              <a:t>GRI-</a:t>
            </a:r>
            <a:r>
              <a:rPr lang="en-US" dirty="0" err="1" smtClean="0">
                <a:solidFill>
                  <a:schemeClr val="accent5"/>
                </a:solidFill>
              </a:rPr>
              <a:t>Mech</a:t>
            </a:r>
            <a:r>
              <a:rPr lang="en-US" dirty="0" smtClean="0">
                <a:solidFill>
                  <a:schemeClr val="accent5"/>
                </a:solidFill>
              </a:rPr>
              <a:t> 3.0</a:t>
            </a:r>
          </a:p>
          <a:p>
            <a:r>
              <a:rPr lang="en-US" dirty="0" smtClean="0">
                <a:solidFill>
                  <a:schemeClr val="accent5"/>
                </a:solidFill>
              </a:rPr>
              <a:t>53 species</a:t>
            </a:r>
          </a:p>
          <a:p>
            <a:r>
              <a:rPr lang="en-US" dirty="0" smtClean="0">
                <a:solidFill>
                  <a:schemeClr val="accent5"/>
                </a:solidFill>
              </a:rPr>
              <a:t>400+ reactions</a:t>
            </a:r>
            <a:endParaRPr lang="en-US" dirty="0">
              <a:solidFill>
                <a:schemeClr val="accent5"/>
              </a:solidFill>
            </a:endParaRPr>
          </a:p>
        </p:txBody>
      </p:sp>
    </p:spTree>
    <p:extLst>
      <p:ext uri="{BB962C8B-B14F-4D97-AF65-F5344CB8AC3E}">
        <p14:creationId xmlns:p14="http://schemas.microsoft.com/office/powerpoint/2010/main" val="706254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r>
              <a:rPr lang="en-US" dirty="0" err="1" smtClean="0"/>
              <a:t>Heskestad</a:t>
            </a:r>
            <a:r>
              <a:rPr lang="en-US" dirty="0" smtClean="0"/>
              <a:t> Flame Height</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Run Qs=1_RI=05.fds and visualize HRRPUV in </a:t>
            </a:r>
            <a:r>
              <a:rPr lang="en-US" dirty="0" err="1" smtClean="0"/>
              <a:t>Smokeview</a:t>
            </a:r>
            <a:endParaRPr lang="en-US" dirty="0" smtClean="0"/>
          </a:p>
          <a:p>
            <a:pPr marL="457200" lvl="1" indent="0">
              <a:buNone/>
            </a:pPr>
            <a:r>
              <a:rPr lang="en-US" sz="2800" dirty="0" smtClean="0"/>
              <a:t>(modify T_END to 10 s).</a:t>
            </a:r>
          </a:p>
          <a:p>
            <a:pPr marL="514350" indent="-514350">
              <a:buFont typeface="+mj-lt"/>
              <a:buAutoNum type="alphaLcParenR"/>
            </a:pPr>
            <a:r>
              <a:rPr lang="en-US" dirty="0" smtClean="0"/>
              <a:t>Modify the input file to use ZETA_0 = 0 and rerun the case.</a:t>
            </a:r>
          </a:p>
          <a:p>
            <a:pPr marL="514350" indent="-514350">
              <a:buFont typeface="+mj-lt"/>
              <a:buAutoNum type="alphaLcParenR"/>
            </a:pPr>
            <a:r>
              <a:rPr lang="en-US" dirty="0" smtClean="0"/>
              <a:t>Plot HRRPUL vs. Z for both cases.</a:t>
            </a:r>
          </a:p>
        </p:txBody>
      </p:sp>
    </p:spTree>
    <p:extLst>
      <p:ext uri="{BB962C8B-B14F-4D97-AF65-F5344CB8AC3E}">
        <p14:creationId xmlns:p14="http://schemas.microsoft.com/office/powerpoint/2010/main" val="7301818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Mixing Time Scale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2685" y="2446211"/>
            <a:ext cx="5365162" cy="4026570"/>
          </a:xfrm>
          <a:prstGeom prst="rect">
            <a:avLst/>
          </a:prstGeom>
        </p:spPr>
      </p:pic>
      <p:pic>
        <p:nvPicPr>
          <p:cNvPr id="4" name="Picture 3"/>
          <p:cNvPicPr>
            <a:picLocks noChangeAspect="1"/>
          </p:cNvPicPr>
          <p:nvPr/>
        </p:nvPicPr>
        <p:blipFill>
          <a:blip r:embed="rId3"/>
          <a:stretch>
            <a:fillRect/>
          </a:stretch>
        </p:blipFill>
        <p:spPr>
          <a:xfrm>
            <a:off x="2556890" y="1737416"/>
            <a:ext cx="7078219" cy="427619"/>
          </a:xfrm>
          <a:prstGeom prst="rect">
            <a:avLst/>
          </a:prstGeom>
        </p:spPr>
      </p:pic>
      <p:pic>
        <p:nvPicPr>
          <p:cNvPr id="5" name="Picture 4"/>
          <p:cNvPicPr>
            <a:picLocks noChangeAspect="1"/>
          </p:cNvPicPr>
          <p:nvPr/>
        </p:nvPicPr>
        <p:blipFill>
          <a:blip r:embed="rId4"/>
          <a:stretch>
            <a:fillRect/>
          </a:stretch>
        </p:blipFill>
        <p:spPr>
          <a:xfrm>
            <a:off x="7018756" y="2817038"/>
            <a:ext cx="1322236" cy="832519"/>
          </a:xfrm>
          <a:prstGeom prst="rect">
            <a:avLst/>
          </a:prstGeom>
        </p:spPr>
      </p:pic>
      <p:pic>
        <p:nvPicPr>
          <p:cNvPr id="6" name="Picture 5"/>
          <p:cNvPicPr>
            <a:picLocks noChangeAspect="1"/>
          </p:cNvPicPr>
          <p:nvPr/>
        </p:nvPicPr>
        <p:blipFill>
          <a:blip r:embed="rId5"/>
          <a:stretch>
            <a:fillRect/>
          </a:stretch>
        </p:blipFill>
        <p:spPr>
          <a:xfrm>
            <a:off x="7018756" y="4084291"/>
            <a:ext cx="3888353" cy="891285"/>
          </a:xfrm>
          <a:prstGeom prst="rect">
            <a:avLst/>
          </a:prstGeom>
        </p:spPr>
      </p:pic>
      <p:pic>
        <p:nvPicPr>
          <p:cNvPr id="7" name="Picture 6"/>
          <p:cNvPicPr>
            <a:picLocks noChangeAspect="1"/>
          </p:cNvPicPr>
          <p:nvPr/>
        </p:nvPicPr>
        <p:blipFill>
          <a:blip r:embed="rId6"/>
          <a:stretch>
            <a:fillRect/>
          </a:stretch>
        </p:blipFill>
        <p:spPr>
          <a:xfrm>
            <a:off x="7018756" y="5410310"/>
            <a:ext cx="1958867" cy="440745"/>
          </a:xfrm>
          <a:prstGeom prst="rect">
            <a:avLst/>
          </a:prstGeom>
        </p:spPr>
      </p:pic>
    </p:spTree>
    <p:extLst>
      <p:ext uri="{BB962C8B-B14F-4D97-AF65-F5344CB8AC3E}">
        <p14:creationId xmlns:p14="http://schemas.microsoft.com/office/powerpoint/2010/main" val="6070352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Kolmogorov Scaling</a:t>
            </a:r>
            <a:endParaRPr lang="en-US" dirty="0"/>
          </a:p>
        </p:txBody>
      </p:sp>
      <p:sp>
        <p:nvSpPr>
          <p:cNvPr id="4" name="TextBox 3"/>
          <p:cNvSpPr txBox="1"/>
          <p:nvPr/>
        </p:nvSpPr>
        <p:spPr>
          <a:xfrm>
            <a:off x="838202" y="1756610"/>
            <a:ext cx="5370094" cy="2246769"/>
          </a:xfrm>
          <a:prstGeom prst="rect">
            <a:avLst/>
          </a:prstGeom>
          <a:noFill/>
        </p:spPr>
        <p:txBody>
          <a:bodyPr wrap="square" rtlCol="0">
            <a:spAutoFit/>
          </a:bodyPr>
          <a:lstStyle/>
          <a:p>
            <a:r>
              <a:rPr lang="en-US" sz="2800" dirty="0" smtClean="0"/>
              <a:t>Use a model inertial range energy spectrum to derive the scaling law.</a:t>
            </a:r>
          </a:p>
          <a:p>
            <a:endParaRPr lang="en-US" sz="2800" dirty="0" smtClean="0"/>
          </a:p>
          <a:p>
            <a:endParaRPr lang="en-US" sz="2800" dirty="0"/>
          </a:p>
          <a:p>
            <a:r>
              <a:rPr lang="en-US" sz="2800" dirty="0" smtClean="0"/>
              <a:t>The inertial range spectrum is  </a:t>
            </a:r>
          </a:p>
        </p:txBody>
      </p:sp>
      <p:pic>
        <p:nvPicPr>
          <p:cNvPr id="5" name="Picture 4"/>
          <p:cNvPicPr>
            <a:picLocks noChangeAspect="1"/>
          </p:cNvPicPr>
          <p:nvPr/>
        </p:nvPicPr>
        <p:blipFill>
          <a:blip r:embed="rId2"/>
          <a:stretch>
            <a:fillRect/>
          </a:stretch>
        </p:blipFill>
        <p:spPr>
          <a:xfrm>
            <a:off x="2294021" y="2759339"/>
            <a:ext cx="1955800" cy="50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228472"/>
            <a:ext cx="4748463" cy="3561349"/>
          </a:xfrm>
          <a:prstGeom prst="rect">
            <a:avLst/>
          </a:prstGeom>
        </p:spPr>
      </p:pic>
      <p:pic>
        <p:nvPicPr>
          <p:cNvPr id="9" name="Picture 8"/>
          <p:cNvPicPr>
            <a:picLocks noChangeAspect="1"/>
          </p:cNvPicPr>
          <p:nvPr/>
        </p:nvPicPr>
        <p:blipFill>
          <a:blip r:embed="rId4"/>
          <a:stretch>
            <a:fillRect/>
          </a:stretch>
        </p:blipFill>
        <p:spPr>
          <a:xfrm>
            <a:off x="7580228" y="4477285"/>
            <a:ext cx="826432" cy="531862"/>
          </a:xfrm>
          <a:prstGeom prst="rect">
            <a:avLst/>
          </a:prstGeom>
        </p:spPr>
      </p:pic>
      <p:cxnSp>
        <p:nvCxnSpPr>
          <p:cNvPr id="11" name="Straight Arrow Connector 10"/>
          <p:cNvCxnSpPr/>
          <p:nvPr/>
        </p:nvCxnSpPr>
        <p:spPr>
          <a:xfrm>
            <a:off x="8526379" y="4743216"/>
            <a:ext cx="505326" cy="1576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96496" y="5722881"/>
            <a:ext cx="2670418" cy="523220"/>
          </a:xfrm>
          <a:prstGeom prst="rect">
            <a:avLst/>
          </a:prstGeom>
          <a:solidFill>
            <a:schemeClr val="bg1"/>
          </a:solidFill>
          <a:ln>
            <a:noFill/>
          </a:ln>
        </p:spPr>
        <p:txBody>
          <a:bodyPr wrap="square" rtlCol="0">
            <a:spAutoFit/>
          </a:bodyPr>
          <a:lstStyle/>
          <a:p>
            <a:r>
              <a:rPr lang="en-US" sz="2800" dirty="0" smtClean="0">
                <a:solidFill>
                  <a:schemeClr val="accent6"/>
                </a:solidFill>
              </a:rPr>
              <a:t>grid Nyquist limit</a:t>
            </a:r>
          </a:p>
        </p:txBody>
      </p:sp>
      <p:cxnSp>
        <p:nvCxnSpPr>
          <p:cNvPr id="14" name="Straight Connector 13"/>
          <p:cNvCxnSpPr/>
          <p:nvPr/>
        </p:nvCxnSpPr>
        <p:spPr>
          <a:xfrm>
            <a:off x="8654714" y="3799522"/>
            <a:ext cx="1283370" cy="1147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5"/>
          <a:stretch>
            <a:fillRect/>
          </a:stretch>
        </p:blipFill>
        <p:spPr>
          <a:xfrm>
            <a:off x="9296399" y="4073092"/>
            <a:ext cx="572406" cy="268089"/>
          </a:xfrm>
          <a:prstGeom prst="rect">
            <a:avLst/>
          </a:prstGeom>
        </p:spPr>
      </p:pic>
      <p:pic>
        <p:nvPicPr>
          <p:cNvPr id="17" name="Picture 16"/>
          <p:cNvPicPr>
            <a:picLocks noChangeAspect="1"/>
          </p:cNvPicPr>
          <p:nvPr/>
        </p:nvPicPr>
        <p:blipFill>
          <a:blip r:embed="rId6"/>
          <a:stretch>
            <a:fillRect/>
          </a:stretch>
        </p:blipFill>
        <p:spPr>
          <a:xfrm>
            <a:off x="1284370" y="4271917"/>
            <a:ext cx="3595506" cy="480858"/>
          </a:xfrm>
          <a:prstGeom prst="rect">
            <a:avLst/>
          </a:prstGeom>
        </p:spPr>
      </p:pic>
      <p:sp>
        <p:nvSpPr>
          <p:cNvPr id="18" name="TextBox 17"/>
          <p:cNvSpPr txBox="1"/>
          <p:nvPr/>
        </p:nvSpPr>
        <p:spPr>
          <a:xfrm>
            <a:off x="601216" y="5161016"/>
            <a:ext cx="1935338" cy="1384995"/>
          </a:xfrm>
          <a:prstGeom prst="rect">
            <a:avLst/>
          </a:prstGeom>
          <a:noFill/>
        </p:spPr>
        <p:txBody>
          <a:bodyPr wrap="none" rtlCol="0">
            <a:spAutoFit/>
          </a:bodyPr>
          <a:lstStyle/>
          <a:p>
            <a:r>
              <a:rPr lang="en-US" sz="2800" dirty="0" smtClean="0">
                <a:solidFill>
                  <a:schemeClr val="accent1"/>
                </a:solidFill>
              </a:rPr>
              <a:t>Kolmogorov</a:t>
            </a:r>
          </a:p>
          <a:p>
            <a:r>
              <a:rPr lang="en-US" sz="2800" dirty="0" smtClean="0">
                <a:solidFill>
                  <a:schemeClr val="accent1"/>
                </a:solidFill>
              </a:rPr>
              <a:t>constant = </a:t>
            </a:r>
          </a:p>
          <a:p>
            <a:r>
              <a:rPr lang="en-US" sz="2800" dirty="0" smtClean="0">
                <a:solidFill>
                  <a:schemeClr val="accent1"/>
                </a:solidFill>
              </a:rPr>
              <a:t>1.5</a:t>
            </a:r>
          </a:p>
        </p:txBody>
      </p:sp>
      <p:sp>
        <p:nvSpPr>
          <p:cNvPr id="19" name="TextBox 18"/>
          <p:cNvSpPr txBox="1"/>
          <p:nvPr/>
        </p:nvSpPr>
        <p:spPr>
          <a:xfrm>
            <a:off x="1918493" y="6075426"/>
            <a:ext cx="2862130" cy="523220"/>
          </a:xfrm>
          <a:prstGeom prst="rect">
            <a:avLst/>
          </a:prstGeom>
          <a:noFill/>
        </p:spPr>
        <p:txBody>
          <a:bodyPr wrap="none" rtlCol="0">
            <a:spAutoFit/>
          </a:bodyPr>
          <a:lstStyle/>
          <a:p>
            <a:r>
              <a:rPr lang="en-US" sz="2800" dirty="0" smtClean="0">
                <a:solidFill>
                  <a:schemeClr val="accent1"/>
                </a:solidFill>
              </a:rPr>
              <a:t>KE dissipation rate</a:t>
            </a:r>
          </a:p>
        </p:txBody>
      </p:sp>
      <p:sp>
        <p:nvSpPr>
          <p:cNvPr id="20" name="TextBox 19"/>
          <p:cNvSpPr txBox="1"/>
          <p:nvPr/>
        </p:nvSpPr>
        <p:spPr>
          <a:xfrm>
            <a:off x="3892801" y="5283296"/>
            <a:ext cx="2096921" cy="523220"/>
          </a:xfrm>
          <a:prstGeom prst="rect">
            <a:avLst/>
          </a:prstGeom>
          <a:noFill/>
        </p:spPr>
        <p:txBody>
          <a:bodyPr wrap="none" rtlCol="0">
            <a:spAutoFit/>
          </a:bodyPr>
          <a:lstStyle/>
          <a:p>
            <a:r>
              <a:rPr lang="en-US" sz="2800" dirty="0" smtClean="0">
                <a:solidFill>
                  <a:schemeClr val="accent1"/>
                </a:solidFill>
              </a:rPr>
              <a:t>wavenumber</a:t>
            </a:r>
          </a:p>
        </p:txBody>
      </p:sp>
      <p:cxnSp>
        <p:nvCxnSpPr>
          <p:cNvPr id="22" name="Straight Arrow Connector 21"/>
          <p:cNvCxnSpPr/>
          <p:nvPr/>
        </p:nvCxnSpPr>
        <p:spPr>
          <a:xfrm flipV="1">
            <a:off x="2294021" y="4737511"/>
            <a:ext cx="374071" cy="527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9" idx="0"/>
          </p:cNvCxnSpPr>
          <p:nvPr/>
        </p:nvCxnSpPr>
        <p:spPr>
          <a:xfrm flipV="1">
            <a:off x="3349558" y="4737511"/>
            <a:ext cx="0" cy="1337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4114800" y="4743216"/>
            <a:ext cx="393032" cy="5400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a:blip r:embed="rId7"/>
          <a:stretch>
            <a:fillRect/>
          </a:stretch>
        </p:blipFill>
        <p:spPr>
          <a:xfrm>
            <a:off x="8396803" y="274832"/>
            <a:ext cx="2944003" cy="2347749"/>
          </a:xfrm>
          <a:prstGeom prst="rect">
            <a:avLst/>
          </a:prstGeom>
        </p:spPr>
      </p:pic>
      <p:sp>
        <p:nvSpPr>
          <p:cNvPr id="31" name="Rectangle 30"/>
          <p:cNvSpPr/>
          <p:nvPr/>
        </p:nvSpPr>
        <p:spPr>
          <a:xfrm>
            <a:off x="8141408" y="2621118"/>
            <a:ext cx="3454792" cy="646331"/>
          </a:xfrm>
          <a:prstGeom prst="rect">
            <a:avLst/>
          </a:prstGeom>
        </p:spPr>
        <p:txBody>
          <a:bodyPr wrap="none">
            <a:spAutoFit/>
          </a:bodyPr>
          <a:lstStyle/>
          <a:p>
            <a:pPr algn="ctr"/>
            <a:r>
              <a:rPr lang="en-US" dirty="0">
                <a:solidFill>
                  <a:srgbClr val="000000"/>
                </a:solidFill>
                <a:latin typeface="Arial" charset="0"/>
              </a:rPr>
              <a:t>Andrey </a:t>
            </a:r>
            <a:r>
              <a:rPr lang="en-US" dirty="0" err="1">
                <a:solidFill>
                  <a:srgbClr val="000000"/>
                </a:solidFill>
                <a:latin typeface="Arial" charset="0"/>
              </a:rPr>
              <a:t>Nikolaevich</a:t>
            </a:r>
            <a:r>
              <a:rPr lang="en-US" dirty="0">
                <a:solidFill>
                  <a:srgbClr val="000000"/>
                </a:solidFill>
                <a:latin typeface="Arial" charset="0"/>
              </a:rPr>
              <a:t> </a:t>
            </a:r>
            <a:r>
              <a:rPr lang="en-US" dirty="0" smtClean="0">
                <a:solidFill>
                  <a:srgbClr val="000000"/>
                </a:solidFill>
                <a:latin typeface="Arial" charset="0"/>
              </a:rPr>
              <a:t>Kolmogorov</a:t>
            </a:r>
          </a:p>
          <a:p>
            <a:pPr algn="ctr"/>
            <a:r>
              <a:rPr lang="en-US" dirty="0" smtClean="0">
                <a:solidFill>
                  <a:srgbClr val="000000"/>
                </a:solidFill>
                <a:latin typeface="Arial" charset="0"/>
              </a:rPr>
              <a:t>(1903 - 1987)</a:t>
            </a:r>
            <a:endParaRPr lang="en-US" dirty="0"/>
          </a:p>
        </p:txBody>
      </p:sp>
    </p:spTree>
    <p:extLst>
      <p:ext uri="{BB962C8B-B14F-4D97-AF65-F5344CB8AC3E}">
        <p14:creationId xmlns:p14="http://schemas.microsoft.com/office/powerpoint/2010/main" val="5756532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III: Flame Extinction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894553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Fire Suppression vs. Flame Extinction</a:t>
            </a:r>
            <a:endParaRPr lang="en-US" dirty="0"/>
          </a:p>
        </p:txBody>
      </p:sp>
      <p:sp>
        <p:nvSpPr>
          <p:cNvPr id="6" name="Content Placeholder 5"/>
          <p:cNvSpPr>
            <a:spLocks noGrp="1"/>
          </p:cNvSpPr>
          <p:nvPr>
            <p:ph idx="1"/>
          </p:nvPr>
        </p:nvSpPr>
        <p:spPr/>
        <p:txBody>
          <a:bodyPr/>
          <a:lstStyle/>
          <a:p>
            <a:r>
              <a:rPr lang="en-US" dirty="0" smtClean="0"/>
              <a:t>Fire suppression mechanisms</a:t>
            </a:r>
          </a:p>
          <a:p>
            <a:pPr lvl="1"/>
            <a:r>
              <a:rPr lang="en-US" dirty="0" smtClean="0"/>
              <a:t>Fuel removal</a:t>
            </a:r>
          </a:p>
          <a:p>
            <a:pPr lvl="1"/>
            <a:r>
              <a:rPr lang="en-US" dirty="0" smtClean="0"/>
              <a:t>Fuel surface cooling</a:t>
            </a:r>
          </a:p>
          <a:p>
            <a:pPr lvl="1"/>
            <a:r>
              <a:rPr lang="en-US" dirty="0" smtClean="0"/>
              <a:t>Remove flame heat feedback</a:t>
            </a:r>
          </a:p>
          <a:p>
            <a:r>
              <a:rPr lang="en-US" dirty="0" smtClean="0"/>
              <a:t>Flame extinction mechanisms</a:t>
            </a:r>
          </a:p>
          <a:p>
            <a:pPr lvl="1"/>
            <a:r>
              <a:rPr lang="en-US" dirty="0" smtClean="0"/>
              <a:t>Thermal extinction</a:t>
            </a:r>
          </a:p>
          <a:p>
            <a:pPr lvl="1"/>
            <a:r>
              <a:rPr lang="en-US" dirty="0" smtClean="0"/>
              <a:t>Aerodynamic quenching</a:t>
            </a:r>
          </a:p>
          <a:p>
            <a:pPr lvl="1"/>
            <a:r>
              <a:rPr lang="en-US" dirty="0" smtClean="0"/>
              <a:t>Kinetic chain breaking</a:t>
            </a:r>
          </a:p>
        </p:txBody>
      </p:sp>
      <p:pic>
        <p:nvPicPr>
          <p:cNvPr id="7" name="Picture 6"/>
          <p:cNvPicPr>
            <a:picLocks noChangeAspect="1"/>
          </p:cNvPicPr>
          <p:nvPr/>
        </p:nvPicPr>
        <p:blipFill>
          <a:blip r:embed="rId2"/>
          <a:stretch>
            <a:fillRect/>
          </a:stretch>
        </p:blipFill>
        <p:spPr>
          <a:xfrm>
            <a:off x="6955367" y="1690688"/>
            <a:ext cx="3598334" cy="5025259"/>
          </a:xfrm>
          <a:prstGeom prst="rect">
            <a:avLst/>
          </a:prstGeom>
        </p:spPr>
      </p:pic>
    </p:spTree>
    <p:extLst>
      <p:ext uri="{BB962C8B-B14F-4D97-AF65-F5344CB8AC3E}">
        <p14:creationId xmlns:p14="http://schemas.microsoft.com/office/powerpoint/2010/main" val="18708220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Binary Flame Extinction for EDC</a:t>
            </a:r>
            <a:br>
              <a:rPr lang="en-US" dirty="0" smtClean="0"/>
            </a:br>
            <a:r>
              <a:rPr lang="en-US" dirty="0" smtClean="0"/>
              <a:t>(current state of the art)</a:t>
            </a:r>
            <a:endParaRPr lang="en-US" dirty="0"/>
          </a:p>
        </p:txBody>
      </p:sp>
      <p:pic>
        <p:nvPicPr>
          <p:cNvPr id="3" name="Picture 2"/>
          <p:cNvPicPr>
            <a:picLocks noChangeAspect="1"/>
          </p:cNvPicPr>
          <p:nvPr/>
        </p:nvPicPr>
        <p:blipFill>
          <a:blip r:embed="rId2"/>
          <a:stretch>
            <a:fillRect/>
          </a:stretch>
        </p:blipFill>
        <p:spPr>
          <a:xfrm>
            <a:off x="1809004" y="2081636"/>
            <a:ext cx="8573987" cy="1115232"/>
          </a:xfrm>
          <a:prstGeom prst="rect">
            <a:avLst/>
          </a:prstGeom>
        </p:spPr>
      </p:pic>
      <p:pic>
        <p:nvPicPr>
          <p:cNvPr id="4" name="Picture 3"/>
          <p:cNvPicPr>
            <a:picLocks noChangeAspect="1"/>
          </p:cNvPicPr>
          <p:nvPr/>
        </p:nvPicPr>
        <p:blipFill>
          <a:blip r:embed="rId3"/>
          <a:stretch>
            <a:fillRect/>
          </a:stretch>
        </p:blipFill>
        <p:spPr>
          <a:xfrm>
            <a:off x="3016249" y="3587816"/>
            <a:ext cx="6159500" cy="965133"/>
          </a:xfrm>
          <a:prstGeom prst="rect">
            <a:avLst/>
          </a:prstGeom>
        </p:spPr>
      </p:pic>
      <p:pic>
        <p:nvPicPr>
          <p:cNvPr id="5" name="Picture 4"/>
          <p:cNvPicPr>
            <a:picLocks noChangeAspect="1"/>
          </p:cNvPicPr>
          <p:nvPr/>
        </p:nvPicPr>
        <p:blipFill>
          <a:blip r:embed="rId4"/>
          <a:stretch>
            <a:fillRect/>
          </a:stretch>
        </p:blipFill>
        <p:spPr>
          <a:xfrm>
            <a:off x="3911596" y="4943897"/>
            <a:ext cx="4368801" cy="871756"/>
          </a:xfrm>
          <a:prstGeom prst="rect">
            <a:avLst/>
          </a:prstGeom>
        </p:spPr>
      </p:pic>
    </p:spTree>
    <p:extLst>
      <p:ext uri="{BB962C8B-B14F-4D97-AF65-F5344CB8AC3E}">
        <p14:creationId xmlns:p14="http://schemas.microsoft.com/office/powerpoint/2010/main" val="17397805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Continuous Flame Extinction for EDC</a:t>
            </a:r>
            <a:br>
              <a:rPr lang="en-US" dirty="0" smtClean="0"/>
            </a:br>
            <a:r>
              <a:rPr lang="en-US" dirty="0" smtClean="0"/>
              <a:t>(has been proposed, but under development)</a:t>
            </a:r>
            <a:endParaRPr lang="en-US" dirty="0"/>
          </a:p>
        </p:txBody>
      </p:sp>
      <p:pic>
        <p:nvPicPr>
          <p:cNvPr id="7" name="Picture 6"/>
          <p:cNvPicPr>
            <a:picLocks noChangeAspect="1"/>
          </p:cNvPicPr>
          <p:nvPr/>
        </p:nvPicPr>
        <p:blipFill>
          <a:blip r:embed="rId2"/>
          <a:stretch>
            <a:fillRect/>
          </a:stretch>
        </p:blipFill>
        <p:spPr>
          <a:xfrm>
            <a:off x="1470025" y="2129382"/>
            <a:ext cx="9251950" cy="963068"/>
          </a:xfrm>
          <a:prstGeom prst="rect">
            <a:avLst/>
          </a:prstGeom>
        </p:spPr>
      </p:pic>
      <p:grpSp>
        <p:nvGrpSpPr>
          <p:cNvPr id="14" name="Group 13"/>
          <p:cNvGrpSpPr/>
          <p:nvPr/>
        </p:nvGrpSpPr>
        <p:grpSpPr>
          <a:xfrm>
            <a:off x="7264400" y="3531144"/>
            <a:ext cx="2603500" cy="2603500"/>
            <a:chOff x="7264400" y="3531144"/>
            <a:chExt cx="2603500" cy="260350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4400" y="3531144"/>
              <a:ext cx="2603500" cy="2603500"/>
            </a:xfrm>
            <a:prstGeom prst="rect">
              <a:avLst/>
            </a:prstGeom>
          </p:spPr>
        </p:pic>
        <p:sp>
          <p:nvSpPr>
            <p:cNvPr id="11" name="Explosion 1 10"/>
            <p:cNvSpPr/>
            <p:nvPr/>
          </p:nvSpPr>
          <p:spPr>
            <a:xfrm>
              <a:off x="7429500" y="4007394"/>
              <a:ext cx="774700" cy="825500"/>
            </a:xfrm>
            <a:prstGeom prst="irregularSeal1">
              <a:avLst/>
            </a:prstGeom>
            <a:solidFill>
              <a:schemeClr val="accent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Explosion 1 11"/>
            <p:cNvSpPr/>
            <p:nvPr/>
          </p:nvSpPr>
          <p:spPr>
            <a:xfrm>
              <a:off x="8566150" y="4251597"/>
              <a:ext cx="958850" cy="1162594"/>
            </a:xfrm>
            <a:prstGeom prst="irregularSeal1">
              <a:avLst/>
            </a:prstGeom>
            <a:solidFill>
              <a:schemeClr val="accent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p:cNvSpPr txBox="1"/>
          <p:nvPr/>
        </p:nvSpPr>
        <p:spPr>
          <a:xfrm>
            <a:off x="1470025" y="3770640"/>
            <a:ext cx="5197475" cy="954107"/>
          </a:xfrm>
          <a:prstGeom prst="rect">
            <a:avLst/>
          </a:prstGeom>
          <a:noFill/>
        </p:spPr>
        <p:txBody>
          <a:bodyPr wrap="square" rtlCol="0">
            <a:spAutoFit/>
          </a:bodyPr>
          <a:lstStyle/>
          <a:p>
            <a:r>
              <a:rPr lang="en-US" sz="2800" dirty="0" smtClean="0">
                <a:solidFill>
                  <a:schemeClr val="accent5"/>
                </a:solidFill>
              </a:rPr>
              <a:t>Depending on regime, there could be flame islands within a cell.</a:t>
            </a:r>
          </a:p>
        </p:txBody>
      </p:sp>
    </p:spTree>
    <p:extLst>
      <p:ext uri="{BB962C8B-B14F-4D97-AF65-F5344CB8AC3E}">
        <p14:creationId xmlns:p14="http://schemas.microsoft.com/office/powerpoint/2010/main" val="10360964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Mechanisms of Flame Extinction</a:t>
            </a:r>
            <a:endParaRPr lang="en-US" dirty="0"/>
          </a:p>
        </p:txBody>
      </p:sp>
      <p:sp>
        <p:nvSpPr>
          <p:cNvPr id="4" name="Content Placeholder 3"/>
          <p:cNvSpPr>
            <a:spLocks noGrp="1"/>
          </p:cNvSpPr>
          <p:nvPr>
            <p:ph idx="1"/>
          </p:nvPr>
        </p:nvSpPr>
        <p:spPr/>
        <p:txBody>
          <a:bodyPr/>
          <a:lstStyle/>
          <a:p>
            <a:r>
              <a:rPr lang="en-US" dirty="0" smtClean="0"/>
              <a:t>Thermal (FDS)</a:t>
            </a:r>
          </a:p>
          <a:p>
            <a:pPr lvl="1"/>
            <a:r>
              <a:rPr lang="en-US" dirty="0" smtClean="0"/>
              <a:t>Simple (O2 limit, Mowrer)</a:t>
            </a:r>
          </a:p>
          <a:p>
            <a:pPr lvl="1"/>
            <a:r>
              <a:rPr lang="en-US" dirty="0" smtClean="0"/>
              <a:t>Detailed </a:t>
            </a:r>
            <a:r>
              <a:rPr lang="en-US" dirty="0" err="1" smtClean="0"/>
              <a:t>thermophysical</a:t>
            </a:r>
            <a:r>
              <a:rPr lang="en-US" dirty="0" smtClean="0"/>
              <a:t> properties (</a:t>
            </a:r>
            <a:r>
              <a:rPr lang="en-US" dirty="0" err="1" smtClean="0"/>
              <a:t>Vaari</a:t>
            </a:r>
            <a:r>
              <a:rPr lang="en-US" dirty="0"/>
              <a:t> </a:t>
            </a:r>
            <a:r>
              <a:rPr lang="en-US" dirty="0" smtClean="0"/>
              <a:t>et al.)</a:t>
            </a:r>
          </a:p>
          <a:p>
            <a:r>
              <a:rPr lang="en-US" dirty="0" smtClean="0">
                <a:solidFill>
                  <a:schemeClr val="bg1">
                    <a:lumMod val="75000"/>
                  </a:schemeClr>
                </a:solidFill>
              </a:rPr>
              <a:t>Aerodynamic</a:t>
            </a:r>
          </a:p>
          <a:p>
            <a:r>
              <a:rPr lang="en-US" dirty="0" smtClean="0">
                <a:solidFill>
                  <a:schemeClr val="bg1">
                    <a:lumMod val="75000"/>
                  </a:schemeClr>
                </a:solidFill>
              </a:rPr>
              <a:t>Kinetic</a:t>
            </a:r>
            <a:endParaRPr lang="en-US" dirty="0">
              <a:solidFill>
                <a:schemeClr val="bg1">
                  <a:lumMod val="75000"/>
                </a:schemeClr>
              </a:solidFill>
            </a:endParaRPr>
          </a:p>
        </p:txBody>
      </p:sp>
    </p:spTree>
    <p:extLst>
      <p:ext uri="{BB962C8B-B14F-4D97-AF65-F5344CB8AC3E}">
        <p14:creationId xmlns:p14="http://schemas.microsoft.com/office/powerpoint/2010/main" val="2930493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O2  Criterion (Mowrer’s Model)</a:t>
            </a:r>
            <a:endParaRPr lang="en-US" dirty="0"/>
          </a:p>
        </p:txBody>
      </p:sp>
      <p:sp>
        <p:nvSpPr>
          <p:cNvPr id="3" name="Content Placeholder 2"/>
          <p:cNvSpPr>
            <a:spLocks noGrp="1"/>
          </p:cNvSpPr>
          <p:nvPr>
            <p:ph idx="1"/>
          </p:nvPr>
        </p:nvSpPr>
        <p:spPr/>
        <p:txBody>
          <a:bodyPr/>
          <a:lstStyle/>
          <a:p>
            <a:r>
              <a:rPr lang="en-US" dirty="0" smtClean="0"/>
              <a:t>Does not account for Fuel’s heat of combustion</a:t>
            </a:r>
          </a:p>
          <a:p>
            <a:r>
              <a:rPr lang="en-US" dirty="0" smtClean="0"/>
              <a:t>Does not account for the difference between reactant and product thermal properties</a:t>
            </a:r>
          </a:p>
          <a:p>
            <a:r>
              <a:rPr lang="en-US" dirty="0" smtClean="0"/>
              <a:t>Otherwise virtually identical to FDS thermal extinction model (discussed next)</a:t>
            </a:r>
          </a:p>
          <a:p>
            <a:r>
              <a:rPr lang="en-US" dirty="0" smtClean="0"/>
              <a:t>May be used with arbitrarily complex chemistry</a:t>
            </a:r>
          </a:p>
          <a:p>
            <a:endParaRPr lang="en-US" dirty="0"/>
          </a:p>
        </p:txBody>
      </p:sp>
    </p:spTree>
    <p:extLst>
      <p:ext uri="{BB962C8B-B14F-4D97-AF65-F5344CB8AC3E}">
        <p14:creationId xmlns:p14="http://schemas.microsoft.com/office/powerpoint/2010/main" val="8653169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O2  Criterion (Mowrer’s Model)</a:t>
            </a:r>
            <a:endParaRPr lang="en-US" dirty="0"/>
          </a:p>
        </p:txBody>
      </p:sp>
      <p:pic>
        <p:nvPicPr>
          <p:cNvPr id="8" name="Picture 7"/>
          <p:cNvPicPr>
            <a:picLocks noChangeAspect="1"/>
          </p:cNvPicPr>
          <p:nvPr/>
        </p:nvPicPr>
        <p:blipFill>
          <a:blip r:embed="rId2"/>
          <a:stretch>
            <a:fillRect/>
          </a:stretch>
        </p:blipFill>
        <p:spPr>
          <a:xfrm>
            <a:off x="3612049" y="1920240"/>
            <a:ext cx="4967901" cy="2473008"/>
          </a:xfrm>
          <a:prstGeom prst="rect">
            <a:avLst/>
          </a:prstGeom>
        </p:spPr>
      </p:pic>
      <p:pic>
        <p:nvPicPr>
          <p:cNvPr id="9" name="Picture 8"/>
          <p:cNvPicPr>
            <a:picLocks noChangeAspect="1"/>
          </p:cNvPicPr>
          <p:nvPr/>
        </p:nvPicPr>
        <p:blipFill>
          <a:blip r:embed="rId3"/>
          <a:stretch>
            <a:fillRect/>
          </a:stretch>
        </p:blipFill>
        <p:spPr>
          <a:xfrm>
            <a:off x="2522854" y="4946904"/>
            <a:ext cx="7146290" cy="1177036"/>
          </a:xfrm>
          <a:prstGeom prst="rect">
            <a:avLst/>
          </a:prstGeom>
        </p:spPr>
      </p:pic>
      <p:sp>
        <p:nvSpPr>
          <p:cNvPr id="10" name="Rectangle 9"/>
          <p:cNvSpPr/>
          <p:nvPr/>
        </p:nvSpPr>
        <p:spPr>
          <a:xfrm>
            <a:off x="2263139" y="4742942"/>
            <a:ext cx="7665720" cy="158496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1927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Gas Equation of State</a:t>
            </a:r>
            <a:endParaRPr lang="en-US" dirty="0"/>
          </a:p>
        </p:txBody>
      </p:sp>
      <p:pic>
        <p:nvPicPr>
          <p:cNvPr id="3" name="Picture 2"/>
          <p:cNvPicPr>
            <a:picLocks noChangeAspect="1"/>
          </p:cNvPicPr>
          <p:nvPr/>
        </p:nvPicPr>
        <p:blipFill>
          <a:blip r:embed="rId2"/>
          <a:stretch>
            <a:fillRect/>
          </a:stretch>
        </p:blipFill>
        <p:spPr>
          <a:xfrm>
            <a:off x="980302" y="1959061"/>
            <a:ext cx="1828800" cy="1028700"/>
          </a:xfrm>
          <a:prstGeom prst="rect">
            <a:avLst/>
          </a:prstGeom>
        </p:spPr>
      </p:pic>
      <p:pic>
        <p:nvPicPr>
          <p:cNvPr id="4" name="Picture 3"/>
          <p:cNvPicPr>
            <a:picLocks noChangeAspect="1"/>
          </p:cNvPicPr>
          <p:nvPr/>
        </p:nvPicPr>
        <p:blipFill>
          <a:blip r:embed="rId3"/>
          <a:stretch>
            <a:fillRect/>
          </a:stretch>
        </p:blipFill>
        <p:spPr>
          <a:xfrm>
            <a:off x="5093129" y="1961121"/>
            <a:ext cx="1917700" cy="1104900"/>
          </a:xfrm>
          <a:prstGeom prst="rect">
            <a:avLst/>
          </a:prstGeom>
        </p:spPr>
      </p:pic>
      <p:pic>
        <p:nvPicPr>
          <p:cNvPr id="5" name="Picture 4"/>
          <p:cNvPicPr>
            <a:picLocks noChangeAspect="1"/>
          </p:cNvPicPr>
          <p:nvPr/>
        </p:nvPicPr>
        <p:blipFill>
          <a:blip r:embed="rId4"/>
          <a:stretch>
            <a:fillRect/>
          </a:stretch>
        </p:blipFill>
        <p:spPr>
          <a:xfrm>
            <a:off x="7910899" y="1736811"/>
            <a:ext cx="3619500" cy="1473200"/>
          </a:xfrm>
          <a:prstGeom prst="rect">
            <a:avLst/>
          </a:prstGeom>
        </p:spPr>
      </p:pic>
      <p:pic>
        <p:nvPicPr>
          <p:cNvPr id="6" name="Picture 5"/>
          <p:cNvPicPr>
            <a:picLocks noChangeAspect="1"/>
          </p:cNvPicPr>
          <p:nvPr/>
        </p:nvPicPr>
        <p:blipFill>
          <a:blip r:embed="rId5"/>
          <a:stretch>
            <a:fillRect/>
          </a:stretch>
        </p:blipFill>
        <p:spPr>
          <a:xfrm>
            <a:off x="980302" y="3731569"/>
            <a:ext cx="228600" cy="317500"/>
          </a:xfrm>
          <a:prstGeom prst="rect">
            <a:avLst/>
          </a:prstGeom>
        </p:spPr>
      </p:pic>
      <p:pic>
        <p:nvPicPr>
          <p:cNvPr id="7" name="Picture 6"/>
          <p:cNvPicPr>
            <a:picLocks noChangeAspect="1"/>
          </p:cNvPicPr>
          <p:nvPr/>
        </p:nvPicPr>
        <p:blipFill>
          <a:blip r:embed="rId6"/>
          <a:stretch>
            <a:fillRect/>
          </a:stretch>
        </p:blipFill>
        <p:spPr>
          <a:xfrm>
            <a:off x="980302" y="4289854"/>
            <a:ext cx="419100" cy="304800"/>
          </a:xfrm>
          <a:prstGeom prst="rect">
            <a:avLst/>
          </a:prstGeom>
        </p:spPr>
      </p:pic>
      <p:pic>
        <p:nvPicPr>
          <p:cNvPr id="8" name="Picture 7"/>
          <p:cNvPicPr>
            <a:picLocks noChangeAspect="1"/>
          </p:cNvPicPr>
          <p:nvPr/>
        </p:nvPicPr>
        <p:blipFill>
          <a:blip r:embed="rId7"/>
          <a:stretch>
            <a:fillRect/>
          </a:stretch>
        </p:blipFill>
        <p:spPr>
          <a:xfrm>
            <a:off x="980302" y="4792877"/>
            <a:ext cx="508000" cy="406400"/>
          </a:xfrm>
          <a:prstGeom prst="rect">
            <a:avLst/>
          </a:prstGeom>
        </p:spPr>
      </p:pic>
      <p:pic>
        <p:nvPicPr>
          <p:cNvPr id="9" name="Picture 8"/>
          <p:cNvPicPr>
            <a:picLocks noChangeAspect="1"/>
          </p:cNvPicPr>
          <p:nvPr/>
        </p:nvPicPr>
        <p:blipFill>
          <a:blip r:embed="rId8"/>
          <a:stretch>
            <a:fillRect/>
          </a:stretch>
        </p:blipFill>
        <p:spPr>
          <a:xfrm>
            <a:off x="980302" y="5397500"/>
            <a:ext cx="330200" cy="330200"/>
          </a:xfrm>
          <a:prstGeom prst="rect">
            <a:avLst/>
          </a:prstGeom>
        </p:spPr>
      </p:pic>
      <p:pic>
        <p:nvPicPr>
          <p:cNvPr id="10" name="Picture 9"/>
          <p:cNvPicPr>
            <a:picLocks noChangeAspect="1"/>
          </p:cNvPicPr>
          <p:nvPr/>
        </p:nvPicPr>
        <p:blipFill>
          <a:blip r:embed="rId9"/>
          <a:stretch>
            <a:fillRect/>
          </a:stretch>
        </p:blipFill>
        <p:spPr>
          <a:xfrm>
            <a:off x="980302" y="5925923"/>
            <a:ext cx="317500" cy="330200"/>
          </a:xfrm>
          <a:prstGeom prst="rect">
            <a:avLst/>
          </a:prstGeom>
        </p:spPr>
      </p:pic>
      <p:sp>
        <p:nvSpPr>
          <p:cNvPr id="11" name="TextBox 10"/>
          <p:cNvSpPr txBox="1"/>
          <p:nvPr/>
        </p:nvSpPr>
        <p:spPr>
          <a:xfrm>
            <a:off x="2240692" y="3659486"/>
            <a:ext cx="3023135" cy="461665"/>
          </a:xfrm>
          <a:prstGeom prst="rect">
            <a:avLst/>
          </a:prstGeom>
          <a:noFill/>
        </p:spPr>
        <p:txBody>
          <a:bodyPr wrap="none" rtlCol="0">
            <a:spAutoFit/>
          </a:bodyPr>
          <a:lstStyle/>
          <a:p>
            <a:r>
              <a:rPr lang="en-US" sz="2400" dirty="0" smtClean="0"/>
              <a:t>mass density [kg/m^3]</a:t>
            </a:r>
            <a:endParaRPr lang="en-US" sz="2400" dirty="0"/>
          </a:p>
        </p:txBody>
      </p:sp>
      <p:sp>
        <p:nvSpPr>
          <p:cNvPr id="12" name="TextBox 11"/>
          <p:cNvSpPr txBox="1"/>
          <p:nvPr/>
        </p:nvSpPr>
        <p:spPr>
          <a:xfrm>
            <a:off x="2240691" y="4211421"/>
            <a:ext cx="3363293" cy="461665"/>
          </a:xfrm>
          <a:prstGeom prst="rect">
            <a:avLst/>
          </a:prstGeom>
          <a:noFill/>
        </p:spPr>
        <p:txBody>
          <a:bodyPr wrap="none" rtlCol="0">
            <a:spAutoFit/>
          </a:bodyPr>
          <a:lstStyle/>
          <a:p>
            <a:r>
              <a:rPr lang="en-US" sz="2400" smtClean="0"/>
              <a:t>background pressure [Pa]</a:t>
            </a:r>
            <a:endParaRPr lang="en-US" sz="2400" dirty="0"/>
          </a:p>
        </p:txBody>
      </p:sp>
      <p:sp>
        <p:nvSpPr>
          <p:cNvPr id="13" name="TextBox 12"/>
          <p:cNvSpPr txBox="1"/>
          <p:nvPr/>
        </p:nvSpPr>
        <p:spPr>
          <a:xfrm>
            <a:off x="2240691" y="4765244"/>
            <a:ext cx="6799490" cy="461665"/>
          </a:xfrm>
          <a:prstGeom prst="rect">
            <a:avLst/>
          </a:prstGeom>
          <a:noFill/>
        </p:spPr>
        <p:txBody>
          <a:bodyPr wrap="none" rtlCol="0">
            <a:spAutoFit/>
          </a:bodyPr>
          <a:lstStyle/>
          <a:p>
            <a:r>
              <a:rPr lang="en-US" sz="2400" dirty="0" smtClean="0"/>
              <a:t>mixture molecular weight [kg-mixture/</a:t>
            </a:r>
            <a:r>
              <a:rPr lang="en-US" sz="2400" dirty="0" err="1" smtClean="0"/>
              <a:t>kmol</a:t>
            </a:r>
            <a:r>
              <a:rPr lang="en-US" sz="2400" dirty="0" smtClean="0"/>
              <a:t>-mixture]</a:t>
            </a:r>
            <a:endParaRPr lang="en-US" sz="2400" dirty="0"/>
          </a:p>
        </p:txBody>
      </p:sp>
      <p:sp>
        <p:nvSpPr>
          <p:cNvPr id="14" name="TextBox 13"/>
          <p:cNvSpPr txBox="1"/>
          <p:nvPr/>
        </p:nvSpPr>
        <p:spPr>
          <a:xfrm>
            <a:off x="2240691" y="5331767"/>
            <a:ext cx="6202082" cy="461665"/>
          </a:xfrm>
          <a:prstGeom prst="rect">
            <a:avLst/>
          </a:prstGeom>
          <a:noFill/>
        </p:spPr>
        <p:txBody>
          <a:bodyPr wrap="none" rtlCol="0">
            <a:spAutoFit/>
          </a:bodyPr>
          <a:lstStyle/>
          <a:p>
            <a:r>
              <a:rPr lang="en-US" sz="2400" dirty="0" smtClean="0"/>
              <a:t>universal gas constant [8314.5 Pa.m^3/(</a:t>
            </a:r>
            <a:r>
              <a:rPr lang="en-US" sz="2400" dirty="0" err="1" smtClean="0"/>
              <a:t>kmol.K</a:t>
            </a:r>
            <a:r>
              <a:rPr lang="en-US" sz="2400" dirty="0" smtClean="0"/>
              <a:t>)]</a:t>
            </a:r>
            <a:endParaRPr lang="en-US" sz="2400" dirty="0"/>
          </a:p>
        </p:txBody>
      </p:sp>
      <p:sp>
        <p:nvSpPr>
          <p:cNvPr id="15" name="TextBox 14"/>
          <p:cNvSpPr txBox="1"/>
          <p:nvPr/>
        </p:nvSpPr>
        <p:spPr>
          <a:xfrm>
            <a:off x="2240691" y="5859116"/>
            <a:ext cx="2185278" cy="461665"/>
          </a:xfrm>
          <a:prstGeom prst="rect">
            <a:avLst/>
          </a:prstGeom>
          <a:noFill/>
        </p:spPr>
        <p:txBody>
          <a:bodyPr wrap="none" rtlCol="0">
            <a:spAutoFit/>
          </a:bodyPr>
          <a:lstStyle/>
          <a:p>
            <a:r>
              <a:rPr lang="en-US" sz="2400" dirty="0" smtClean="0"/>
              <a:t>temperature [K]</a:t>
            </a:r>
            <a:endParaRPr lang="en-US" sz="2400" dirty="0"/>
          </a:p>
        </p:txBody>
      </p:sp>
      <p:cxnSp>
        <p:nvCxnSpPr>
          <p:cNvPr id="17" name="Straight Arrow Connector 16"/>
          <p:cNvCxnSpPr/>
          <p:nvPr/>
        </p:nvCxnSpPr>
        <p:spPr>
          <a:xfrm>
            <a:off x="3566985" y="2539315"/>
            <a:ext cx="1103870" cy="0"/>
          </a:xfrm>
          <a:prstGeom prst="straightConnector1">
            <a:avLst/>
          </a:prstGeom>
          <a:ln w="31750">
            <a:solidFill>
              <a:schemeClr val="accent5"/>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48570" y="1780958"/>
            <a:ext cx="2373571" cy="1556951"/>
          </a:xfrm>
          <a:prstGeom prst="rect">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1251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Simple Extinction Model</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Change the extinction model in Qs=1_RI=05.fds to EXTINCTION 1.</a:t>
            </a:r>
          </a:p>
          <a:p>
            <a:pPr marL="514350" indent="-514350">
              <a:buFont typeface="+mj-lt"/>
              <a:buAutoNum type="alphaLcParenR"/>
            </a:pPr>
            <a:r>
              <a:rPr lang="en-US" dirty="0" smtClean="0"/>
              <a:t>Add a slice file of O2 mass fraction.</a:t>
            </a:r>
          </a:p>
          <a:p>
            <a:pPr marL="514350" indent="-514350">
              <a:buFont typeface="+mj-lt"/>
              <a:buAutoNum type="alphaLcParenR"/>
            </a:pPr>
            <a:r>
              <a:rPr lang="en-US" dirty="0" smtClean="0"/>
              <a:t>Add a slice file of EXTINCTION.</a:t>
            </a:r>
            <a:endParaRPr lang="en-US" dirty="0"/>
          </a:p>
        </p:txBody>
      </p:sp>
    </p:spTree>
    <p:extLst>
      <p:ext uri="{BB962C8B-B14F-4D97-AF65-F5344CB8AC3E}">
        <p14:creationId xmlns:p14="http://schemas.microsoft.com/office/powerpoint/2010/main" val="10970243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FDS Thermal Extinction Model</a:t>
            </a:r>
            <a:endParaRPr lang="en-US" dirty="0"/>
          </a:p>
        </p:txBody>
      </p:sp>
      <p:pic>
        <p:nvPicPr>
          <p:cNvPr id="3" name="Picture 2"/>
          <p:cNvPicPr>
            <a:picLocks noChangeAspect="1"/>
          </p:cNvPicPr>
          <p:nvPr/>
        </p:nvPicPr>
        <p:blipFill>
          <a:blip r:embed="rId2"/>
          <a:stretch>
            <a:fillRect/>
          </a:stretch>
        </p:blipFill>
        <p:spPr>
          <a:xfrm>
            <a:off x="2425700" y="2005125"/>
            <a:ext cx="8331200" cy="372288"/>
          </a:xfrm>
          <a:prstGeom prst="rect">
            <a:avLst/>
          </a:prstGeom>
        </p:spPr>
      </p:pic>
      <p:pic>
        <p:nvPicPr>
          <p:cNvPr id="4" name="Picture 3"/>
          <p:cNvPicPr>
            <a:picLocks noChangeAspect="1"/>
          </p:cNvPicPr>
          <p:nvPr/>
        </p:nvPicPr>
        <p:blipFill>
          <a:blip r:embed="rId3"/>
          <a:stretch>
            <a:fillRect/>
          </a:stretch>
        </p:blipFill>
        <p:spPr>
          <a:xfrm>
            <a:off x="2425700" y="2939748"/>
            <a:ext cx="8305800" cy="2642755"/>
          </a:xfrm>
          <a:prstGeom prst="rect">
            <a:avLst/>
          </a:prstGeom>
        </p:spPr>
      </p:pic>
      <p:sp>
        <p:nvSpPr>
          <p:cNvPr id="5" name="TextBox 4"/>
          <p:cNvSpPr txBox="1"/>
          <p:nvPr/>
        </p:nvSpPr>
        <p:spPr>
          <a:xfrm>
            <a:off x="838200" y="1855788"/>
            <a:ext cx="1042273" cy="523220"/>
          </a:xfrm>
          <a:prstGeom prst="rect">
            <a:avLst/>
          </a:prstGeom>
          <a:noFill/>
        </p:spPr>
        <p:txBody>
          <a:bodyPr wrap="none" rtlCol="0">
            <a:spAutoFit/>
          </a:bodyPr>
          <a:lstStyle/>
          <a:p>
            <a:r>
              <a:rPr lang="en-US" sz="2800" dirty="0" smtClean="0">
                <a:solidFill>
                  <a:schemeClr val="accent5"/>
                </a:solidFill>
              </a:rPr>
              <a:t>Mass:</a:t>
            </a:r>
          </a:p>
        </p:txBody>
      </p:sp>
      <p:sp>
        <p:nvSpPr>
          <p:cNvPr id="6" name="TextBox 5"/>
          <p:cNvSpPr txBox="1"/>
          <p:nvPr/>
        </p:nvSpPr>
        <p:spPr>
          <a:xfrm>
            <a:off x="838200" y="2787348"/>
            <a:ext cx="1273234" cy="523220"/>
          </a:xfrm>
          <a:prstGeom prst="rect">
            <a:avLst/>
          </a:prstGeom>
          <a:noFill/>
        </p:spPr>
        <p:txBody>
          <a:bodyPr wrap="none" rtlCol="0">
            <a:spAutoFit/>
          </a:bodyPr>
          <a:lstStyle/>
          <a:p>
            <a:r>
              <a:rPr lang="en-US" sz="2800" dirty="0" smtClean="0">
                <a:solidFill>
                  <a:schemeClr val="accent5"/>
                </a:solidFill>
              </a:rPr>
              <a:t>Energy:</a:t>
            </a:r>
          </a:p>
        </p:txBody>
      </p:sp>
    </p:spTree>
    <p:extLst>
      <p:ext uri="{BB962C8B-B14F-4D97-AF65-F5344CB8AC3E}">
        <p14:creationId xmlns:p14="http://schemas.microsoft.com/office/powerpoint/2010/main" val="21303483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FDS Thermal Extinction Model</a:t>
            </a:r>
            <a:endParaRPr lang="en-US" dirty="0"/>
          </a:p>
        </p:txBody>
      </p:sp>
      <p:pic>
        <p:nvPicPr>
          <p:cNvPr id="7" name="Picture 6"/>
          <p:cNvPicPr>
            <a:picLocks noChangeAspect="1"/>
          </p:cNvPicPr>
          <p:nvPr/>
        </p:nvPicPr>
        <p:blipFill>
          <a:blip r:embed="rId2"/>
          <a:stretch>
            <a:fillRect/>
          </a:stretch>
        </p:blipFill>
        <p:spPr>
          <a:xfrm>
            <a:off x="5784850" y="1625088"/>
            <a:ext cx="5568950" cy="2515364"/>
          </a:xfrm>
          <a:prstGeom prst="rect">
            <a:avLst/>
          </a:prstGeom>
        </p:spPr>
      </p:pic>
      <p:grpSp>
        <p:nvGrpSpPr>
          <p:cNvPr id="10" name="Group 9"/>
          <p:cNvGrpSpPr/>
          <p:nvPr/>
        </p:nvGrpSpPr>
        <p:grpSpPr>
          <a:xfrm>
            <a:off x="838200" y="2276177"/>
            <a:ext cx="4598670" cy="1242060"/>
            <a:chOff x="704850" y="1882140"/>
            <a:chExt cx="4598670" cy="1242060"/>
          </a:xfrm>
        </p:grpSpPr>
        <p:sp>
          <p:nvSpPr>
            <p:cNvPr id="8" name="TextBox 7"/>
            <p:cNvSpPr txBox="1"/>
            <p:nvPr/>
          </p:nvSpPr>
          <p:spPr>
            <a:xfrm>
              <a:off x="771525" y="2011680"/>
              <a:ext cx="4465320" cy="954107"/>
            </a:xfrm>
            <a:prstGeom prst="rect">
              <a:avLst/>
            </a:prstGeom>
            <a:noFill/>
          </p:spPr>
          <p:txBody>
            <a:bodyPr wrap="square" rtlCol="0">
              <a:spAutoFit/>
            </a:bodyPr>
            <a:lstStyle/>
            <a:p>
              <a:r>
                <a:rPr lang="en-US" sz="2800" dirty="0" smtClean="0"/>
                <a:t>Diluents include excess FUEL, but not excess AIR.</a:t>
              </a:r>
            </a:p>
          </p:txBody>
        </p:sp>
        <p:sp>
          <p:nvSpPr>
            <p:cNvPr id="9" name="Rectangle 8"/>
            <p:cNvSpPr/>
            <p:nvPr/>
          </p:nvSpPr>
          <p:spPr>
            <a:xfrm>
              <a:off x="704850" y="1882140"/>
              <a:ext cx="4598670" cy="12420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p:cNvPicPr>
            <a:picLocks noChangeAspect="1"/>
          </p:cNvPicPr>
          <p:nvPr/>
        </p:nvPicPr>
        <p:blipFill>
          <a:blip r:embed="rId3"/>
          <a:stretch>
            <a:fillRect/>
          </a:stretch>
        </p:blipFill>
        <p:spPr>
          <a:xfrm>
            <a:off x="717754" y="4501022"/>
            <a:ext cx="10756491" cy="1798785"/>
          </a:xfrm>
          <a:prstGeom prst="rect">
            <a:avLst/>
          </a:prstGeom>
        </p:spPr>
      </p:pic>
    </p:spTree>
    <p:extLst>
      <p:ext uri="{BB962C8B-B14F-4D97-AF65-F5344CB8AC3E}">
        <p14:creationId xmlns:p14="http://schemas.microsoft.com/office/powerpoint/2010/main" val="27703073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FDS Thermal Extinction Model</a:t>
            </a:r>
            <a:endParaRPr lang="en-US" dirty="0"/>
          </a:p>
        </p:txBody>
      </p:sp>
      <p:pic>
        <p:nvPicPr>
          <p:cNvPr id="7" name="Picture 6"/>
          <p:cNvPicPr>
            <a:picLocks noChangeAspect="1"/>
          </p:cNvPicPr>
          <p:nvPr/>
        </p:nvPicPr>
        <p:blipFill>
          <a:blip r:embed="rId2"/>
          <a:stretch>
            <a:fillRect/>
          </a:stretch>
        </p:blipFill>
        <p:spPr>
          <a:xfrm>
            <a:off x="5784850" y="1625088"/>
            <a:ext cx="5568950" cy="2515364"/>
          </a:xfrm>
          <a:prstGeom prst="rect">
            <a:avLst/>
          </a:prstGeom>
        </p:spPr>
      </p:pic>
      <p:grpSp>
        <p:nvGrpSpPr>
          <p:cNvPr id="10" name="Group 9"/>
          <p:cNvGrpSpPr/>
          <p:nvPr/>
        </p:nvGrpSpPr>
        <p:grpSpPr>
          <a:xfrm>
            <a:off x="838200" y="2276177"/>
            <a:ext cx="4598670" cy="1242060"/>
            <a:chOff x="704850" y="1882140"/>
            <a:chExt cx="4598670" cy="1242060"/>
          </a:xfrm>
        </p:grpSpPr>
        <p:sp>
          <p:nvSpPr>
            <p:cNvPr id="8" name="TextBox 7"/>
            <p:cNvSpPr txBox="1"/>
            <p:nvPr/>
          </p:nvSpPr>
          <p:spPr>
            <a:xfrm>
              <a:off x="771525" y="2011680"/>
              <a:ext cx="4465320" cy="954107"/>
            </a:xfrm>
            <a:prstGeom prst="rect">
              <a:avLst/>
            </a:prstGeom>
            <a:noFill/>
          </p:spPr>
          <p:txBody>
            <a:bodyPr wrap="square" rtlCol="0">
              <a:spAutoFit/>
            </a:bodyPr>
            <a:lstStyle/>
            <a:p>
              <a:r>
                <a:rPr lang="en-US" sz="2800" dirty="0" smtClean="0"/>
                <a:t>Diluents include excess FUEL, but not excess AIR.</a:t>
              </a:r>
            </a:p>
          </p:txBody>
        </p:sp>
        <p:sp>
          <p:nvSpPr>
            <p:cNvPr id="9" name="Rectangle 8"/>
            <p:cNvSpPr/>
            <p:nvPr/>
          </p:nvSpPr>
          <p:spPr>
            <a:xfrm>
              <a:off x="704850" y="1882140"/>
              <a:ext cx="4598670" cy="12420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790700" y="4684905"/>
            <a:ext cx="8610600" cy="1431019"/>
            <a:chOff x="1493520" y="4863101"/>
            <a:chExt cx="8610600" cy="1431019"/>
          </a:xfrm>
        </p:grpSpPr>
        <p:pic>
          <p:nvPicPr>
            <p:cNvPr id="4" name="Picture 3"/>
            <p:cNvPicPr>
              <a:picLocks noChangeAspect="1"/>
            </p:cNvPicPr>
            <p:nvPr/>
          </p:nvPicPr>
          <p:blipFill>
            <a:blip r:embed="rId3"/>
            <a:stretch>
              <a:fillRect/>
            </a:stretch>
          </p:blipFill>
          <p:spPr>
            <a:xfrm>
              <a:off x="1732280" y="5086742"/>
              <a:ext cx="8105140" cy="983737"/>
            </a:xfrm>
            <a:prstGeom prst="rect">
              <a:avLst/>
            </a:prstGeom>
          </p:spPr>
        </p:pic>
        <p:sp>
          <p:nvSpPr>
            <p:cNvPr id="5" name="Rectangle 4"/>
            <p:cNvSpPr/>
            <p:nvPr/>
          </p:nvSpPr>
          <p:spPr>
            <a:xfrm>
              <a:off x="1493520" y="4863101"/>
              <a:ext cx="8610600" cy="1431019"/>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1098251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FDS Thermal Extinction</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Compare flame heights for Qs=1_RI=05.fds with and without SUPPRESSION=F.</a:t>
            </a:r>
          </a:p>
          <a:p>
            <a:pPr marL="514350" indent="-514350">
              <a:buFont typeface="+mj-lt"/>
              <a:buAutoNum type="alphaLcParenR"/>
            </a:pPr>
            <a:r>
              <a:rPr lang="en-US" dirty="0" smtClean="0"/>
              <a:t>Compare flame heights for Qs=1_RI=05.fds with CRITICAL_FLAME_TEMPERATURE=1700 K and 1800 K.</a:t>
            </a:r>
            <a:endParaRPr lang="en-US" dirty="0"/>
          </a:p>
        </p:txBody>
      </p:sp>
    </p:spTree>
    <p:extLst>
      <p:ext uri="{BB962C8B-B14F-4D97-AF65-F5344CB8AC3E}">
        <p14:creationId xmlns:p14="http://schemas.microsoft.com/office/powerpoint/2010/main" val="78288804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Ignition Model (AIT)</a:t>
            </a:r>
            <a:endParaRPr lang="en-US" dirty="0"/>
          </a:p>
        </p:txBody>
      </p:sp>
      <p:pic>
        <p:nvPicPr>
          <p:cNvPr id="5" name="Picture 4"/>
          <p:cNvPicPr>
            <a:picLocks noChangeAspect="1"/>
          </p:cNvPicPr>
          <p:nvPr/>
        </p:nvPicPr>
        <p:blipFill>
          <a:blip r:embed="rId2"/>
          <a:stretch>
            <a:fillRect/>
          </a:stretch>
        </p:blipFill>
        <p:spPr>
          <a:xfrm>
            <a:off x="4954284" y="1690688"/>
            <a:ext cx="6399516" cy="3942830"/>
          </a:xfrm>
          <a:prstGeom prst="rect">
            <a:avLst/>
          </a:prstGeom>
        </p:spPr>
      </p:pic>
      <p:sp>
        <p:nvSpPr>
          <p:cNvPr id="6" name="Rectangle 5"/>
          <p:cNvSpPr/>
          <p:nvPr/>
        </p:nvSpPr>
        <p:spPr>
          <a:xfrm>
            <a:off x="1562100" y="6000095"/>
            <a:ext cx="9067800" cy="646331"/>
          </a:xfrm>
          <a:prstGeom prst="rect">
            <a:avLst/>
          </a:prstGeom>
        </p:spPr>
        <p:txBody>
          <a:bodyPr wrap="square">
            <a:spAutoFit/>
          </a:bodyPr>
          <a:lstStyle/>
          <a:p>
            <a:r>
              <a:rPr lang="en-US" dirty="0"/>
              <a:t>J.P. White, S. </a:t>
            </a:r>
            <a:r>
              <a:rPr lang="en-US" dirty="0" err="1"/>
              <a:t>Vilfayeau</a:t>
            </a:r>
            <a:r>
              <a:rPr lang="en-US" dirty="0"/>
              <a:t>, A.W. Marshall, A. </a:t>
            </a:r>
            <a:r>
              <a:rPr lang="en-US" dirty="0" err="1"/>
              <a:t>Trouvé</a:t>
            </a:r>
            <a:r>
              <a:rPr lang="en-US" dirty="0"/>
              <a:t>, R.J. McDermott. Modeling flame extinction and </a:t>
            </a:r>
            <a:r>
              <a:rPr lang="en-US" dirty="0" err="1"/>
              <a:t>reignition</a:t>
            </a:r>
            <a:r>
              <a:rPr lang="en-US" dirty="0"/>
              <a:t> in large eddy simulations with fast chemistry. Fire Safety Journal, 2017.</a:t>
            </a:r>
          </a:p>
        </p:txBody>
      </p:sp>
      <p:sp>
        <p:nvSpPr>
          <p:cNvPr id="7" name="TextBox 6"/>
          <p:cNvSpPr txBox="1"/>
          <p:nvPr/>
        </p:nvSpPr>
        <p:spPr>
          <a:xfrm>
            <a:off x="838200" y="2608709"/>
            <a:ext cx="3764280" cy="2246769"/>
          </a:xfrm>
          <a:prstGeom prst="rect">
            <a:avLst/>
          </a:prstGeom>
          <a:noFill/>
        </p:spPr>
        <p:txBody>
          <a:bodyPr wrap="square" rtlCol="0">
            <a:spAutoFit/>
          </a:bodyPr>
          <a:lstStyle/>
          <a:p>
            <a:pPr marL="514350" indent="-514350">
              <a:buAutoNum type="arabicPeriod"/>
            </a:pPr>
            <a:r>
              <a:rPr lang="en-US" sz="2800" dirty="0" smtClean="0"/>
              <a:t>If T_0 &gt; AIT:</a:t>
            </a:r>
          </a:p>
          <a:p>
            <a:pPr lvl="1"/>
            <a:r>
              <a:rPr lang="en-US" sz="2800" dirty="0" smtClean="0"/>
              <a:t>	GOTO 2 </a:t>
            </a:r>
          </a:p>
          <a:p>
            <a:pPr lvl="1"/>
            <a:r>
              <a:rPr lang="en-US" sz="2800" dirty="0" smtClean="0"/>
              <a:t>ELSE</a:t>
            </a:r>
          </a:p>
          <a:p>
            <a:pPr lvl="1"/>
            <a:r>
              <a:rPr lang="en-US" sz="2800" dirty="0"/>
              <a:t>	</a:t>
            </a:r>
            <a:r>
              <a:rPr lang="en-US" sz="2800" dirty="0" smtClean="0"/>
              <a:t>Q = 0</a:t>
            </a:r>
          </a:p>
          <a:p>
            <a:pPr marL="514350" indent="-514350">
              <a:buAutoNum type="arabicPeriod"/>
            </a:pPr>
            <a:r>
              <a:rPr lang="en-US" sz="2800" dirty="0" smtClean="0"/>
              <a:t>CALL EXT MODEL</a:t>
            </a:r>
          </a:p>
        </p:txBody>
      </p:sp>
      <p:sp>
        <p:nvSpPr>
          <p:cNvPr id="8" name="TextBox 7"/>
          <p:cNvSpPr txBox="1"/>
          <p:nvPr/>
        </p:nvSpPr>
        <p:spPr>
          <a:xfrm>
            <a:off x="838200" y="1718912"/>
            <a:ext cx="4997330" cy="523220"/>
          </a:xfrm>
          <a:prstGeom prst="rect">
            <a:avLst/>
          </a:prstGeom>
          <a:noFill/>
        </p:spPr>
        <p:txBody>
          <a:bodyPr wrap="none" rtlCol="0">
            <a:spAutoFit/>
          </a:bodyPr>
          <a:lstStyle/>
          <a:p>
            <a:r>
              <a:rPr lang="en-US" sz="2800" dirty="0" smtClean="0">
                <a:solidFill>
                  <a:schemeClr val="accent5"/>
                </a:solidFill>
              </a:rPr>
              <a:t>“AUTO IGNITION TEMPERATURE”</a:t>
            </a:r>
          </a:p>
        </p:txBody>
      </p:sp>
    </p:spTree>
    <p:extLst>
      <p:ext uri="{BB962C8B-B14F-4D97-AF65-F5344CB8AC3E}">
        <p14:creationId xmlns:p14="http://schemas.microsoft.com/office/powerpoint/2010/main" val="851262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Cup Burner</a:t>
            </a:r>
            <a:endParaRPr lang="en-US" dirty="0"/>
          </a:p>
        </p:txBody>
      </p:sp>
      <p:sp>
        <p:nvSpPr>
          <p:cNvPr id="3" name="Content Placeholder 2"/>
          <p:cNvSpPr>
            <a:spLocks noGrp="1"/>
          </p:cNvSpPr>
          <p:nvPr>
            <p:ph idx="1"/>
          </p:nvPr>
        </p:nvSpPr>
        <p:spPr/>
        <p:txBody>
          <a:bodyPr/>
          <a:lstStyle/>
          <a:p>
            <a:pPr marL="514350" indent="-514350">
              <a:buFont typeface="+mj-lt"/>
              <a:buAutoNum type="alphaLcParenR"/>
            </a:pPr>
            <a:r>
              <a:rPr lang="en-US" dirty="0" smtClean="0"/>
              <a:t>Modify the Cup_CH4_N2.fds case</a:t>
            </a:r>
          </a:p>
          <a:p>
            <a:pPr marL="971550" lvl="1" indent="-514350">
              <a:buFont typeface="+mj-lt"/>
              <a:buAutoNum type="romanLcPeriod"/>
            </a:pPr>
            <a:r>
              <a:rPr lang="en-US" dirty="0" smtClean="0"/>
              <a:t>Change to a single grid</a:t>
            </a:r>
          </a:p>
          <a:p>
            <a:pPr marL="971550" lvl="1" indent="-514350">
              <a:buFont typeface="+mj-lt"/>
              <a:buAutoNum type="romanLcPeriod"/>
            </a:pPr>
            <a:r>
              <a:rPr lang="en-US" dirty="0" smtClean="0"/>
              <a:t>Reduce resolution by half</a:t>
            </a:r>
          </a:p>
          <a:p>
            <a:pPr marL="971550" lvl="1" indent="-514350">
              <a:buFont typeface="+mj-lt"/>
              <a:buAutoNum type="romanLcPeriod"/>
            </a:pPr>
            <a:r>
              <a:rPr lang="en-US" dirty="0" smtClean="0"/>
              <a:t>Reduce T_END to 10 s</a:t>
            </a:r>
          </a:p>
          <a:p>
            <a:pPr marL="514350" indent="-514350">
              <a:buFont typeface="+mj-lt"/>
              <a:buAutoNum type="alphaLcParenR"/>
            </a:pPr>
            <a:r>
              <a:rPr lang="en-US" dirty="0" smtClean="0"/>
              <a:t>Replace the “ignitor” with a pilot region above the burner.</a:t>
            </a:r>
          </a:p>
          <a:p>
            <a:pPr marL="971550" lvl="1" indent="-514350">
              <a:buFont typeface="+mj-lt"/>
              <a:buAutoNum type="alphaLcParenR"/>
            </a:pPr>
            <a:r>
              <a:rPr lang="en-US" dirty="0" smtClean="0"/>
              <a:t>Add an INIT line with AIT=-273 C in same region as ignitor</a:t>
            </a:r>
          </a:p>
          <a:p>
            <a:pPr marL="971550" lvl="1" indent="-514350">
              <a:buFont typeface="+mj-lt"/>
              <a:buAutoNum type="alphaLcParenR"/>
            </a:pPr>
            <a:r>
              <a:rPr lang="en-US" dirty="0" smtClean="0"/>
              <a:t>Add a SLCF of AIT</a:t>
            </a:r>
          </a:p>
          <a:p>
            <a:pPr marL="971550" lvl="1" indent="-514350">
              <a:buFont typeface="+mj-lt"/>
              <a:buAutoNum type="alphaLcParenR"/>
            </a:pPr>
            <a:r>
              <a:rPr lang="en-US" dirty="0" smtClean="0"/>
              <a:t>Increase the size of the INIT region</a:t>
            </a:r>
          </a:p>
        </p:txBody>
      </p:sp>
    </p:spTree>
    <p:extLst>
      <p:ext uri="{BB962C8B-B14F-4D97-AF65-F5344CB8AC3E}">
        <p14:creationId xmlns:p14="http://schemas.microsoft.com/office/powerpoint/2010/main" val="5158956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Aerodynamic Quenching</a:t>
            </a:r>
            <a:endParaRPr lang="en-US" dirty="0"/>
          </a:p>
        </p:txBody>
      </p:sp>
      <p:grpSp>
        <p:nvGrpSpPr>
          <p:cNvPr id="13" name="Group 12"/>
          <p:cNvGrpSpPr/>
          <p:nvPr/>
        </p:nvGrpSpPr>
        <p:grpSpPr>
          <a:xfrm>
            <a:off x="1995804" y="2115602"/>
            <a:ext cx="3939540" cy="3505200"/>
            <a:chOff x="3848100" y="1798320"/>
            <a:chExt cx="3939540" cy="3505200"/>
          </a:xfrm>
        </p:grpSpPr>
        <p:cxnSp>
          <p:nvCxnSpPr>
            <p:cNvPr id="6" name="Straight Arrow Connector 5"/>
            <p:cNvCxnSpPr/>
            <p:nvPr/>
          </p:nvCxnSpPr>
          <p:spPr>
            <a:xfrm>
              <a:off x="3848100" y="5303520"/>
              <a:ext cx="3939540" cy="0"/>
            </a:xfrm>
            <a:prstGeom prst="straightConnector1">
              <a:avLst/>
            </a:prstGeom>
            <a:ln w="38100">
              <a:solidFill>
                <a:schemeClr val="tx1"/>
              </a:solidFill>
              <a:tailEnd type="arrow" w="lg"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848100" y="1798320"/>
              <a:ext cx="0" cy="3505200"/>
            </a:xfrm>
            <a:prstGeom prst="straightConnector1">
              <a:avLst/>
            </a:prstGeom>
            <a:ln w="38100">
              <a:solidFill>
                <a:schemeClr val="tx1"/>
              </a:solidFill>
              <a:tailEnd type="arrow" w="lg" len="med"/>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283782" y="2945847"/>
            <a:ext cx="1636987" cy="1200329"/>
          </a:xfrm>
          <a:prstGeom prst="rect">
            <a:avLst/>
          </a:prstGeom>
          <a:noFill/>
        </p:spPr>
        <p:txBody>
          <a:bodyPr wrap="none" rtlCol="0">
            <a:spAutoFit/>
          </a:bodyPr>
          <a:lstStyle/>
          <a:p>
            <a:r>
              <a:rPr lang="en-US" sz="3600" dirty="0" smtClean="0">
                <a:solidFill>
                  <a:srgbClr val="FF0000"/>
                </a:solidFill>
              </a:rPr>
              <a:t>burning</a:t>
            </a:r>
          </a:p>
          <a:p>
            <a:r>
              <a:rPr lang="en-US" sz="3600" dirty="0" smtClean="0">
                <a:solidFill>
                  <a:srgbClr val="FF0000"/>
                </a:solidFill>
              </a:rPr>
              <a:t>Da &gt; 1</a:t>
            </a:r>
          </a:p>
        </p:txBody>
      </p:sp>
      <p:sp>
        <p:nvSpPr>
          <p:cNvPr id="20" name="TextBox 19"/>
          <p:cNvSpPr txBox="1"/>
          <p:nvPr/>
        </p:nvSpPr>
        <p:spPr>
          <a:xfrm>
            <a:off x="4217889" y="4173269"/>
            <a:ext cx="1459438" cy="1200329"/>
          </a:xfrm>
          <a:prstGeom prst="rect">
            <a:avLst/>
          </a:prstGeom>
          <a:noFill/>
        </p:spPr>
        <p:txBody>
          <a:bodyPr wrap="none" rtlCol="0">
            <a:spAutoFit/>
          </a:bodyPr>
          <a:lstStyle/>
          <a:p>
            <a:r>
              <a:rPr lang="en-US" sz="3600" dirty="0" smtClean="0">
                <a:solidFill>
                  <a:schemeClr val="accent1"/>
                </a:solidFill>
              </a:rPr>
              <a:t>extinct</a:t>
            </a:r>
          </a:p>
          <a:p>
            <a:r>
              <a:rPr lang="en-US" sz="3600" dirty="0" smtClean="0">
                <a:solidFill>
                  <a:schemeClr val="accent1"/>
                </a:solidFill>
              </a:rPr>
              <a:t>Da &lt; 1</a:t>
            </a:r>
          </a:p>
        </p:txBody>
      </p:sp>
      <p:sp>
        <p:nvSpPr>
          <p:cNvPr id="24" name="TextBox 23"/>
          <p:cNvSpPr txBox="1"/>
          <p:nvPr/>
        </p:nvSpPr>
        <p:spPr>
          <a:xfrm>
            <a:off x="6885740" y="4465657"/>
            <a:ext cx="4438758" cy="1815882"/>
          </a:xfrm>
          <a:prstGeom prst="rect">
            <a:avLst/>
          </a:prstGeom>
          <a:noFill/>
        </p:spPr>
        <p:txBody>
          <a:bodyPr wrap="square" rtlCol="0">
            <a:spAutoFit/>
          </a:bodyPr>
          <a:lstStyle/>
          <a:p>
            <a:pPr marL="457200" indent="-457200">
              <a:buFont typeface="Arial" charset="0"/>
              <a:buChar char="•"/>
            </a:pPr>
            <a:r>
              <a:rPr lang="en-US" sz="2800" dirty="0" smtClean="0"/>
              <a:t>CFT is a function of strain</a:t>
            </a:r>
          </a:p>
          <a:p>
            <a:pPr marL="457200" indent="-457200">
              <a:buFont typeface="Arial" charset="0"/>
              <a:buChar char="•"/>
            </a:pPr>
            <a:r>
              <a:rPr lang="en-US" sz="2800" dirty="0" smtClean="0"/>
              <a:t>The function is nonlinear</a:t>
            </a:r>
          </a:p>
          <a:p>
            <a:pPr marL="457200" indent="-457200">
              <a:buFont typeface="Arial" charset="0"/>
              <a:buChar char="•"/>
            </a:pPr>
            <a:r>
              <a:rPr lang="en-US" sz="2800" dirty="0" smtClean="0"/>
              <a:t>Experimental CFT represents finite strain</a:t>
            </a:r>
          </a:p>
        </p:txBody>
      </p:sp>
      <p:sp>
        <p:nvSpPr>
          <p:cNvPr id="26" name="Freeform 25"/>
          <p:cNvSpPr/>
          <p:nvPr/>
        </p:nvSpPr>
        <p:spPr>
          <a:xfrm>
            <a:off x="2005276" y="2745183"/>
            <a:ext cx="2987040" cy="2423160"/>
          </a:xfrm>
          <a:custGeom>
            <a:avLst/>
            <a:gdLst>
              <a:gd name="connsiteX0" fmla="*/ 0 w 2987040"/>
              <a:gd name="connsiteY0" fmla="*/ 1341120 h 1341120"/>
              <a:gd name="connsiteX1" fmla="*/ 1066800 w 2987040"/>
              <a:gd name="connsiteY1" fmla="*/ 1203960 h 1341120"/>
              <a:gd name="connsiteX2" fmla="*/ 2240280 w 2987040"/>
              <a:gd name="connsiteY2" fmla="*/ 685800 h 1341120"/>
              <a:gd name="connsiteX3" fmla="*/ 2987040 w 2987040"/>
              <a:gd name="connsiteY3" fmla="*/ 0 h 1341120"/>
              <a:gd name="connsiteX4" fmla="*/ 2987040 w 2987040"/>
              <a:gd name="connsiteY4" fmla="*/ 0 h 1341120"/>
              <a:gd name="connsiteX5" fmla="*/ 2987040 w 2987040"/>
              <a:gd name="connsiteY5" fmla="*/ 0 h 1341120"/>
              <a:gd name="connsiteX6" fmla="*/ 2987040 w 2987040"/>
              <a:gd name="connsiteY6" fmla="*/ 0 h 134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040" h="1341120">
                <a:moveTo>
                  <a:pt x="0" y="1341120"/>
                </a:moveTo>
                <a:cubicBezTo>
                  <a:pt x="346710" y="1327150"/>
                  <a:pt x="693420" y="1313180"/>
                  <a:pt x="1066800" y="1203960"/>
                </a:cubicBezTo>
                <a:cubicBezTo>
                  <a:pt x="1440180" y="1094740"/>
                  <a:pt x="1920240" y="886460"/>
                  <a:pt x="2240280" y="685800"/>
                </a:cubicBezTo>
                <a:cubicBezTo>
                  <a:pt x="2560320" y="485140"/>
                  <a:pt x="2987040" y="0"/>
                  <a:pt x="2987040" y="0"/>
                </a:cubicBezTo>
                <a:lnTo>
                  <a:pt x="2987040" y="0"/>
                </a:lnTo>
                <a:lnTo>
                  <a:pt x="2987040" y="0"/>
                </a:lnTo>
                <a:lnTo>
                  <a:pt x="2987040"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378512" y="2064856"/>
            <a:ext cx="1361270" cy="646331"/>
          </a:xfrm>
          <a:prstGeom prst="rect">
            <a:avLst/>
          </a:prstGeom>
          <a:noFill/>
        </p:spPr>
        <p:txBody>
          <a:bodyPr wrap="none" rtlCol="0">
            <a:spAutoFit/>
          </a:bodyPr>
          <a:lstStyle/>
          <a:p>
            <a:r>
              <a:rPr lang="en-US" sz="3600" dirty="0" smtClean="0"/>
              <a:t>Da = 1</a:t>
            </a:r>
          </a:p>
        </p:txBody>
      </p:sp>
      <p:grpSp>
        <p:nvGrpSpPr>
          <p:cNvPr id="28" name="Group 27"/>
          <p:cNvGrpSpPr/>
          <p:nvPr/>
        </p:nvGrpSpPr>
        <p:grpSpPr>
          <a:xfrm>
            <a:off x="6771986" y="1407466"/>
            <a:ext cx="4666266" cy="2898060"/>
            <a:chOff x="521368" y="1966131"/>
            <a:chExt cx="5424136" cy="3368747"/>
          </a:xfrm>
        </p:grpSpPr>
        <p:grpSp>
          <p:nvGrpSpPr>
            <p:cNvPr id="29" name="Group 28"/>
            <p:cNvGrpSpPr/>
            <p:nvPr/>
          </p:nvGrpSpPr>
          <p:grpSpPr>
            <a:xfrm flipV="1">
              <a:off x="1671655" y="3917002"/>
              <a:ext cx="3121658" cy="1307432"/>
              <a:chOff x="5558588" y="5350042"/>
              <a:chExt cx="3121658" cy="1307432"/>
            </a:xfrm>
          </p:grpSpPr>
          <p:sp>
            <p:nvSpPr>
              <p:cNvPr id="53" name="Arc 52"/>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Arc 53"/>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5" name="Straight Connector 54"/>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671655" y="2076576"/>
              <a:ext cx="3121658" cy="1307432"/>
              <a:chOff x="5558588" y="5350042"/>
              <a:chExt cx="3121658" cy="1307432"/>
            </a:xfrm>
          </p:grpSpPr>
          <p:sp>
            <p:nvSpPr>
              <p:cNvPr id="50" name="Arc 49"/>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Arc 50"/>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2" name="Straight Connector 51"/>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1307435" y="3648298"/>
              <a:ext cx="385010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861354" y="4699412"/>
              <a:ext cx="852415" cy="538689"/>
            </a:xfrm>
            <a:prstGeom prst="rect">
              <a:avLst/>
            </a:prstGeom>
            <a:noFill/>
          </p:spPr>
          <p:txBody>
            <a:bodyPr wrap="none" rtlCol="0">
              <a:spAutoFit/>
            </a:bodyPr>
            <a:lstStyle/>
            <a:p>
              <a:r>
                <a:rPr lang="en-US" sz="1600" dirty="0" smtClean="0"/>
                <a:t>Fuel</a:t>
              </a:r>
            </a:p>
          </p:txBody>
        </p:sp>
        <p:sp>
          <p:nvSpPr>
            <p:cNvPr id="33" name="TextBox 32"/>
            <p:cNvSpPr txBox="1"/>
            <p:nvPr/>
          </p:nvSpPr>
          <p:spPr>
            <a:xfrm>
              <a:off x="2550277" y="2060844"/>
              <a:ext cx="1369067" cy="538689"/>
            </a:xfrm>
            <a:prstGeom prst="rect">
              <a:avLst/>
            </a:prstGeom>
            <a:noFill/>
          </p:spPr>
          <p:txBody>
            <a:bodyPr wrap="none" rtlCol="0">
              <a:spAutoFit/>
            </a:bodyPr>
            <a:lstStyle/>
            <a:p>
              <a:r>
                <a:rPr lang="en-US" sz="1600" dirty="0" smtClean="0"/>
                <a:t>Oxidizer</a:t>
              </a:r>
            </a:p>
          </p:txBody>
        </p:sp>
        <p:grpSp>
          <p:nvGrpSpPr>
            <p:cNvPr id="34" name="Group 33"/>
            <p:cNvGrpSpPr/>
            <p:nvPr/>
          </p:nvGrpSpPr>
          <p:grpSpPr>
            <a:xfrm>
              <a:off x="3232489" y="3656319"/>
              <a:ext cx="896253" cy="949145"/>
              <a:chOff x="7066547" y="1620253"/>
              <a:chExt cx="1324035" cy="1402174"/>
            </a:xfrm>
          </p:grpSpPr>
          <p:cxnSp>
            <p:nvCxnSpPr>
              <p:cNvPr id="46" name="Straight Arrow Connector 45"/>
              <p:cNvCxnSpPr/>
              <p:nvPr/>
            </p:nvCxnSpPr>
            <p:spPr>
              <a:xfrm flipV="1">
                <a:off x="7066547" y="1949116"/>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flipV="1">
                <a:off x="7579895" y="2462464"/>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130716" y="1620253"/>
                <a:ext cx="641320" cy="795807"/>
              </a:xfrm>
              <a:prstGeom prst="rect">
                <a:avLst/>
              </a:prstGeom>
              <a:noFill/>
            </p:spPr>
            <p:txBody>
              <a:bodyPr wrap="none" rtlCol="0">
                <a:spAutoFit/>
              </a:bodyPr>
              <a:lstStyle/>
              <a:p>
                <a:r>
                  <a:rPr lang="en-US" sz="1600" i="1" dirty="0"/>
                  <a:t>x</a:t>
                </a:r>
              </a:p>
            </p:txBody>
          </p:sp>
          <p:sp>
            <p:nvSpPr>
              <p:cNvPr id="49" name="TextBox 48"/>
              <p:cNvSpPr txBox="1"/>
              <p:nvPr/>
            </p:nvSpPr>
            <p:spPr>
              <a:xfrm>
                <a:off x="7790712" y="2226620"/>
                <a:ext cx="599870" cy="795807"/>
              </a:xfrm>
              <a:prstGeom prst="rect">
                <a:avLst/>
              </a:prstGeom>
              <a:noFill/>
            </p:spPr>
            <p:txBody>
              <a:bodyPr wrap="none" rtlCol="0">
                <a:spAutoFit/>
              </a:bodyPr>
              <a:lstStyle/>
              <a:p>
                <a:r>
                  <a:rPr lang="en-US" sz="1600" i="1" dirty="0" smtClean="0"/>
                  <a:t>r</a:t>
                </a:r>
                <a:endParaRPr lang="en-US" sz="1600" i="1" dirty="0"/>
              </a:p>
            </p:txBody>
          </p:sp>
        </p:grpSp>
        <p:grpSp>
          <p:nvGrpSpPr>
            <p:cNvPr id="35" name="Group 34"/>
            <p:cNvGrpSpPr/>
            <p:nvPr/>
          </p:nvGrpSpPr>
          <p:grpSpPr>
            <a:xfrm>
              <a:off x="521368" y="3691536"/>
              <a:ext cx="5422241" cy="1643342"/>
              <a:chOff x="4483768" y="3523094"/>
              <a:chExt cx="5422241" cy="1643342"/>
            </a:xfrm>
          </p:grpSpPr>
          <p:sp>
            <p:nvSpPr>
              <p:cNvPr id="42" name="Arc 41"/>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Arc 42"/>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Arc 44"/>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6" name="Group 35"/>
            <p:cNvGrpSpPr/>
            <p:nvPr/>
          </p:nvGrpSpPr>
          <p:grpSpPr>
            <a:xfrm flipV="1">
              <a:off x="523263" y="1966131"/>
              <a:ext cx="5422241" cy="1643342"/>
              <a:chOff x="4483768" y="3523094"/>
              <a:chExt cx="5422241" cy="1643342"/>
            </a:xfrm>
          </p:grpSpPr>
          <p:sp>
            <p:nvSpPr>
              <p:cNvPr id="38" name="Arc 37"/>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Arc 38"/>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Arc 39"/>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Arc 40"/>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7" name="Oval 36"/>
            <p:cNvSpPr/>
            <p:nvPr/>
          </p:nvSpPr>
          <p:spPr>
            <a:xfrm>
              <a:off x="1514080" y="3407869"/>
              <a:ext cx="3377013" cy="97129"/>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TextBox 55"/>
          <p:cNvSpPr txBox="1"/>
          <p:nvPr/>
        </p:nvSpPr>
        <p:spPr>
          <a:xfrm>
            <a:off x="2813853" y="5753383"/>
            <a:ext cx="2420984" cy="523220"/>
          </a:xfrm>
          <a:prstGeom prst="rect">
            <a:avLst/>
          </a:prstGeom>
          <a:noFill/>
        </p:spPr>
        <p:txBody>
          <a:bodyPr wrap="none" rtlCol="0">
            <a:spAutoFit/>
          </a:bodyPr>
          <a:lstStyle/>
          <a:p>
            <a:r>
              <a:rPr lang="en-US" sz="2800" smtClean="0"/>
              <a:t>strain rate (1/s)</a:t>
            </a:r>
            <a:endParaRPr lang="en-US" sz="2800" dirty="0" err="1" smtClean="0"/>
          </a:p>
        </p:txBody>
      </p:sp>
      <p:sp>
        <p:nvSpPr>
          <p:cNvPr id="57" name="TextBox 56"/>
          <p:cNvSpPr txBox="1"/>
          <p:nvPr/>
        </p:nvSpPr>
        <p:spPr>
          <a:xfrm>
            <a:off x="680386" y="3497238"/>
            <a:ext cx="1200970" cy="523220"/>
          </a:xfrm>
          <a:prstGeom prst="rect">
            <a:avLst/>
          </a:prstGeom>
          <a:noFill/>
        </p:spPr>
        <p:txBody>
          <a:bodyPr wrap="none" rtlCol="0">
            <a:spAutoFit/>
          </a:bodyPr>
          <a:lstStyle/>
          <a:p>
            <a:r>
              <a:rPr lang="en-US" sz="2800" smtClean="0"/>
              <a:t>CFT (K)</a:t>
            </a:r>
            <a:endParaRPr lang="en-US" sz="2800" dirty="0" err="1" smtClean="0"/>
          </a:p>
        </p:txBody>
      </p:sp>
    </p:spTree>
    <p:extLst>
      <p:ext uri="{BB962C8B-B14F-4D97-AF65-F5344CB8AC3E}">
        <p14:creationId xmlns:p14="http://schemas.microsoft.com/office/powerpoint/2010/main" val="21328899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Steady Laminar </a:t>
            </a:r>
            <a:r>
              <a:rPr lang="en-US" dirty="0" err="1" smtClean="0"/>
              <a:t>Flamelet</a:t>
            </a:r>
            <a:endParaRPr lang="en-US" dirty="0"/>
          </a:p>
        </p:txBody>
      </p:sp>
      <p:grpSp>
        <p:nvGrpSpPr>
          <p:cNvPr id="42" name="Group 41"/>
          <p:cNvGrpSpPr/>
          <p:nvPr/>
        </p:nvGrpSpPr>
        <p:grpSpPr>
          <a:xfrm>
            <a:off x="505325" y="1749562"/>
            <a:ext cx="5424136" cy="3368747"/>
            <a:chOff x="521368" y="1966131"/>
            <a:chExt cx="5424136" cy="3368747"/>
          </a:xfrm>
        </p:grpSpPr>
        <p:grpSp>
          <p:nvGrpSpPr>
            <p:cNvPr id="15" name="Group 14"/>
            <p:cNvGrpSpPr/>
            <p:nvPr/>
          </p:nvGrpSpPr>
          <p:grpSpPr>
            <a:xfrm flipV="1">
              <a:off x="1671655" y="3917002"/>
              <a:ext cx="3121658" cy="1307432"/>
              <a:chOff x="5558588" y="5350042"/>
              <a:chExt cx="3121658" cy="1307432"/>
            </a:xfrm>
          </p:grpSpPr>
          <p:sp>
            <p:nvSpPr>
              <p:cNvPr id="11" name="Arc 10"/>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1671655" y="2076576"/>
              <a:ext cx="3121658" cy="1307432"/>
              <a:chOff x="5558588" y="5350042"/>
              <a:chExt cx="3121658" cy="1307432"/>
            </a:xfrm>
          </p:grpSpPr>
          <p:sp>
            <p:nvSpPr>
              <p:cNvPr id="17" name="Arc 16"/>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Arc 17"/>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18"/>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p:cNvCxnSpPr/>
            <p:nvPr/>
          </p:nvCxnSpPr>
          <p:spPr>
            <a:xfrm>
              <a:off x="1307435" y="3648298"/>
              <a:ext cx="385010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861355" y="4699412"/>
              <a:ext cx="798617" cy="523220"/>
            </a:xfrm>
            <a:prstGeom prst="rect">
              <a:avLst/>
            </a:prstGeom>
            <a:noFill/>
          </p:spPr>
          <p:txBody>
            <a:bodyPr wrap="none" rtlCol="0">
              <a:spAutoFit/>
            </a:bodyPr>
            <a:lstStyle/>
            <a:p>
              <a:r>
                <a:rPr lang="en-US" sz="2800" smtClean="0"/>
                <a:t>Fuel</a:t>
              </a:r>
              <a:endParaRPr lang="en-US" sz="2800" dirty="0" err="1" smtClean="0"/>
            </a:p>
          </p:txBody>
        </p:sp>
        <p:sp>
          <p:nvSpPr>
            <p:cNvPr id="23" name="TextBox 22"/>
            <p:cNvSpPr txBox="1"/>
            <p:nvPr/>
          </p:nvSpPr>
          <p:spPr>
            <a:xfrm>
              <a:off x="2550278" y="2060844"/>
              <a:ext cx="1364412" cy="523220"/>
            </a:xfrm>
            <a:prstGeom prst="rect">
              <a:avLst/>
            </a:prstGeom>
            <a:noFill/>
          </p:spPr>
          <p:txBody>
            <a:bodyPr wrap="none" rtlCol="0">
              <a:spAutoFit/>
            </a:bodyPr>
            <a:lstStyle/>
            <a:p>
              <a:r>
                <a:rPr lang="en-US" sz="2800" dirty="0" smtClean="0"/>
                <a:t>Oxidizer</a:t>
              </a:r>
            </a:p>
          </p:txBody>
        </p:sp>
        <p:grpSp>
          <p:nvGrpSpPr>
            <p:cNvPr id="10" name="Group 9"/>
            <p:cNvGrpSpPr/>
            <p:nvPr/>
          </p:nvGrpSpPr>
          <p:grpSpPr>
            <a:xfrm>
              <a:off x="3232488" y="3656319"/>
              <a:ext cx="698748" cy="917591"/>
              <a:chOff x="7066547" y="1620253"/>
              <a:chExt cx="1032261" cy="1355559"/>
            </a:xfrm>
          </p:grpSpPr>
          <p:cxnSp>
            <p:nvCxnSpPr>
              <p:cNvPr id="6" name="Straight Arrow Connector 5"/>
              <p:cNvCxnSpPr/>
              <p:nvPr/>
            </p:nvCxnSpPr>
            <p:spPr>
              <a:xfrm flipV="1">
                <a:off x="7066547" y="1949116"/>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flipV="1">
                <a:off x="7579895" y="2462464"/>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30716" y="1620253"/>
                <a:ext cx="340158" cy="523220"/>
              </a:xfrm>
              <a:prstGeom prst="rect">
                <a:avLst/>
              </a:prstGeom>
              <a:noFill/>
            </p:spPr>
            <p:txBody>
              <a:bodyPr wrap="none" rtlCol="0">
                <a:spAutoFit/>
              </a:bodyPr>
              <a:lstStyle/>
              <a:p>
                <a:r>
                  <a:rPr lang="en-US" sz="2800" i="1" dirty="0"/>
                  <a:t>x</a:t>
                </a:r>
              </a:p>
            </p:txBody>
          </p:sp>
          <p:sp>
            <p:nvSpPr>
              <p:cNvPr id="9" name="TextBox 8"/>
              <p:cNvSpPr txBox="1"/>
              <p:nvPr/>
            </p:nvSpPr>
            <p:spPr>
              <a:xfrm>
                <a:off x="7790711" y="2226619"/>
                <a:ext cx="308097" cy="523220"/>
              </a:xfrm>
              <a:prstGeom prst="rect">
                <a:avLst/>
              </a:prstGeom>
              <a:noFill/>
            </p:spPr>
            <p:txBody>
              <a:bodyPr wrap="none" rtlCol="0">
                <a:spAutoFit/>
              </a:bodyPr>
              <a:lstStyle/>
              <a:p>
                <a:r>
                  <a:rPr lang="en-US" sz="2800" i="1" dirty="0" smtClean="0"/>
                  <a:t>r</a:t>
                </a:r>
                <a:endParaRPr lang="en-US" sz="2800" i="1" dirty="0"/>
              </a:p>
            </p:txBody>
          </p:sp>
        </p:grpSp>
        <p:grpSp>
          <p:nvGrpSpPr>
            <p:cNvPr id="31" name="Group 30"/>
            <p:cNvGrpSpPr/>
            <p:nvPr/>
          </p:nvGrpSpPr>
          <p:grpSpPr>
            <a:xfrm>
              <a:off x="521368" y="3691536"/>
              <a:ext cx="5422241" cy="1643342"/>
              <a:chOff x="4483768" y="3523094"/>
              <a:chExt cx="5422241" cy="1643342"/>
            </a:xfrm>
          </p:grpSpPr>
          <p:sp>
            <p:nvSpPr>
              <p:cNvPr id="24" name="Arc 23"/>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Arc 26"/>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Arc 27"/>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2" name="Group 31"/>
            <p:cNvGrpSpPr/>
            <p:nvPr/>
          </p:nvGrpSpPr>
          <p:grpSpPr>
            <a:xfrm flipV="1">
              <a:off x="523263" y="1966131"/>
              <a:ext cx="5422241" cy="1643342"/>
              <a:chOff x="4483768" y="3523094"/>
              <a:chExt cx="5422241" cy="1643342"/>
            </a:xfrm>
          </p:grpSpPr>
          <p:sp>
            <p:nvSpPr>
              <p:cNvPr id="33" name="Arc 32"/>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34"/>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35"/>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7" name="Oval 36"/>
            <p:cNvSpPr/>
            <p:nvPr/>
          </p:nvSpPr>
          <p:spPr>
            <a:xfrm>
              <a:off x="1514080" y="3407869"/>
              <a:ext cx="3377013" cy="97129"/>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Box 39"/>
          <p:cNvSpPr txBox="1"/>
          <p:nvPr/>
        </p:nvSpPr>
        <p:spPr>
          <a:xfrm>
            <a:off x="1072118" y="5494618"/>
            <a:ext cx="4228850" cy="954107"/>
          </a:xfrm>
          <a:prstGeom prst="rect">
            <a:avLst/>
          </a:prstGeom>
          <a:noFill/>
        </p:spPr>
        <p:txBody>
          <a:bodyPr wrap="none" rtlCol="0">
            <a:spAutoFit/>
          </a:bodyPr>
          <a:lstStyle/>
          <a:p>
            <a:pPr algn="ctr"/>
            <a:r>
              <a:rPr lang="en-US" sz="2800" dirty="0" smtClean="0"/>
              <a:t>Opposed jet diffusion flame</a:t>
            </a:r>
          </a:p>
          <a:p>
            <a:pPr algn="ctr"/>
            <a:r>
              <a:rPr lang="en-US" sz="2800" dirty="0" smtClean="0"/>
              <a:t>OPPDIFF</a:t>
            </a:r>
          </a:p>
        </p:txBody>
      </p:sp>
      <p:pic>
        <p:nvPicPr>
          <p:cNvPr id="43" name="Picture 42"/>
          <p:cNvPicPr>
            <a:picLocks noChangeAspect="1"/>
          </p:cNvPicPr>
          <p:nvPr/>
        </p:nvPicPr>
        <p:blipFill>
          <a:blip r:embed="rId2"/>
          <a:stretch>
            <a:fillRect/>
          </a:stretch>
        </p:blipFill>
        <p:spPr>
          <a:xfrm>
            <a:off x="6894097" y="2172487"/>
            <a:ext cx="4010987" cy="722476"/>
          </a:xfrm>
          <a:prstGeom prst="rect">
            <a:avLst/>
          </a:prstGeom>
        </p:spPr>
      </p:pic>
      <p:sp>
        <p:nvSpPr>
          <p:cNvPr id="44" name="TextBox 43"/>
          <p:cNvSpPr txBox="1"/>
          <p:nvPr/>
        </p:nvSpPr>
        <p:spPr>
          <a:xfrm>
            <a:off x="5989222" y="1457979"/>
            <a:ext cx="4357027" cy="523220"/>
          </a:xfrm>
          <a:prstGeom prst="rect">
            <a:avLst/>
          </a:prstGeom>
          <a:noFill/>
        </p:spPr>
        <p:txBody>
          <a:bodyPr wrap="none" rtlCol="0">
            <a:spAutoFit/>
          </a:bodyPr>
          <a:lstStyle/>
          <a:p>
            <a:r>
              <a:rPr lang="en-US" sz="2800" dirty="0" smtClean="0"/>
              <a:t>Steady</a:t>
            </a:r>
            <a:r>
              <a:rPr lang="en-US" sz="2800" smtClean="0"/>
              <a:t>, 1D species equation:</a:t>
            </a:r>
            <a:endParaRPr lang="en-US" sz="2800" dirty="0" err="1" smtClean="0"/>
          </a:p>
        </p:txBody>
      </p:sp>
      <p:pic>
        <p:nvPicPr>
          <p:cNvPr id="45" name="Picture 44"/>
          <p:cNvPicPr>
            <a:picLocks noChangeAspect="1"/>
          </p:cNvPicPr>
          <p:nvPr/>
        </p:nvPicPr>
        <p:blipFill>
          <a:blip r:embed="rId3"/>
          <a:stretch>
            <a:fillRect/>
          </a:stretch>
        </p:blipFill>
        <p:spPr>
          <a:xfrm>
            <a:off x="6963188" y="3880123"/>
            <a:ext cx="3068433" cy="767108"/>
          </a:xfrm>
          <a:prstGeom prst="rect">
            <a:avLst/>
          </a:prstGeom>
        </p:spPr>
      </p:pic>
      <p:sp>
        <p:nvSpPr>
          <p:cNvPr id="46" name="TextBox 45"/>
          <p:cNvSpPr txBox="1"/>
          <p:nvPr/>
        </p:nvSpPr>
        <p:spPr>
          <a:xfrm>
            <a:off x="6001418" y="3125933"/>
            <a:ext cx="4240071" cy="523220"/>
          </a:xfrm>
          <a:prstGeom prst="rect">
            <a:avLst/>
          </a:prstGeom>
          <a:noFill/>
        </p:spPr>
        <p:txBody>
          <a:bodyPr wrap="none" rtlCol="0">
            <a:spAutoFit/>
          </a:bodyPr>
          <a:lstStyle/>
          <a:p>
            <a:r>
              <a:rPr lang="en-US" sz="2800" dirty="0" smtClean="0"/>
              <a:t>Steady, 1D mixture fraction:</a:t>
            </a:r>
          </a:p>
        </p:txBody>
      </p:sp>
      <p:pic>
        <p:nvPicPr>
          <p:cNvPr id="47" name="Picture 46"/>
          <p:cNvPicPr>
            <a:picLocks noChangeAspect="1"/>
          </p:cNvPicPr>
          <p:nvPr/>
        </p:nvPicPr>
        <p:blipFill>
          <a:blip r:embed="rId4"/>
          <a:stretch>
            <a:fillRect/>
          </a:stretch>
        </p:blipFill>
        <p:spPr>
          <a:xfrm>
            <a:off x="6963188" y="5632391"/>
            <a:ext cx="1793086" cy="672407"/>
          </a:xfrm>
          <a:prstGeom prst="rect">
            <a:avLst/>
          </a:prstGeom>
        </p:spPr>
      </p:pic>
      <p:sp>
        <p:nvSpPr>
          <p:cNvPr id="49" name="TextBox 48"/>
          <p:cNvSpPr txBox="1"/>
          <p:nvPr/>
        </p:nvSpPr>
        <p:spPr>
          <a:xfrm>
            <a:off x="5989222" y="4878201"/>
            <a:ext cx="4163127" cy="523220"/>
          </a:xfrm>
          <a:prstGeom prst="rect">
            <a:avLst/>
          </a:prstGeom>
          <a:noFill/>
        </p:spPr>
        <p:txBody>
          <a:bodyPr wrap="none" rtlCol="0">
            <a:spAutoFit/>
          </a:bodyPr>
          <a:lstStyle/>
          <a:p>
            <a:r>
              <a:rPr lang="en-US" sz="2800" dirty="0" smtClean="0"/>
              <a:t>Coordinate transformation:</a:t>
            </a:r>
          </a:p>
        </p:txBody>
      </p:sp>
    </p:spTree>
    <p:extLst>
      <p:ext uri="{BB962C8B-B14F-4D97-AF65-F5344CB8AC3E}">
        <p14:creationId xmlns:p14="http://schemas.microsoft.com/office/powerpoint/2010/main" val="76953532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stretch>
            <a:fillRect/>
          </a:stretch>
        </p:blipFill>
        <p:spPr>
          <a:xfrm>
            <a:off x="1404305" y="1672395"/>
            <a:ext cx="9376611" cy="2355815"/>
          </a:xfrm>
          <a:prstGeom prst="rect">
            <a:avLst/>
          </a:prstGeom>
        </p:spPr>
      </p:pic>
      <p:sp>
        <p:nvSpPr>
          <p:cNvPr id="2" name="Title 1"/>
          <p:cNvSpPr>
            <a:spLocks noGrp="1"/>
          </p:cNvSpPr>
          <p:nvPr>
            <p:ph type="title"/>
          </p:nvPr>
        </p:nvSpPr>
        <p:spPr/>
        <p:txBody>
          <a:bodyPr/>
          <a:lstStyle/>
          <a:p>
            <a:r>
              <a:rPr lang="en-US" dirty="0" smtClean="0"/>
              <a:t>Steady Laminar </a:t>
            </a:r>
            <a:r>
              <a:rPr lang="en-US" dirty="0" err="1" smtClean="0"/>
              <a:t>Flamelet</a:t>
            </a:r>
            <a:endParaRPr lang="en-US" dirty="0"/>
          </a:p>
        </p:txBody>
      </p:sp>
      <p:grpSp>
        <p:nvGrpSpPr>
          <p:cNvPr id="42" name="Group 41"/>
          <p:cNvGrpSpPr/>
          <p:nvPr/>
        </p:nvGrpSpPr>
        <p:grpSpPr>
          <a:xfrm>
            <a:off x="8609593" y="4067766"/>
            <a:ext cx="3685770" cy="2289107"/>
            <a:chOff x="521368" y="1966131"/>
            <a:chExt cx="5424136" cy="3368747"/>
          </a:xfrm>
        </p:grpSpPr>
        <p:grpSp>
          <p:nvGrpSpPr>
            <p:cNvPr id="15" name="Group 14"/>
            <p:cNvGrpSpPr/>
            <p:nvPr/>
          </p:nvGrpSpPr>
          <p:grpSpPr>
            <a:xfrm flipV="1">
              <a:off x="1671655" y="3917002"/>
              <a:ext cx="3121658" cy="1307432"/>
              <a:chOff x="5558588" y="5350042"/>
              <a:chExt cx="3121658" cy="1307432"/>
            </a:xfrm>
          </p:grpSpPr>
          <p:sp>
            <p:nvSpPr>
              <p:cNvPr id="11" name="Arc 10"/>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1671655" y="2076576"/>
              <a:ext cx="3121658" cy="1307432"/>
              <a:chOff x="5558588" y="5350042"/>
              <a:chExt cx="3121658" cy="1307432"/>
            </a:xfrm>
          </p:grpSpPr>
          <p:sp>
            <p:nvSpPr>
              <p:cNvPr id="17" name="Arc 16"/>
              <p:cNvSpPr/>
              <p:nvPr/>
            </p:nvSpPr>
            <p:spPr>
              <a:xfrm>
                <a:off x="5558588"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Arc 17"/>
              <p:cNvSpPr/>
              <p:nvPr/>
            </p:nvSpPr>
            <p:spPr>
              <a:xfrm flipH="1">
                <a:off x="7974393" y="5350042"/>
                <a:ext cx="705853" cy="1307432"/>
              </a:xfrm>
              <a:prstGeom prst="arc">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18"/>
              <p:cNvCxnSpPr/>
              <p:nvPr/>
            </p:nvCxnSpPr>
            <p:spPr>
              <a:xfrm>
                <a:off x="6264441" y="6003758"/>
                <a:ext cx="170995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p:cNvCxnSpPr/>
            <p:nvPr/>
          </p:nvCxnSpPr>
          <p:spPr>
            <a:xfrm>
              <a:off x="1307435" y="3648298"/>
              <a:ext cx="3850105"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861354" y="4699412"/>
              <a:ext cx="852415" cy="538689"/>
            </a:xfrm>
            <a:prstGeom prst="rect">
              <a:avLst/>
            </a:prstGeom>
            <a:noFill/>
          </p:spPr>
          <p:txBody>
            <a:bodyPr wrap="none" rtlCol="0">
              <a:spAutoFit/>
            </a:bodyPr>
            <a:lstStyle/>
            <a:p>
              <a:r>
                <a:rPr lang="en-US" sz="1600" dirty="0" smtClean="0"/>
                <a:t>Fuel</a:t>
              </a:r>
            </a:p>
          </p:txBody>
        </p:sp>
        <p:sp>
          <p:nvSpPr>
            <p:cNvPr id="23" name="TextBox 22"/>
            <p:cNvSpPr txBox="1"/>
            <p:nvPr/>
          </p:nvSpPr>
          <p:spPr>
            <a:xfrm>
              <a:off x="2550277" y="2060844"/>
              <a:ext cx="1369067" cy="538689"/>
            </a:xfrm>
            <a:prstGeom prst="rect">
              <a:avLst/>
            </a:prstGeom>
            <a:noFill/>
          </p:spPr>
          <p:txBody>
            <a:bodyPr wrap="none" rtlCol="0">
              <a:spAutoFit/>
            </a:bodyPr>
            <a:lstStyle/>
            <a:p>
              <a:r>
                <a:rPr lang="en-US" sz="1600" dirty="0" smtClean="0"/>
                <a:t>Oxidizer</a:t>
              </a:r>
            </a:p>
          </p:txBody>
        </p:sp>
        <p:grpSp>
          <p:nvGrpSpPr>
            <p:cNvPr id="10" name="Group 9"/>
            <p:cNvGrpSpPr/>
            <p:nvPr/>
          </p:nvGrpSpPr>
          <p:grpSpPr>
            <a:xfrm>
              <a:off x="3232489" y="3656319"/>
              <a:ext cx="896253" cy="949145"/>
              <a:chOff x="7066547" y="1620253"/>
              <a:chExt cx="1324035" cy="1402174"/>
            </a:xfrm>
          </p:grpSpPr>
          <p:cxnSp>
            <p:nvCxnSpPr>
              <p:cNvPr id="6" name="Straight Arrow Connector 5"/>
              <p:cNvCxnSpPr/>
              <p:nvPr/>
            </p:nvCxnSpPr>
            <p:spPr>
              <a:xfrm flipV="1">
                <a:off x="7066547" y="1949116"/>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flipV="1">
                <a:off x="7579895" y="2462464"/>
                <a:ext cx="0" cy="1026695"/>
              </a:xfrm>
              <a:prstGeom prst="straightConnector1">
                <a:avLst/>
              </a:pr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30716" y="1620253"/>
                <a:ext cx="641320" cy="795807"/>
              </a:xfrm>
              <a:prstGeom prst="rect">
                <a:avLst/>
              </a:prstGeom>
              <a:noFill/>
            </p:spPr>
            <p:txBody>
              <a:bodyPr wrap="none" rtlCol="0">
                <a:spAutoFit/>
              </a:bodyPr>
              <a:lstStyle/>
              <a:p>
                <a:r>
                  <a:rPr lang="en-US" sz="1600" i="1" dirty="0"/>
                  <a:t>x</a:t>
                </a:r>
              </a:p>
            </p:txBody>
          </p:sp>
          <p:sp>
            <p:nvSpPr>
              <p:cNvPr id="9" name="TextBox 8"/>
              <p:cNvSpPr txBox="1"/>
              <p:nvPr/>
            </p:nvSpPr>
            <p:spPr>
              <a:xfrm>
                <a:off x="7790712" y="2226620"/>
                <a:ext cx="599870" cy="795807"/>
              </a:xfrm>
              <a:prstGeom prst="rect">
                <a:avLst/>
              </a:prstGeom>
              <a:noFill/>
            </p:spPr>
            <p:txBody>
              <a:bodyPr wrap="none" rtlCol="0">
                <a:spAutoFit/>
              </a:bodyPr>
              <a:lstStyle/>
              <a:p>
                <a:r>
                  <a:rPr lang="en-US" sz="1600" i="1" dirty="0" smtClean="0"/>
                  <a:t>r</a:t>
                </a:r>
                <a:endParaRPr lang="en-US" sz="1600" i="1" dirty="0"/>
              </a:p>
            </p:txBody>
          </p:sp>
        </p:grpSp>
        <p:grpSp>
          <p:nvGrpSpPr>
            <p:cNvPr id="31" name="Group 30"/>
            <p:cNvGrpSpPr/>
            <p:nvPr/>
          </p:nvGrpSpPr>
          <p:grpSpPr>
            <a:xfrm>
              <a:off x="521368" y="3691536"/>
              <a:ext cx="5422241" cy="1643342"/>
              <a:chOff x="4483768" y="3523094"/>
              <a:chExt cx="5422241" cy="1643342"/>
            </a:xfrm>
          </p:grpSpPr>
          <p:sp>
            <p:nvSpPr>
              <p:cNvPr id="24" name="Arc 23"/>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Arc 26"/>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Arc 27"/>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2" name="Group 31"/>
            <p:cNvGrpSpPr/>
            <p:nvPr/>
          </p:nvGrpSpPr>
          <p:grpSpPr>
            <a:xfrm flipV="1">
              <a:off x="523263" y="1966131"/>
              <a:ext cx="5422241" cy="1643342"/>
              <a:chOff x="4483768" y="3523094"/>
              <a:chExt cx="5422241" cy="1643342"/>
            </a:xfrm>
          </p:grpSpPr>
          <p:sp>
            <p:nvSpPr>
              <p:cNvPr id="33" name="Arc 32"/>
              <p:cNvSpPr/>
              <p:nvPr/>
            </p:nvSpPr>
            <p:spPr>
              <a:xfrm>
                <a:off x="4483768" y="3523095"/>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p:cNvSpPr/>
              <p:nvPr/>
            </p:nvSpPr>
            <p:spPr>
              <a:xfrm flipH="1">
                <a:off x="7993510" y="3523094"/>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34"/>
              <p:cNvSpPr/>
              <p:nvPr/>
            </p:nvSpPr>
            <p:spPr>
              <a:xfrm>
                <a:off x="4959949" y="3538163"/>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35"/>
              <p:cNvSpPr/>
              <p:nvPr/>
            </p:nvSpPr>
            <p:spPr>
              <a:xfrm flipH="1">
                <a:off x="7578301" y="3538162"/>
                <a:ext cx="1912499" cy="1628273"/>
              </a:xfrm>
              <a:prstGeom prst="arc">
                <a:avLst>
                  <a:gd name="adj1" fmla="val 16231830"/>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7" name="Oval 36"/>
            <p:cNvSpPr/>
            <p:nvPr/>
          </p:nvSpPr>
          <p:spPr>
            <a:xfrm>
              <a:off x="1514080" y="3407869"/>
              <a:ext cx="3377013" cy="97129"/>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Arrow Connector 19"/>
          <p:cNvCxnSpPr/>
          <p:nvPr/>
        </p:nvCxnSpPr>
        <p:spPr>
          <a:xfrm flipH="1" flipV="1">
            <a:off x="3023159" y="3159249"/>
            <a:ext cx="700010" cy="922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655751" y="2636029"/>
            <a:ext cx="367408" cy="523220"/>
          </a:xfrm>
          <a:prstGeom prst="rect">
            <a:avLst/>
          </a:prstGeom>
          <a:noFill/>
        </p:spPr>
        <p:txBody>
          <a:bodyPr wrap="none" rtlCol="0">
            <a:spAutoFit/>
          </a:bodyPr>
          <a:lstStyle/>
          <a:p>
            <a:r>
              <a:rPr lang="en-US" sz="2800" smtClean="0"/>
              <a:t>0</a:t>
            </a:r>
            <a:endParaRPr lang="en-US" sz="2800" dirty="0" err="1" smtClean="0"/>
          </a:p>
        </p:txBody>
      </p:sp>
      <p:sp>
        <p:nvSpPr>
          <p:cNvPr id="48" name="Rectangle 47"/>
          <p:cNvSpPr/>
          <p:nvPr/>
        </p:nvSpPr>
        <p:spPr>
          <a:xfrm>
            <a:off x="1218530" y="4789640"/>
            <a:ext cx="3407222" cy="1073831"/>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p:cNvPicPr>
            <a:picLocks noChangeAspect="1"/>
          </p:cNvPicPr>
          <p:nvPr/>
        </p:nvPicPr>
        <p:blipFill>
          <a:blip r:embed="rId3"/>
          <a:stretch>
            <a:fillRect/>
          </a:stretch>
        </p:blipFill>
        <p:spPr>
          <a:xfrm>
            <a:off x="1422008" y="4903956"/>
            <a:ext cx="3075406" cy="825612"/>
          </a:xfrm>
          <a:prstGeom prst="rect">
            <a:avLst/>
          </a:prstGeom>
        </p:spPr>
      </p:pic>
      <p:pic>
        <p:nvPicPr>
          <p:cNvPr id="52" name="Picture 51"/>
          <p:cNvPicPr>
            <a:picLocks noChangeAspect="1"/>
          </p:cNvPicPr>
          <p:nvPr/>
        </p:nvPicPr>
        <p:blipFill>
          <a:blip r:embed="rId4"/>
          <a:stretch>
            <a:fillRect/>
          </a:stretch>
        </p:blipFill>
        <p:spPr>
          <a:xfrm>
            <a:off x="4973731" y="5250440"/>
            <a:ext cx="1118879" cy="383320"/>
          </a:xfrm>
          <a:prstGeom prst="rect">
            <a:avLst/>
          </a:prstGeom>
        </p:spPr>
      </p:pic>
      <p:sp>
        <p:nvSpPr>
          <p:cNvPr id="53" name="TextBox 52"/>
          <p:cNvSpPr txBox="1"/>
          <p:nvPr/>
        </p:nvSpPr>
        <p:spPr>
          <a:xfrm>
            <a:off x="4854784" y="4650978"/>
            <a:ext cx="4048481" cy="523220"/>
          </a:xfrm>
          <a:prstGeom prst="rect">
            <a:avLst/>
          </a:prstGeom>
          <a:noFill/>
        </p:spPr>
        <p:txBody>
          <a:bodyPr wrap="none" rtlCol="0">
            <a:spAutoFit/>
          </a:bodyPr>
          <a:lstStyle/>
          <a:p>
            <a:r>
              <a:rPr lang="en-US" sz="2800" dirty="0" smtClean="0"/>
              <a:t>from potential flow theory</a:t>
            </a:r>
          </a:p>
        </p:txBody>
      </p:sp>
      <p:sp>
        <p:nvSpPr>
          <p:cNvPr id="54" name="TextBox 53"/>
          <p:cNvSpPr txBox="1"/>
          <p:nvPr/>
        </p:nvSpPr>
        <p:spPr>
          <a:xfrm>
            <a:off x="5785297" y="6029502"/>
            <a:ext cx="1664751" cy="523220"/>
          </a:xfrm>
          <a:prstGeom prst="rect">
            <a:avLst/>
          </a:prstGeom>
          <a:noFill/>
        </p:spPr>
        <p:txBody>
          <a:bodyPr wrap="none" rtlCol="0">
            <a:spAutoFit/>
          </a:bodyPr>
          <a:lstStyle/>
          <a:p>
            <a:r>
              <a:rPr lang="en-US" sz="2800" smtClean="0"/>
              <a:t>strain rate</a:t>
            </a:r>
            <a:endParaRPr lang="en-US" sz="2800" dirty="0" err="1" smtClean="0"/>
          </a:p>
        </p:txBody>
      </p:sp>
      <p:cxnSp>
        <p:nvCxnSpPr>
          <p:cNvPr id="56" name="Straight Arrow Connector 55"/>
          <p:cNvCxnSpPr/>
          <p:nvPr/>
        </p:nvCxnSpPr>
        <p:spPr>
          <a:xfrm flipH="1" flipV="1">
            <a:off x="5911516" y="5633760"/>
            <a:ext cx="167582" cy="4189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0540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sz="28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7F27A7C-7819-4F4A-BC75-BA5F4225421D}">
  <we:reference id="wa104178141" version="3.1.0.23" store="en-US" storeType="OMEX"/>
  <we:alternateReferences>
    <we:reference id="WA104178141" version="3.1.0.23" store="WA10417814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18141</TotalTime>
  <Words>4342</Words>
  <Application>Microsoft Macintosh PowerPoint</Application>
  <PresentationFormat>Widescreen</PresentationFormat>
  <Paragraphs>556</Paragraphs>
  <Slides>106</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106</vt:i4>
      </vt:variant>
    </vt:vector>
  </HeadingPairs>
  <TitlesOfParts>
    <vt:vector size="116" baseType="lpstr">
      <vt:lpstr>Calibri</vt:lpstr>
      <vt:lpstr>Calibri Light</vt:lpstr>
      <vt:lpstr>CMR12</vt:lpstr>
      <vt:lpstr>CMTI12</vt:lpstr>
      <vt:lpstr>Helvetica Light</vt:lpstr>
      <vt:lpstr>Mangal</vt:lpstr>
      <vt:lpstr>ＭＳ Ｐゴシック</vt:lpstr>
      <vt:lpstr>proxima-nova</vt:lpstr>
      <vt:lpstr>Arial</vt:lpstr>
      <vt:lpstr>Office Theme</vt:lpstr>
      <vt:lpstr>Juelich Summer School in Fire Dynamics Modeling  (Turbulent) Combustion</vt:lpstr>
      <vt:lpstr>PowerPoint Presentation</vt:lpstr>
      <vt:lpstr>Outline</vt:lpstr>
      <vt:lpstr>Recommended Reading</vt:lpstr>
      <vt:lpstr>Module I: Thermochemistry</vt:lpstr>
      <vt:lpstr>Stoichiometry</vt:lpstr>
      <vt:lpstr>Complex Fuels</vt:lpstr>
      <vt:lpstr>Complex Chemistry</vt:lpstr>
      <vt:lpstr>Ideal Gas Equation of State</vt:lpstr>
      <vt:lpstr>Mixture Molecular Weight</vt:lpstr>
      <vt:lpstr>Mixture Molecular Weight (Mass Fractions)</vt:lpstr>
      <vt:lpstr>Mixture Molecular Weight (Mass Fractions)</vt:lpstr>
      <vt:lpstr>Realizable Species Mass Fractions</vt:lpstr>
      <vt:lpstr>Heat of Combustion</vt:lpstr>
      <vt:lpstr>Heat of Combustion - Oxygen Basis</vt:lpstr>
      <vt:lpstr>Example: Heat of Combustion for Propane</vt:lpstr>
      <vt:lpstr>Equivalence Ratio</vt:lpstr>
      <vt:lpstr>Adiabatic Flame Temperature</vt:lpstr>
      <vt:lpstr>Adiabatic Flame Temperature Example: Stoichiometric Propane in Dry Air</vt:lpstr>
      <vt:lpstr>Mixture Fraction (Non-premixed Flames)</vt:lpstr>
      <vt:lpstr>Mixture Fraction (Non-premixed Flames)</vt:lpstr>
      <vt:lpstr>Mixture Fraction is a Conserved Scalar</vt:lpstr>
      <vt:lpstr>Infinitely Fast Chemistry</vt:lpstr>
      <vt:lpstr>Burke-Schumann Solution - Stoichiometric</vt:lpstr>
      <vt:lpstr>Burke-Schumann Solution - Fuel Rich</vt:lpstr>
      <vt:lpstr>Burke-Schumann Solution - Fuel Lean</vt:lpstr>
      <vt:lpstr>Burke-Schumann Solution - Temperature</vt:lpstr>
      <vt:lpstr>Burke-Schumann Solution</vt:lpstr>
      <vt:lpstr>Equilibrium Chemistry</vt:lpstr>
      <vt:lpstr>Finite-Rate Chemistry</vt:lpstr>
      <vt:lpstr>Finite Rate Chemistry - Mass Fractions</vt:lpstr>
      <vt:lpstr>Example: Westbrook and Dryer</vt:lpstr>
      <vt:lpstr>Rate Laws</vt:lpstr>
      <vt:lpstr>Reaction Progress Variables</vt:lpstr>
      <vt:lpstr>Lumped Species</vt:lpstr>
      <vt:lpstr>Lumped Species</vt:lpstr>
      <vt:lpstr>Lumped Species</vt:lpstr>
      <vt:lpstr>Lumped Species Mass Fractions</vt:lpstr>
      <vt:lpstr>Example: Lumped Species to Primitive Species</vt:lpstr>
      <vt:lpstr>Specified CO and Soot Yields</vt:lpstr>
      <vt:lpstr>Complete “Simple” Hydrocarbon Chemistry</vt:lpstr>
      <vt:lpstr>Example: Simple Chemistry with FORMULA</vt:lpstr>
      <vt:lpstr>Heat Release Rate</vt:lpstr>
      <vt:lpstr>Example: Custom Fuel Mixture</vt:lpstr>
      <vt:lpstr>Example: Complex Stoichiometry</vt:lpstr>
      <vt:lpstr>Module II: Eddy Dissipation Concept (EDC)</vt:lpstr>
      <vt:lpstr>Filtered Species Transport Equation</vt:lpstr>
      <vt:lpstr>Turbulent Batch Reactor Model</vt:lpstr>
      <vt:lpstr>Turbulence-Chemistry Closure Problem</vt:lpstr>
      <vt:lpstr>Probability Density Functions</vt:lpstr>
      <vt:lpstr>Beta PDF</vt:lpstr>
      <vt:lpstr>Example: Dirac Delta Function</vt:lpstr>
      <vt:lpstr>Multiple Delta Functions</vt:lpstr>
      <vt:lpstr>Lots of Deltas (Particles)</vt:lpstr>
      <vt:lpstr>Lots of Deltas (Particles)</vt:lpstr>
      <vt:lpstr>The First Moment (Mean)</vt:lpstr>
      <vt:lpstr>The Second (Central) Moment (Variance)</vt:lpstr>
      <vt:lpstr>Example: Computing the Variance</vt:lpstr>
      <vt:lpstr>Example: Computing the Variance</vt:lpstr>
      <vt:lpstr>Interaction by Exchange with the Mean (IEM)</vt:lpstr>
      <vt:lpstr>Example: Evolution of the Variance with IEM</vt:lpstr>
      <vt:lpstr>Three Environment Subgrid PDF</vt:lpstr>
      <vt:lpstr>Three Environment Subgrid PDF</vt:lpstr>
      <vt:lpstr>Introducing the Unmixed Fraction</vt:lpstr>
      <vt:lpstr>Cell Integral Constraints</vt:lpstr>
      <vt:lpstr>Exercise: Check Cell Integral Constraints</vt:lpstr>
      <vt:lpstr>Unmixed Fraction FAQ</vt:lpstr>
      <vt:lpstr>Exercise: Derive Formula for Subgrid Variance Based on Unmixed Fraction (No Reaction)</vt:lpstr>
      <vt:lpstr>Relating Unmixed Fraction and SGS Variance</vt:lpstr>
      <vt:lpstr>Relating Unmixed Fraction and SGS Variance</vt:lpstr>
      <vt:lpstr>Relating Unmixed Fraction and SGS Variance</vt:lpstr>
      <vt:lpstr>Relating Unmixed Fraction and SGS Variance</vt:lpstr>
      <vt:lpstr>Relating Unmixed Fraction and SGS Variance</vt:lpstr>
      <vt:lpstr>Evolution of the Unmixed Fraction</vt:lpstr>
      <vt:lpstr>Fokker-Planck Equation</vt:lpstr>
      <vt:lpstr>Turbulent Batch Reactor Model</vt:lpstr>
      <vt:lpstr>Limiting Cases: Initially Completely Mixed, Infinitely Fast Kinetics</vt:lpstr>
      <vt:lpstr>Limiting Cases: Initially Completely Unmixed, Infinitely Fast Kinetics</vt:lpstr>
      <vt:lpstr>Basic Eddy Dissipation Concept (Eddy Dissipation Model - EDM)</vt:lpstr>
      <vt:lpstr>Example: Heskestad Flame Height</vt:lpstr>
      <vt:lpstr>Mixing Time Scale</vt:lpstr>
      <vt:lpstr>Exercise: Kolmogorov Scaling</vt:lpstr>
      <vt:lpstr>Module III: Flame Extinction</vt:lpstr>
      <vt:lpstr>Fire Suppression vs. Flame Extinction</vt:lpstr>
      <vt:lpstr>Binary Flame Extinction for EDC (current state of the art)</vt:lpstr>
      <vt:lpstr>Continuous Flame Extinction for EDC (has been proposed, but under development)</vt:lpstr>
      <vt:lpstr>Mechanisms of Flame Extinction</vt:lpstr>
      <vt:lpstr>O2  Criterion (Mowrer’s Model)</vt:lpstr>
      <vt:lpstr>O2  Criterion (Mowrer’s Model)</vt:lpstr>
      <vt:lpstr>Example: Simple Extinction Model</vt:lpstr>
      <vt:lpstr>FDS Thermal Extinction Model</vt:lpstr>
      <vt:lpstr>FDS Thermal Extinction Model</vt:lpstr>
      <vt:lpstr>FDS Thermal Extinction Model</vt:lpstr>
      <vt:lpstr>Example: FDS Thermal Extinction</vt:lpstr>
      <vt:lpstr>Simple Ignition Model (AIT)</vt:lpstr>
      <vt:lpstr>Example: Cup Burner</vt:lpstr>
      <vt:lpstr>Aerodynamic Quenching</vt:lpstr>
      <vt:lpstr>Steady Laminar Flamelet</vt:lpstr>
      <vt:lpstr>Steady Laminar Flamelet</vt:lpstr>
      <vt:lpstr>Damköhler number</vt:lpstr>
      <vt:lpstr>Extension to Premixed Combustion</vt:lpstr>
      <vt:lpstr>Bray-Moss-Libby Model (1977)</vt:lpstr>
      <vt:lpstr>Rate of Reaction in the Mixed Reactor Zone</vt:lpstr>
      <vt:lpstr>Simple Case: Premixed and Unburnt</vt:lpstr>
      <vt:lpstr>Partially-Stirred Turbulent Batch Reactor</vt:lpstr>
      <vt:lpstr>The End</vt:lpstr>
    </vt:vector>
  </TitlesOfParts>
  <Company>Aalto University</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Syrjäkari Maire</dc:creator>
  <cp:lastModifiedBy>Randall J. McDermott</cp:lastModifiedBy>
  <cp:revision>250</cp:revision>
  <dcterms:created xsi:type="dcterms:W3CDTF">2016-01-13T13:05:22Z</dcterms:created>
  <dcterms:modified xsi:type="dcterms:W3CDTF">2017-08-28T17:06:07Z</dcterms:modified>
</cp:coreProperties>
</file>