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emf" ContentType="image/x-emf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50" r:id="rId3"/>
  </p:sldMasterIdLst>
  <p:notesMasterIdLst>
    <p:notesMasterId r:id="rId18"/>
  </p:notesMasterIdLst>
  <p:handoutMasterIdLst>
    <p:handoutMasterId r:id="rId19"/>
  </p:handoutMasterIdLst>
  <p:sldIdLst>
    <p:sldId id="256" r:id="rId4"/>
    <p:sldId id="354" r:id="rId5"/>
    <p:sldId id="371" r:id="rId6"/>
    <p:sldId id="373" r:id="rId7"/>
    <p:sldId id="351" r:id="rId8"/>
    <p:sldId id="326" r:id="rId9"/>
    <p:sldId id="357" r:id="rId10"/>
    <p:sldId id="361" r:id="rId11"/>
    <p:sldId id="362" r:id="rId12"/>
    <p:sldId id="366" r:id="rId13"/>
    <p:sldId id="363" r:id="rId14"/>
    <p:sldId id="365" r:id="rId15"/>
    <p:sldId id="364" r:id="rId16"/>
    <p:sldId id="308" r:id="rId17"/>
  </p:sldIdLst>
  <p:sldSz cx="9144000" cy="6858000" type="screen4x3"/>
  <p:notesSz cx="6858000" cy="9947275"/>
  <p:defaultTextStyle>
    <a:defPPr>
      <a:defRPr lang="en-GB"/>
    </a:defPPr>
    <a:lvl1pPr algn="ctr" defTabSz="457200" rtl="0" fontAlgn="base">
      <a:lnSpc>
        <a:spcPct val="124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1pPr>
    <a:lvl2pPr marL="457200" algn="ctr" defTabSz="457200" rtl="0" fontAlgn="base">
      <a:lnSpc>
        <a:spcPct val="124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2pPr>
    <a:lvl3pPr marL="914400" algn="ctr" defTabSz="457200" rtl="0" fontAlgn="base">
      <a:lnSpc>
        <a:spcPct val="124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3pPr>
    <a:lvl4pPr marL="1371600" algn="ctr" defTabSz="457200" rtl="0" fontAlgn="base">
      <a:lnSpc>
        <a:spcPct val="124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4pPr>
    <a:lvl5pPr marL="1828800" algn="ctr" defTabSz="457200" rtl="0" fontAlgn="base">
      <a:lnSpc>
        <a:spcPct val="124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ＭＳ Ｐゴシック" pitchFamily="-8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969696"/>
    <a:srgbClr val="FFFF66"/>
    <a:srgbClr val="B2B2B2"/>
    <a:srgbClr val="CC3300"/>
    <a:srgbClr val="FF3300"/>
    <a:srgbClr val="FF6600"/>
    <a:srgbClr val="006600"/>
    <a:srgbClr val="005B8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33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2106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emf"/><Relationship Id="rId1" Type="http://schemas.openxmlformats.org/officeDocument/2006/relationships/image" Target="../media/image3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5" Type="http://schemas.openxmlformats.org/officeDocument/2006/relationships/image" Target="../media/image44.wmf"/><Relationship Id="rId4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5" Type="http://schemas.openxmlformats.org/officeDocument/2006/relationships/image" Target="../media/image43.wmf"/><Relationship Id="rId4" Type="http://schemas.openxmlformats.org/officeDocument/2006/relationships/image" Target="../media/image47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5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solidFill>
                  <a:srgbClr val="000000"/>
                </a:solidFill>
                <a:ea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000000"/>
                </a:solidFill>
                <a:ea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solidFill>
                  <a:srgbClr val="000000"/>
                </a:solidFill>
                <a:ea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4880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5DF34551-1CE0-48E0-B1D7-6CCF7FDF2861}" type="slidenum">
              <a:rPr lang="en-US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AutoShape 1"/>
          <p:cNvSpPr>
            <a:spLocks noChangeArrowheads="1"/>
          </p:cNvSpPr>
          <p:nvPr/>
        </p:nvSpPr>
        <p:spPr bwMode="auto">
          <a:xfrm>
            <a:off x="0" y="0"/>
            <a:ext cx="6858000" cy="9947275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buSzPct val="45000"/>
              <a:buFont typeface="Wingdings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 smtClean="0">
                <a:solidFill>
                  <a:srgbClr val="000000"/>
                </a:solidFill>
                <a:latin typeface="Nimbus Roman No9 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 smtClean="0">
                <a:solidFill>
                  <a:srgbClr val="000000"/>
                </a:solidFill>
                <a:latin typeface="Nimbus Roman No9 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0" name="Rectangle 4"/>
          <p:cNvSpPr>
            <a:spLocks noGrp="1" noRot="1" noChangeArrowheads="1"/>
          </p:cNvSpPr>
          <p:nvPr>
            <p:ph type="sldImg"/>
          </p:nvPr>
        </p:nvSpPr>
        <p:spPr bwMode="auto">
          <a:xfrm>
            <a:off x="942975" y="746125"/>
            <a:ext cx="4970463" cy="372745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724400"/>
            <a:ext cx="5484813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9445625"/>
            <a:ext cx="29702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buSzPct val="45000"/>
              <a:buFont typeface="Wingdings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 smtClean="0">
                <a:solidFill>
                  <a:srgbClr val="000000"/>
                </a:solidFill>
                <a:latin typeface="Nimbus Roman No9 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9445625"/>
            <a:ext cx="2970212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Nimbus Roman No9 L" pitchFamily="16" charset="0"/>
              </a:defRPr>
            </a:lvl1pPr>
          </a:lstStyle>
          <a:p>
            <a:fld id="{9CB6243F-307B-452B-ABAA-0F19B64C330E}" type="slidenum">
              <a:rPr lang="en-GB"/>
              <a:pPr/>
              <a:t>‹Nr.›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fld id="{BAA78705-DFDB-4FF3-993D-88821F00F950}" type="slidenum">
              <a:rPr lang="en-GB"/>
              <a:pPr/>
              <a:t>1</a:t>
            </a:fld>
            <a:endParaRPr lang="en-GB"/>
          </a:p>
        </p:txBody>
      </p:sp>
      <p:sp>
        <p:nvSpPr>
          <p:cNvPr id="10241" name="Text Box 1"/>
          <p:cNvSpPr txBox="1">
            <a:spLocks noChangeArrowheads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10242" name="Text Box 2"/>
          <p:cNvSpPr txBox="1">
            <a:spLocks noChangeArrowheads="1"/>
          </p:cNvSpPr>
          <p:nvPr>
            <p:ph type="body" idx="1"/>
          </p:nvPr>
        </p:nvSpPr>
        <p:spPr>
          <a:xfrm>
            <a:off x="685800" y="4724400"/>
            <a:ext cx="5486400" cy="4476750"/>
          </a:xfrm>
          <a:noFill/>
        </p:spPr>
        <p:txBody>
          <a:bodyPr wrap="none" anchor="ctr"/>
          <a:lstStyle/>
          <a:p>
            <a:pPr>
              <a:buFont typeface="Times New Roman" charset="0"/>
              <a:buNone/>
              <a:defRPr/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9138" y="1905000"/>
            <a:ext cx="3808412" cy="411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9950" y="1905000"/>
            <a:ext cx="3810000" cy="411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8438" y="609600"/>
            <a:ext cx="1941512" cy="54086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9138" y="609600"/>
            <a:ext cx="5676900" cy="54086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138" y="3070225"/>
            <a:ext cx="7770812" cy="7191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609600"/>
            <a:ext cx="7770812" cy="114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905000"/>
            <a:ext cx="7770812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88" y="0"/>
            <a:ext cx="125412" cy="2286000"/>
          </a:xfrm>
          <a:prstGeom prst="rect">
            <a:avLst/>
          </a:prstGeom>
          <a:solidFill>
            <a:srgbClr val="B9BB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4572000"/>
            <a:ext cx="125413" cy="2286000"/>
          </a:xfrm>
          <a:prstGeom prst="rect">
            <a:avLst/>
          </a:prstGeom>
          <a:solidFill>
            <a:srgbClr val="51535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15888" y="0"/>
            <a:ext cx="125412" cy="2286000"/>
          </a:xfrm>
          <a:prstGeom prst="rect">
            <a:avLst/>
          </a:prstGeom>
          <a:solidFill>
            <a:srgbClr val="005B8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114300" y="2286000"/>
            <a:ext cx="125413" cy="2286000"/>
          </a:xfrm>
          <a:prstGeom prst="rect">
            <a:avLst/>
          </a:prstGeom>
          <a:solidFill>
            <a:srgbClr val="B9BB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14300" y="4572000"/>
            <a:ext cx="125413" cy="2286000"/>
          </a:xfrm>
          <a:prstGeom prst="rect">
            <a:avLst/>
          </a:prstGeom>
          <a:solidFill>
            <a:srgbClr val="DCDCD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25413"/>
            <a:ext cx="143827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 xmlns:r="http://schemas.openxmlformats.org/officeDocument/2006/relationships"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036" name="Text Box 12"/>
          <p:cNvSpPr txBox="1">
            <a:spLocks noChangeArrowheads="1"/>
          </p:cNvSpPr>
          <p:nvPr userDrawn="1"/>
        </p:nvSpPr>
        <p:spPr bwMode="auto">
          <a:xfrm>
            <a:off x="381000" y="6553200"/>
            <a:ext cx="876300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lnSpc>
                <a:spcPct val="100000"/>
              </a:lnSpc>
              <a:buClr>
                <a:srgbClr val="005B82"/>
              </a:buClr>
              <a:defRPr/>
            </a:pPr>
            <a:r>
              <a:rPr lang="en-GB" sz="1000" smtClean="0">
                <a:solidFill>
                  <a:srgbClr val="005B82"/>
                </a:solidFill>
              </a:rPr>
              <a:t>March 22, 2013</a:t>
            </a:r>
          </a:p>
        </p:txBody>
      </p:sp>
      <p:sp>
        <p:nvSpPr>
          <p:cNvPr id="1037" name="Text Box 13"/>
          <p:cNvSpPr txBox="1">
            <a:spLocks noChangeArrowheads="1"/>
          </p:cNvSpPr>
          <p:nvPr userDrawn="1"/>
        </p:nvSpPr>
        <p:spPr bwMode="auto">
          <a:xfrm>
            <a:off x="8526463" y="6553200"/>
            <a:ext cx="465137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00000"/>
              </a:lnSpc>
              <a:buClr>
                <a:srgbClr val="005B82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000">
                <a:solidFill>
                  <a:srgbClr val="005B82"/>
                </a:solidFill>
              </a:rPr>
              <a:t>Folie </a:t>
            </a:r>
            <a:fld id="{59EED7B1-45C5-498B-A1A6-FB0F1D277618}" type="slidenum">
              <a:rPr lang="en-GB" sz="1000">
                <a:solidFill>
                  <a:srgbClr val="005B82"/>
                </a:solidFill>
              </a:rPr>
              <a:pPr algn="l">
                <a:lnSpc>
                  <a:spcPct val="100000"/>
                </a:lnSpc>
                <a:buClr>
                  <a:srgbClr val="005B82"/>
                </a:buCl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‹Nr.›</a:t>
            </a:fld>
            <a:endParaRPr lang="en-GB" sz="1000">
              <a:solidFill>
                <a:srgbClr val="005B8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2pPr>
      <a:lvl3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3pPr>
      <a:lvl4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4pPr>
      <a:lvl5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5pPr>
      <a:lvl6pPr marL="4572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6pPr>
      <a:lvl7pPr marL="9144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7pPr>
      <a:lvl8pPr marL="13716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8pPr>
      <a:lvl9pPr marL="18288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9pPr>
    </p:titleStyle>
    <p:bodyStyle>
      <a:lvl1pPr marL="341313" indent="-341313" algn="l" defTabSz="457200" rtl="0" eaLnBrk="0" fontAlgn="base" hangingPunct="0">
        <a:lnSpc>
          <a:spcPct val="124000"/>
        </a:lnSpc>
        <a:spcBef>
          <a:spcPts val="550"/>
        </a:spcBef>
        <a:spcAft>
          <a:spcPct val="0"/>
        </a:spcAft>
        <a:buClr>
          <a:srgbClr val="009EE0"/>
        </a:buClr>
        <a:buSzPct val="100000"/>
        <a:buFont typeface="Arial" charset="0"/>
        <a:defRPr sz="2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57200" rtl="0" eaLnBrk="0" fontAlgn="base" hangingPunct="0">
        <a:lnSpc>
          <a:spcPct val="124000"/>
        </a:lnSpc>
        <a:spcBef>
          <a:spcPts val="550"/>
        </a:spcBef>
        <a:spcAft>
          <a:spcPct val="0"/>
        </a:spcAft>
        <a:buClr>
          <a:srgbClr val="005B82"/>
        </a:buClr>
        <a:buSzPct val="100000"/>
        <a:buFont typeface="Wingdings" pitchFamily="2" charset="2"/>
        <a:buChar char=""/>
        <a:defRPr sz="2200">
          <a:solidFill>
            <a:srgbClr val="000000"/>
          </a:solidFill>
          <a:latin typeface="+mn-lt"/>
          <a:ea typeface="+mn-ea"/>
        </a:defRPr>
      </a:lvl2pPr>
      <a:lvl3pPr marL="1143000" indent="-228600" algn="l" defTabSz="457200" rtl="0" eaLnBrk="0" fontAlgn="base" hangingPunct="0">
        <a:lnSpc>
          <a:spcPct val="124000"/>
        </a:lnSpc>
        <a:spcBef>
          <a:spcPts val="550"/>
        </a:spcBef>
        <a:spcAft>
          <a:spcPct val="0"/>
        </a:spcAft>
        <a:buClr>
          <a:srgbClr val="005B82"/>
        </a:buClr>
        <a:buSzPct val="100000"/>
        <a:buFont typeface="Wingdings" pitchFamily="2" charset="2"/>
        <a:buChar char=""/>
        <a:defRPr sz="2200" i="1">
          <a:solidFill>
            <a:srgbClr val="000000"/>
          </a:solidFill>
          <a:latin typeface="+mn-lt"/>
          <a:ea typeface="+mn-ea"/>
        </a:defRPr>
      </a:lvl3pPr>
      <a:lvl4pPr marL="1600200" indent="-228600" algn="l" defTabSz="457200" rtl="0" eaLnBrk="0" fontAlgn="base" hangingPunct="0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57200" rtl="0" eaLnBrk="0" fontAlgn="base" hangingPunct="0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-1588" y="2286000"/>
            <a:ext cx="9144001" cy="4572000"/>
          </a:xfrm>
          <a:prstGeom prst="rect">
            <a:avLst/>
          </a:prstGeom>
          <a:solidFill>
            <a:srgbClr val="005B8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2286000"/>
            <a:ext cx="125413" cy="2286000"/>
          </a:xfrm>
          <a:prstGeom prst="rect">
            <a:avLst/>
          </a:prstGeom>
          <a:solidFill>
            <a:srgbClr val="005B8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0"/>
            <a:ext cx="125413" cy="2286000"/>
          </a:xfrm>
          <a:prstGeom prst="rect">
            <a:avLst/>
          </a:prstGeom>
          <a:solidFill>
            <a:srgbClr val="51535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15888" y="0"/>
            <a:ext cx="125412" cy="2286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14300" y="2286000"/>
            <a:ext cx="125413" cy="2286000"/>
          </a:xfrm>
          <a:prstGeom prst="rect">
            <a:avLst/>
          </a:prstGeom>
          <a:solidFill>
            <a:srgbClr val="B9BB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114300" y="4572000"/>
            <a:ext cx="125413" cy="2286000"/>
          </a:xfrm>
          <a:prstGeom prst="rect">
            <a:avLst/>
          </a:prstGeom>
          <a:solidFill>
            <a:srgbClr val="DCDCD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81000" y="6400800"/>
            <a:ext cx="38100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lnSpc>
                <a:spcPct val="100000"/>
              </a:lnSpc>
              <a:spcBef>
                <a:spcPts val="875"/>
              </a:spcBef>
              <a:buClr>
                <a:srgbClr val="F4F4F4"/>
              </a:buClr>
              <a:defRPr/>
            </a:pPr>
            <a:r>
              <a:rPr lang="en-GB" sz="1400" smtClean="0">
                <a:solidFill>
                  <a:srgbClr val="F4F4F4"/>
                </a:solidFill>
              </a:rPr>
              <a:t>March 22, 2013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 rot="16200000">
            <a:off x="-1077912" y="931862"/>
            <a:ext cx="2476500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lnSpc>
                <a:spcPct val="100000"/>
              </a:lnSpc>
              <a:spcBef>
                <a:spcPts val="563"/>
              </a:spcBef>
              <a:buClr>
                <a:srgbClr val="005B82"/>
              </a:buClr>
              <a:buFont typeface="Arial MT Bd" charset="0"/>
              <a:buNone/>
              <a:defRPr/>
            </a:pPr>
            <a:r>
              <a:rPr lang="en-GB" sz="900" smtClean="0">
                <a:solidFill>
                  <a:srgbClr val="005B82"/>
                </a:solidFill>
                <a:latin typeface="Arial MT Bd" charset="0"/>
              </a:rPr>
              <a:t>Mitglied der Helmholtz-Gemeinschaft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3070225"/>
            <a:ext cx="7770812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0613" y="254000"/>
            <a:ext cx="2517775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 xmlns:r="http://schemas.openxmlformats.org/officeDocument/2006/relationships"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  <p:sldLayoutId id="2147483662" r:id="rId12"/>
  </p:sldLayoutIdLst>
  <p:txStyles>
    <p:titleStyle>
      <a:lvl1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2pPr>
      <a:lvl3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3pPr>
      <a:lvl4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4pPr>
      <a:lvl5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5pPr>
      <a:lvl6pPr marL="4572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6pPr>
      <a:lvl7pPr marL="9144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7pPr>
      <a:lvl8pPr marL="13716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8pPr>
      <a:lvl9pPr marL="18288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005B82"/>
        </a:buClr>
        <a:buSzPct val="100000"/>
        <a:buFont typeface="Arial" charset="0"/>
        <a:defRPr sz="2600" b="1">
          <a:solidFill>
            <a:srgbClr val="005B82"/>
          </a:solidFill>
          <a:latin typeface="Arial" charset="0"/>
          <a:ea typeface="ＭＳ Ｐゴシック" charset="0"/>
        </a:defRPr>
      </a:lvl9pPr>
    </p:titleStyle>
    <p:bodyStyle>
      <a:lvl1pPr marL="341313" indent="-341313" algn="l" defTabSz="457200" rtl="0" eaLnBrk="0" fontAlgn="base" hangingPunct="0">
        <a:lnSpc>
          <a:spcPct val="124000"/>
        </a:lnSpc>
        <a:spcBef>
          <a:spcPts val="550"/>
        </a:spcBef>
        <a:spcAft>
          <a:spcPct val="0"/>
        </a:spcAft>
        <a:buClr>
          <a:srgbClr val="009EE0"/>
        </a:buClr>
        <a:buSzPct val="100000"/>
        <a:buFont typeface="Arial" charset="0"/>
        <a:defRPr sz="2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57200" rtl="0" eaLnBrk="0" fontAlgn="base" hangingPunct="0">
        <a:lnSpc>
          <a:spcPct val="124000"/>
        </a:lnSpc>
        <a:spcBef>
          <a:spcPts val="550"/>
        </a:spcBef>
        <a:spcAft>
          <a:spcPct val="0"/>
        </a:spcAft>
        <a:buClr>
          <a:srgbClr val="005B82"/>
        </a:buClr>
        <a:buSzPct val="100000"/>
        <a:buFont typeface="Wingdings" pitchFamily="2" charset="2"/>
        <a:buChar char=""/>
        <a:defRPr sz="2200">
          <a:solidFill>
            <a:srgbClr val="000000"/>
          </a:solidFill>
          <a:latin typeface="+mn-lt"/>
          <a:ea typeface="+mn-ea"/>
        </a:defRPr>
      </a:lvl2pPr>
      <a:lvl3pPr marL="1143000" indent="-228600" algn="l" defTabSz="457200" rtl="0" eaLnBrk="0" fontAlgn="base" hangingPunct="0">
        <a:lnSpc>
          <a:spcPct val="124000"/>
        </a:lnSpc>
        <a:spcBef>
          <a:spcPts val="550"/>
        </a:spcBef>
        <a:spcAft>
          <a:spcPct val="0"/>
        </a:spcAft>
        <a:buClr>
          <a:srgbClr val="005B82"/>
        </a:buClr>
        <a:buSzPct val="100000"/>
        <a:buFont typeface="Wingdings" pitchFamily="2" charset="2"/>
        <a:buChar char=""/>
        <a:defRPr sz="2200" i="1">
          <a:solidFill>
            <a:srgbClr val="000000"/>
          </a:solidFill>
          <a:latin typeface="+mn-lt"/>
          <a:ea typeface="+mn-ea"/>
        </a:defRPr>
      </a:lvl3pPr>
      <a:lvl4pPr marL="1600200" indent="-228600" algn="l" defTabSz="457200" rtl="0" eaLnBrk="0" fontAlgn="base" hangingPunct="0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57200" rtl="0" eaLnBrk="0" fontAlgn="base" hangingPunct="0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 userDrawn="1"/>
        </p:nvSpPr>
        <p:spPr bwMode="auto">
          <a:xfrm>
            <a:off x="304800" y="6477000"/>
            <a:ext cx="876300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lnSpc>
                <a:spcPct val="100000"/>
              </a:lnSpc>
              <a:buClr>
                <a:srgbClr val="005B82"/>
              </a:buClr>
              <a:defRPr/>
            </a:pPr>
            <a:r>
              <a:rPr lang="en-GB" sz="1000" smtClean="0">
                <a:solidFill>
                  <a:srgbClr val="005B82"/>
                </a:solidFill>
              </a:rPr>
              <a:t>March 27, 2009</a:t>
            </a:r>
          </a:p>
        </p:txBody>
      </p:sp>
      <p:sp>
        <p:nvSpPr>
          <p:cNvPr id="3076" name="Text Box 4"/>
          <p:cNvSpPr txBox="1">
            <a:spLocks noChangeArrowheads="1"/>
          </p:cNvSpPr>
          <p:nvPr userDrawn="1"/>
        </p:nvSpPr>
        <p:spPr bwMode="auto">
          <a:xfrm>
            <a:off x="8169275" y="6477000"/>
            <a:ext cx="4651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00000"/>
              </a:lnSpc>
              <a:buClr>
                <a:srgbClr val="005B82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000">
                <a:solidFill>
                  <a:srgbClr val="005B82"/>
                </a:solidFill>
              </a:rPr>
              <a:t>Folie </a:t>
            </a:r>
            <a:fld id="{586C8634-79E9-4E8C-A75E-495A101CB2D6}" type="slidenum">
              <a:rPr lang="en-GB" sz="1000">
                <a:solidFill>
                  <a:srgbClr val="005B82"/>
                </a:solidFill>
              </a:rPr>
              <a:pPr algn="l">
                <a:lnSpc>
                  <a:spcPct val="100000"/>
                </a:lnSpc>
                <a:buClr>
                  <a:srgbClr val="005B82"/>
                </a:buCl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‹Nr.›</a:t>
            </a:fld>
            <a:endParaRPr lang="en-GB" sz="1000">
              <a:solidFill>
                <a:srgbClr val="005B8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Arial" charset="0"/>
          <a:ea typeface="ＭＳ Ｐゴシック" charset="0"/>
        </a:defRPr>
      </a:lvl2pPr>
      <a:lvl3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Arial" charset="0"/>
          <a:ea typeface="ＭＳ Ｐゴシック" charset="0"/>
        </a:defRPr>
      </a:lvl3pPr>
      <a:lvl4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Arial" charset="0"/>
          <a:ea typeface="ＭＳ Ｐゴシック" charset="0"/>
        </a:defRPr>
      </a:lvl4pPr>
      <a:lvl5pPr algn="l" defTabSz="457200" rtl="0" eaLnBrk="0" fontAlgn="base" hangingPunct="0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Arial" charset="0"/>
          <a:ea typeface="ＭＳ Ｐゴシック" charset="0"/>
        </a:defRPr>
      </a:lvl5pPr>
      <a:lvl6pPr marL="4572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Arial" charset="0"/>
          <a:ea typeface="ＭＳ Ｐゴシック" charset="0"/>
        </a:defRPr>
      </a:lvl6pPr>
      <a:lvl7pPr marL="9144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Arial" charset="0"/>
          <a:ea typeface="ＭＳ Ｐゴシック" charset="0"/>
        </a:defRPr>
      </a:lvl7pPr>
      <a:lvl8pPr marL="13716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Arial" charset="0"/>
          <a:ea typeface="ＭＳ Ｐゴシック" charset="0"/>
        </a:defRPr>
      </a:lvl8pPr>
      <a:lvl9pPr marL="1828800" algn="l" defTabSz="457200" rtl="0" fontAlgn="base">
        <a:lnSpc>
          <a:spcPct val="124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3200">
          <a:solidFill>
            <a:srgbClr val="FFFFFF"/>
          </a:solidFill>
          <a:latin typeface="Arial" charset="0"/>
          <a:ea typeface="ＭＳ Ｐゴシック" charset="0"/>
        </a:defRPr>
      </a:lvl9pPr>
    </p:titleStyle>
    <p:bodyStyle>
      <a:lvl1pPr marL="341313" indent="-341313" algn="l" defTabSz="457200" rtl="0" eaLnBrk="0" fontAlgn="base" hangingPunct="0">
        <a:lnSpc>
          <a:spcPct val="124000"/>
        </a:lnSpc>
        <a:spcBef>
          <a:spcPts val="8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57200" rtl="0" eaLnBrk="0" fontAlgn="base" hangingPunct="0">
        <a:lnSpc>
          <a:spcPct val="124000"/>
        </a:lnSpc>
        <a:spcBef>
          <a:spcPts val="7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57200" rtl="0" eaLnBrk="0" fontAlgn="base" hangingPunct="0">
        <a:lnSpc>
          <a:spcPct val="124000"/>
        </a:lnSpc>
        <a:spcBef>
          <a:spcPts val="6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57200" rtl="0" eaLnBrk="0" fontAlgn="base" hangingPunct="0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57200" rtl="0" eaLnBrk="0" fontAlgn="base" hangingPunct="0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57200" rtl="0" fontAlgn="base">
        <a:lnSpc>
          <a:spcPct val="124000"/>
        </a:lnSpc>
        <a:spcBef>
          <a:spcPts val="500"/>
        </a:spcBef>
        <a:spcAft>
          <a:spcPct val="0"/>
        </a:spcAft>
        <a:buClr>
          <a:srgbClr val="009EE0"/>
        </a:buClr>
        <a:buSzPct val="100000"/>
        <a:buFont typeface="Arial" charset="0"/>
        <a:buChar char="•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png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4.wmf"/><Relationship Id="rId7" Type="http://schemas.openxmlformats.org/officeDocument/2006/relationships/image" Target="../media/image17.png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3.bin"/><Relationship Id="rId4" Type="http://schemas.openxmlformats.org/officeDocument/2006/relationships/image" Target="../media/image15.wmf"/><Relationship Id="rId9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1.wmf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wmf"/><Relationship Id="rId5" Type="http://schemas.openxmlformats.org/officeDocument/2006/relationships/image" Target="../media/image22.png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image" Target="../media/image33.wmf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7" Type="http://schemas.openxmlformats.org/officeDocument/2006/relationships/image" Target="../media/image10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0.png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10" Type="http://schemas.openxmlformats.org/officeDocument/2006/relationships/oleObject" Target="../embeddings/oleObject24.bin"/><Relationship Id="rId4" Type="http://schemas.openxmlformats.org/officeDocument/2006/relationships/image" Target="../media/image15.wmf"/><Relationship Id="rId9" Type="http://schemas.openxmlformats.org/officeDocument/2006/relationships/image" Target="../media/image4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7.bin"/><Relationship Id="rId5" Type="http://schemas.openxmlformats.org/officeDocument/2006/relationships/oleObject" Target="../embeddings/oleObject26.bin"/><Relationship Id="rId10" Type="http://schemas.openxmlformats.org/officeDocument/2006/relationships/oleObject" Target="../embeddings/oleObject29.bin"/><Relationship Id="rId4" Type="http://schemas.openxmlformats.org/officeDocument/2006/relationships/image" Target="../media/image15.wmf"/><Relationship Id="rId9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4.wm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56.png"/><Relationship Id="rId7" Type="http://schemas.openxmlformats.org/officeDocument/2006/relationships/image" Target="../media/image5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57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64.png"/><Relationship Id="rId7" Type="http://schemas.openxmlformats.org/officeDocument/2006/relationships/image" Target="../media/image68.wmf"/><Relationship Id="rId12" Type="http://schemas.openxmlformats.org/officeDocument/2006/relationships/image" Target="../media/image10.gi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wmf"/><Relationship Id="rId11" Type="http://schemas.openxmlformats.org/officeDocument/2006/relationships/image" Target="../media/image72.wmf"/><Relationship Id="rId5" Type="http://schemas.openxmlformats.org/officeDocument/2006/relationships/image" Target="../media/image66.wmf"/><Relationship Id="rId10" Type="http://schemas.openxmlformats.org/officeDocument/2006/relationships/image" Target="../media/image71.png"/><Relationship Id="rId4" Type="http://schemas.openxmlformats.org/officeDocument/2006/relationships/image" Target="../media/image65.wmf"/><Relationship Id="rId9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8686800" cy="1219200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  <a:buClr>
                <a:srgbClr val="FFFFFF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900" smtClean="0">
                <a:solidFill>
                  <a:srgbClr val="FFFFFF"/>
                </a:solidFill>
              </a:rPr>
              <a:t>Strength of the effective Coulomb interaction at metal and insulator surfaces</a:t>
            </a:r>
            <a:endParaRPr lang="en-GB" sz="2900" smtClean="0">
              <a:solidFill>
                <a:srgbClr val="FFFFFF"/>
              </a:solidFill>
            </a:endParaRP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981200" y="3810000"/>
            <a:ext cx="5715000" cy="304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indent="0" eaLnBrk="1" hangingPunct="1">
              <a:lnSpc>
                <a:spcPct val="104000"/>
              </a:lnSpc>
              <a:spcBef>
                <a:spcPts val="800"/>
              </a:spcBef>
            </a:pPr>
            <a:r>
              <a:rPr lang="de-DE" sz="1600" b="1" smtClean="0">
                <a:solidFill>
                  <a:srgbClr val="FFFFFF"/>
                </a:solidFill>
              </a:rPr>
              <a:t>Ersoy Şaşıoğlu, </a:t>
            </a:r>
            <a:r>
              <a:rPr lang="en-US" sz="1600" b="1" smtClean="0">
                <a:solidFill>
                  <a:srgbClr val="FFFFFF"/>
                </a:solidFill>
              </a:rPr>
              <a:t>Christoph </a:t>
            </a:r>
            <a:r>
              <a:rPr lang="de-DE" sz="1600" b="1" smtClean="0">
                <a:solidFill>
                  <a:srgbClr val="FFFFFF"/>
                </a:solidFill>
              </a:rPr>
              <a:t>Friedrich, and Stefan Blügel</a:t>
            </a:r>
            <a:endParaRPr lang="de-DE" sz="1600" b="1" baseline="30000" smtClean="0">
              <a:solidFill>
                <a:srgbClr val="FFFFFF"/>
              </a:solidFill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1371600" y="4191000"/>
            <a:ext cx="647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de-DE" sz="1200" b="1" i="1"/>
              <a:t>Peter Gr</a:t>
            </a:r>
            <a:r>
              <a:rPr lang="en-US" sz="1200" b="1" i="1">
                <a:cs typeface="Arial" charset="0"/>
              </a:rPr>
              <a:t>ü</a:t>
            </a:r>
            <a:r>
              <a:rPr lang="de-DE" sz="1200" b="1" i="1"/>
              <a:t>nberg Institut and Institute for Advanced Simulation,</a:t>
            </a:r>
          </a:p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de-DE" sz="1200" b="1" i="1"/>
              <a:t> Forschungszentrum Jülich and JARA, 52425 Jülich, Germany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304800" y="76200"/>
            <a:ext cx="3124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de-DE" sz="3200" b="1">
                <a:solidFill>
                  <a:srgbClr val="005B82"/>
                </a:solidFill>
                <a:ea typeface="ＭＳ Ｐゴシック" charset="0"/>
              </a:rPr>
              <a:t>Motivation</a:t>
            </a:r>
            <a:endParaRPr lang="en-US" sz="3200" b="1">
              <a:solidFill>
                <a:srgbClr val="005B82"/>
              </a:solidFill>
              <a:ea typeface="ＭＳ Ｐゴシック" charset="0"/>
            </a:endParaRPr>
          </a:p>
        </p:txBody>
      </p:sp>
      <p:grpSp>
        <p:nvGrpSpPr>
          <p:cNvPr id="8194" name="Group 40"/>
          <p:cNvGrpSpPr>
            <a:grpSpLocks/>
          </p:cNvGrpSpPr>
          <p:nvPr/>
        </p:nvGrpSpPr>
        <p:grpSpPr bwMode="auto">
          <a:xfrm>
            <a:off x="457200" y="1174750"/>
            <a:ext cx="1981200" cy="1933575"/>
            <a:chOff x="3888" y="576"/>
            <a:chExt cx="1248" cy="1218"/>
          </a:xfrm>
        </p:grpSpPr>
        <p:pic>
          <p:nvPicPr>
            <p:cNvPr id="8217" name="Picture 14" descr="atom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88" y="576"/>
              <a:ext cx="1248" cy="1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8218" name="Group 34"/>
            <p:cNvGrpSpPr>
              <a:grpSpLocks/>
            </p:cNvGrpSpPr>
            <p:nvPr/>
          </p:nvGrpSpPr>
          <p:grpSpPr bwMode="auto">
            <a:xfrm>
              <a:off x="3984" y="768"/>
              <a:ext cx="96" cy="240"/>
              <a:chOff x="4320" y="3168"/>
              <a:chExt cx="96" cy="240"/>
            </a:xfrm>
          </p:grpSpPr>
          <p:sp>
            <p:nvSpPr>
              <p:cNvPr id="11" name="Line 35"/>
              <p:cNvSpPr>
                <a:spLocks noChangeShapeType="1"/>
              </p:cNvSpPr>
              <p:nvPr/>
            </p:nvSpPr>
            <p:spPr bwMode="auto">
              <a:xfrm flipV="1">
                <a:off x="4368" y="3168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CC33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algn="l"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4320" y="3264"/>
                <a:ext cx="96" cy="96"/>
              </a:xfrm>
              <a:prstGeom prst="ellipse">
                <a:avLst/>
              </a:prstGeom>
              <a:solidFill>
                <a:srgbClr val="CC33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l"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  <p:grpSp>
          <p:nvGrpSpPr>
            <p:cNvPr id="8219" name="Group 37"/>
            <p:cNvGrpSpPr>
              <a:grpSpLocks/>
            </p:cNvGrpSpPr>
            <p:nvPr/>
          </p:nvGrpSpPr>
          <p:grpSpPr bwMode="auto">
            <a:xfrm rot="10800000">
              <a:off x="3888" y="864"/>
              <a:ext cx="96" cy="240"/>
              <a:chOff x="4320" y="3168"/>
              <a:chExt cx="96" cy="240"/>
            </a:xfrm>
          </p:grpSpPr>
          <p:sp>
            <p:nvSpPr>
              <p:cNvPr id="9" name="Line 38"/>
              <p:cNvSpPr>
                <a:spLocks noChangeShapeType="1"/>
              </p:cNvSpPr>
              <p:nvPr/>
            </p:nvSpPr>
            <p:spPr bwMode="auto">
              <a:xfrm flipV="1">
                <a:off x="4368" y="3168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CC33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algn="l"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0" name="Oval 39"/>
              <p:cNvSpPr>
                <a:spLocks noChangeArrowheads="1"/>
              </p:cNvSpPr>
              <p:nvPr/>
            </p:nvSpPr>
            <p:spPr bwMode="auto">
              <a:xfrm>
                <a:off x="4323" y="3266"/>
                <a:ext cx="96" cy="96"/>
              </a:xfrm>
              <a:prstGeom prst="ellipse">
                <a:avLst/>
              </a:prstGeom>
              <a:solidFill>
                <a:srgbClr val="CC33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7"/>
                        </a:schemeClr>
                      </a:outerShdw>
                    </a:effectLst>
                  </a14:hiddenEffects>
                </a:ext>
              </a:extLst>
            </p:spPr>
            <p:txBody>
              <a:bodyPr rot="10800000" wrap="none" anchor="ctr"/>
              <a:lstStyle/>
              <a:p>
                <a:pPr algn="l"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</p:grpSp>
      <p:sp>
        <p:nvSpPr>
          <p:cNvPr id="8195" name="TextBox 12"/>
          <p:cNvSpPr txBox="1">
            <a:spLocks noChangeArrowheads="1"/>
          </p:cNvSpPr>
          <p:nvPr/>
        </p:nvSpPr>
        <p:spPr bwMode="auto">
          <a:xfrm>
            <a:off x="641350" y="3111500"/>
            <a:ext cx="15367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i="1">
                <a:solidFill>
                  <a:schemeClr val="tx1"/>
                </a:solidFill>
              </a:rPr>
              <a:t>U </a:t>
            </a:r>
            <a:r>
              <a:rPr lang="en-US">
                <a:solidFill>
                  <a:schemeClr val="tx1"/>
                </a:solidFill>
              </a:rPr>
              <a:t>= 15-25 eV</a:t>
            </a:r>
          </a:p>
        </p:txBody>
      </p:sp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453"/>
          <a:stretch>
            <a:fillRect/>
          </a:stretch>
        </p:blipFill>
        <p:spPr bwMode="auto">
          <a:xfrm>
            <a:off x="6705600" y="1135063"/>
            <a:ext cx="1981200" cy="198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8197" name="TextBox 15"/>
          <p:cNvSpPr txBox="1">
            <a:spLocks noChangeArrowheads="1"/>
          </p:cNvSpPr>
          <p:nvPr/>
        </p:nvSpPr>
        <p:spPr bwMode="auto">
          <a:xfrm>
            <a:off x="7199313" y="3155950"/>
            <a:ext cx="12827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i="1">
                <a:solidFill>
                  <a:schemeClr val="tx1"/>
                </a:solidFill>
              </a:rPr>
              <a:t>U </a:t>
            </a:r>
            <a:r>
              <a:rPr lang="en-US">
                <a:solidFill>
                  <a:schemeClr val="tx1"/>
                </a:solidFill>
              </a:rPr>
              <a:t>= 2-5 eV</a:t>
            </a:r>
          </a:p>
        </p:txBody>
      </p:sp>
      <p:pic>
        <p:nvPicPr>
          <p:cNvPr id="8198" name="Picture 1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71800" y="1250950"/>
            <a:ext cx="31242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TextBox 17"/>
          <p:cNvSpPr txBox="1">
            <a:spLocks noChangeArrowheads="1"/>
          </p:cNvSpPr>
          <p:nvPr/>
        </p:nvSpPr>
        <p:spPr bwMode="auto">
          <a:xfrm>
            <a:off x="3949700" y="3111500"/>
            <a:ext cx="10795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i="1">
                <a:solidFill>
                  <a:schemeClr val="tx1"/>
                </a:solidFill>
              </a:rPr>
              <a:t>U </a:t>
            </a:r>
            <a:r>
              <a:rPr lang="en-US">
                <a:solidFill>
                  <a:schemeClr val="tx1"/>
                </a:solidFill>
              </a:rPr>
              <a:t>= ? eV</a:t>
            </a:r>
          </a:p>
        </p:txBody>
      </p:sp>
      <p:grpSp>
        <p:nvGrpSpPr>
          <p:cNvPr id="8200" name="Group 32"/>
          <p:cNvGrpSpPr>
            <a:grpSpLocks/>
          </p:cNvGrpSpPr>
          <p:nvPr/>
        </p:nvGrpSpPr>
        <p:grpSpPr bwMode="auto">
          <a:xfrm>
            <a:off x="3257550" y="3886200"/>
            <a:ext cx="5429250" cy="2667000"/>
            <a:chOff x="1824" y="528"/>
            <a:chExt cx="3420" cy="1680"/>
          </a:xfrm>
        </p:grpSpPr>
        <p:grpSp>
          <p:nvGrpSpPr>
            <p:cNvPr id="8210" name="Group 19"/>
            <p:cNvGrpSpPr>
              <a:grpSpLocks/>
            </p:cNvGrpSpPr>
            <p:nvPr/>
          </p:nvGrpSpPr>
          <p:grpSpPr bwMode="auto">
            <a:xfrm>
              <a:off x="1824" y="1344"/>
              <a:ext cx="2715" cy="864"/>
              <a:chOff x="1776" y="1440"/>
              <a:chExt cx="2715" cy="864"/>
            </a:xfrm>
          </p:grpSpPr>
          <p:pic>
            <p:nvPicPr>
              <p:cNvPr id="25" name="Picture 16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t="3265"/>
              <a:stretch>
                <a:fillRect/>
              </a:stretch>
            </p:blipFill>
            <p:spPr bwMode="auto">
              <a:xfrm>
                <a:off x="1776" y="1440"/>
                <a:ext cx="2715" cy="85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  <p:sp>
            <p:nvSpPr>
              <p:cNvPr id="26" name="Line 18"/>
              <p:cNvSpPr>
                <a:spLocks noChangeShapeType="1"/>
              </p:cNvSpPr>
              <p:nvPr/>
            </p:nvSpPr>
            <p:spPr bwMode="auto">
              <a:xfrm>
                <a:off x="2688" y="2304"/>
                <a:ext cx="1776" cy="0"/>
              </a:xfrm>
              <a:prstGeom prst="line">
                <a:avLst/>
              </a:prstGeom>
              <a:noFill/>
              <a:ln w="25400">
                <a:solidFill>
                  <a:srgbClr val="CC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algn="l">
                  <a:defRPr/>
                </a:pPr>
                <a:endParaRPr lang="en-US">
                  <a:ea typeface="ＭＳ Ｐゴシック" charset="0"/>
                  <a:cs typeface="ＭＳ Ｐゴシック" charset="0"/>
                </a:endParaRPr>
              </a:p>
            </p:txBody>
          </p:sp>
        </p:grpSp>
        <p:grpSp>
          <p:nvGrpSpPr>
            <p:cNvPr id="8211" name="Group 31"/>
            <p:cNvGrpSpPr>
              <a:grpSpLocks/>
            </p:cNvGrpSpPr>
            <p:nvPr/>
          </p:nvGrpSpPr>
          <p:grpSpPr bwMode="auto">
            <a:xfrm>
              <a:off x="1824" y="528"/>
              <a:ext cx="3420" cy="720"/>
              <a:chOff x="1824" y="528"/>
              <a:chExt cx="3420" cy="720"/>
            </a:xfrm>
          </p:grpSpPr>
          <p:pic>
            <p:nvPicPr>
              <p:cNvPr id="22" name="Picture 28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24" y="528"/>
                <a:ext cx="3420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  <p:pic>
            <p:nvPicPr>
              <p:cNvPr id="23" name="Picture 29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97" y="959"/>
                <a:ext cx="2891" cy="1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  <p:pic>
            <p:nvPicPr>
              <p:cNvPr id="24" name="Picture 30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5" y="1091"/>
                <a:ext cx="1279" cy="15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8201" name="Group 69"/>
          <p:cNvGrpSpPr>
            <a:grpSpLocks/>
          </p:cNvGrpSpPr>
          <p:nvPr/>
        </p:nvGrpSpPr>
        <p:grpSpPr bwMode="auto">
          <a:xfrm>
            <a:off x="457200" y="3733800"/>
            <a:ext cx="1603375" cy="2209800"/>
            <a:chOff x="288" y="2352"/>
            <a:chExt cx="1010" cy="1392"/>
          </a:xfrm>
        </p:grpSpPr>
        <p:grpSp>
          <p:nvGrpSpPr>
            <p:cNvPr id="8203" name="Group 61"/>
            <p:cNvGrpSpPr>
              <a:grpSpLocks/>
            </p:cNvGrpSpPr>
            <p:nvPr/>
          </p:nvGrpSpPr>
          <p:grpSpPr bwMode="auto">
            <a:xfrm>
              <a:off x="288" y="2352"/>
              <a:ext cx="1010" cy="1392"/>
              <a:chOff x="2311" y="1008"/>
              <a:chExt cx="1723" cy="2496"/>
            </a:xfrm>
          </p:grpSpPr>
          <p:pic>
            <p:nvPicPr>
              <p:cNvPr id="8205" name="Picture 21" descr="fdanim"/>
              <p:cNvPicPr>
                <a:picLocks noChangeAspect="1" noChangeArrowheads="1" noCrop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 rot="467182">
                <a:off x="2311" y="1053"/>
                <a:ext cx="1723" cy="2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8063" name="Line 63"/>
              <p:cNvSpPr>
                <a:spLocks noChangeShapeType="1"/>
              </p:cNvSpPr>
              <p:nvPr/>
            </p:nvSpPr>
            <p:spPr bwMode="auto">
              <a:xfrm flipH="1">
                <a:off x="2360" y="1967"/>
                <a:ext cx="384" cy="101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28064" name="Line 64"/>
              <p:cNvSpPr>
                <a:spLocks noChangeShapeType="1"/>
              </p:cNvSpPr>
              <p:nvPr/>
            </p:nvSpPr>
            <p:spPr bwMode="auto">
              <a:xfrm>
                <a:off x="3551" y="1921"/>
                <a:ext cx="241" cy="1583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28065" name="Line 65"/>
              <p:cNvSpPr>
                <a:spLocks noChangeShapeType="1"/>
              </p:cNvSpPr>
              <p:nvPr/>
            </p:nvSpPr>
            <p:spPr bwMode="auto">
              <a:xfrm flipH="1" flipV="1">
                <a:off x="2596" y="1008"/>
                <a:ext cx="143" cy="959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28066" name="Line 66"/>
              <p:cNvSpPr>
                <a:spLocks noChangeShapeType="1"/>
              </p:cNvSpPr>
              <p:nvPr/>
            </p:nvSpPr>
            <p:spPr bwMode="auto">
              <a:xfrm flipV="1">
                <a:off x="3551" y="1248"/>
                <a:ext cx="288" cy="672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  <p:sp>
          <p:nvSpPr>
            <p:cNvPr id="8204" name="TextBox 17"/>
            <p:cNvSpPr txBox="1">
              <a:spLocks noChangeArrowheads="1"/>
            </p:cNvSpPr>
            <p:nvPr/>
          </p:nvSpPr>
          <p:spPr bwMode="auto">
            <a:xfrm>
              <a:off x="624" y="2880"/>
              <a:ext cx="260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i="1">
                  <a:solidFill>
                    <a:schemeClr val="tx1"/>
                  </a:solidFill>
                </a:rPr>
                <a:t>U 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8202" name="Rectangle 68"/>
          <p:cNvSpPr>
            <a:spLocks noChangeArrowheads="1"/>
          </p:cNvSpPr>
          <p:nvPr/>
        </p:nvSpPr>
        <p:spPr bwMode="auto">
          <a:xfrm>
            <a:off x="668338" y="685800"/>
            <a:ext cx="7488237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>
                <a:solidFill>
                  <a:srgbClr val="CC3300"/>
                </a:solidFill>
              </a:rPr>
              <a:t>Atoms                                    Surfaces                                  Bulk</a:t>
            </a:r>
            <a:endParaRPr lang="de-DE" sz="20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4" name="Rectangle 4"/>
          <p:cNvSpPr>
            <a:spLocks noChangeArrowheads="1"/>
          </p:cNvSpPr>
          <p:nvPr/>
        </p:nvSpPr>
        <p:spPr bwMode="auto">
          <a:xfrm>
            <a:off x="304800" y="76200"/>
            <a:ext cx="678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de-DE" sz="3200" b="1">
                <a:solidFill>
                  <a:srgbClr val="005B82"/>
                </a:solidFill>
                <a:ea typeface="ＭＳ Ｐゴシック" charset="0"/>
              </a:rPr>
              <a:t>Coulomb interaction at surfaces</a:t>
            </a:r>
            <a:endParaRPr lang="en-US" sz="3200" b="1">
              <a:solidFill>
                <a:srgbClr val="005B82"/>
              </a:solidFill>
              <a:ea typeface="ＭＳ Ｐゴシック" charset="0"/>
            </a:endParaRPr>
          </a:p>
        </p:txBody>
      </p:sp>
      <p:pic>
        <p:nvPicPr>
          <p:cNvPr id="143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825" y="862013"/>
            <a:ext cx="8689975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4336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2743200"/>
            <a:ext cx="1487488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9220" name="Object 9"/>
          <p:cNvGraphicFramePr>
            <a:graphicFrameLocks noChangeAspect="1"/>
          </p:cNvGraphicFramePr>
          <p:nvPr/>
        </p:nvGraphicFramePr>
        <p:xfrm>
          <a:off x="1790700" y="2819400"/>
          <a:ext cx="190500" cy="990600"/>
        </p:xfrm>
        <a:graphic>
          <a:graphicData uri="http://schemas.openxmlformats.org/presentationml/2006/ole">
            <p:oleObj spid="_x0000_s9220" name="Equation" r:id="rId5" imgW="253890" imgH="1320227" progId="Equation.DSMT4">
              <p:embed/>
            </p:oleObj>
          </a:graphicData>
        </a:graphic>
      </p:graphicFrame>
      <p:pic>
        <p:nvPicPr>
          <p:cNvPr id="14337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943225"/>
            <a:ext cx="2230438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43371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946400"/>
            <a:ext cx="2270125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43372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895600"/>
            <a:ext cx="22701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9224" name="AutoShape 13"/>
          <p:cNvSpPr>
            <a:spLocks noChangeArrowheads="1"/>
          </p:cNvSpPr>
          <p:nvPr/>
        </p:nvSpPr>
        <p:spPr bwMode="auto">
          <a:xfrm rot="5400000">
            <a:off x="3249612" y="4821238"/>
            <a:ext cx="282575" cy="228600"/>
          </a:xfrm>
          <a:prstGeom prst="rightArrow">
            <a:avLst>
              <a:gd name="adj1" fmla="val 50000"/>
              <a:gd name="adj2" fmla="val 30903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225" name="Object 14"/>
          <p:cNvGraphicFramePr>
            <a:graphicFrameLocks noChangeAspect="1"/>
          </p:cNvGraphicFramePr>
          <p:nvPr/>
        </p:nvGraphicFramePr>
        <p:xfrm>
          <a:off x="2819400" y="5076825"/>
          <a:ext cx="1219200" cy="511175"/>
        </p:xfrm>
        <a:graphic>
          <a:graphicData uri="http://schemas.openxmlformats.org/presentationml/2006/ole">
            <p:oleObj spid="_x0000_s9225" name="Equation" r:id="rId9" imgW="545863" imgH="228501" progId="Equation.DSMT4">
              <p:embed/>
            </p:oleObj>
          </a:graphicData>
        </a:graphic>
      </p:graphicFrame>
      <p:sp>
        <p:nvSpPr>
          <p:cNvPr id="9226" name="AutoShape 15"/>
          <p:cNvSpPr>
            <a:spLocks noChangeArrowheads="1"/>
          </p:cNvSpPr>
          <p:nvPr/>
        </p:nvSpPr>
        <p:spPr bwMode="auto">
          <a:xfrm rot="5400000">
            <a:off x="5611812" y="4821238"/>
            <a:ext cx="282575" cy="228600"/>
          </a:xfrm>
          <a:prstGeom prst="rightArrow">
            <a:avLst>
              <a:gd name="adj1" fmla="val 50000"/>
              <a:gd name="adj2" fmla="val 30903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227" name="AutoShape 16"/>
          <p:cNvSpPr>
            <a:spLocks noChangeArrowheads="1"/>
          </p:cNvSpPr>
          <p:nvPr/>
        </p:nvSpPr>
        <p:spPr bwMode="auto">
          <a:xfrm rot="5400000">
            <a:off x="7897812" y="4799013"/>
            <a:ext cx="282575" cy="228600"/>
          </a:xfrm>
          <a:prstGeom prst="rightArrow">
            <a:avLst>
              <a:gd name="adj1" fmla="val 50000"/>
              <a:gd name="adj2" fmla="val 30903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228" name="Object 17"/>
          <p:cNvGraphicFramePr>
            <a:graphicFrameLocks noChangeAspect="1"/>
          </p:cNvGraphicFramePr>
          <p:nvPr/>
        </p:nvGraphicFramePr>
        <p:xfrm>
          <a:off x="7467600" y="5076825"/>
          <a:ext cx="1219200" cy="511175"/>
        </p:xfrm>
        <a:graphic>
          <a:graphicData uri="http://schemas.openxmlformats.org/presentationml/2006/ole">
            <p:oleObj spid="_x0000_s9228" name="Equation" r:id="rId10" imgW="545863" imgH="228501" progId="Equation.DSMT4">
              <p:embed/>
            </p:oleObj>
          </a:graphicData>
        </a:graphic>
      </p:graphicFrame>
      <p:graphicFrame>
        <p:nvGraphicFramePr>
          <p:cNvPr id="9229" name="Object 18"/>
          <p:cNvGraphicFramePr>
            <a:graphicFrameLocks noChangeAspect="1"/>
          </p:cNvGraphicFramePr>
          <p:nvPr/>
        </p:nvGraphicFramePr>
        <p:xfrm>
          <a:off x="5181600" y="5099050"/>
          <a:ext cx="1190625" cy="511175"/>
        </p:xfrm>
        <a:graphic>
          <a:graphicData uri="http://schemas.openxmlformats.org/presentationml/2006/ole">
            <p:oleObj spid="_x0000_s9229" name="Equation" r:id="rId11" imgW="533169" imgH="228501" progId="Equation.DSMT4">
              <p:embed/>
            </p:oleObj>
          </a:graphicData>
        </a:graphic>
      </p:graphicFrame>
      <p:grpSp>
        <p:nvGrpSpPr>
          <p:cNvPr id="9230" name="Group 38"/>
          <p:cNvGrpSpPr>
            <a:grpSpLocks/>
          </p:cNvGrpSpPr>
          <p:nvPr/>
        </p:nvGrpSpPr>
        <p:grpSpPr bwMode="auto">
          <a:xfrm>
            <a:off x="381000" y="5105400"/>
            <a:ext cx="1295400" cy="1676400"/>
            <a:chOff x="288" y="2352"/>
            <a:chExt cx="1010" cy="1392"/>
          </a:xfrm>
        </p:grpSpPr>
        <p:grpSp>
          <p:nvGrpSpPr>
            <p:cNvPr id="9231" name="Group 39"/>
            <p:cNvGrpSpPr>
              <a:grpSpLocks/>
            </p:cNvGrpSpPr>
            <p:nvPr/>
          </p:nvGrpSpPr>
          <p:grpSpPr bwMode="auto">
            <a:xfrm>
              <a:off x="288" y="2352"/>
              <a:ext cx="1010" cy="1392"/>
              <a:chOff x="2311" y="1008"/>
              <a:chExt cx="1723" cy="2496"/>
            </a:xfrm>
          </p:grpSpPr>
          <p:pic>
            <p:nvPicPr>
              <p:cNvPr id="9233" name="Picture 21" descr="fdanim"/>
              <p:cNvPicPr>
                <a:picLocks noChangeAspect="1" noChangeArrowheads="1" noCrop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 rot="467182">
                <a:off x="2311" y="1053"/>
                <a:ext cx="1723" cy="2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7" name="Line 41"/>
              <p:cNvSpPr>
                <a:spLocks noChangeShapeType="1"/>
              </p:cNvSpPr>
              <p:nvPr/>
            </p:nvSpPr>
            <p:spPr bwMode="auto">
              <a:xfrm flipH="1">
                <a:off x="2360" y="1968"/>
                <a:ext cx="384" cy="1009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28" name="Line 42"/>
              <p:cNvSpPr>
                <a:spLocks noChangeShapeType="1"/>
              </p:cNvSpPr>
              <p:nvPr/>
            </p:nvSpPr>
            <p:spPr bwMode="auto">
              <a:xfrm>
                <a:off x="3553" y="1920"/>
                <a:ext cx="239" cy="1584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29" name="Line 43"/>
              <p:cNvSpPr>
                <a:spLocks noChangeShapeType="1"/>
              </p:cNvSpPr>
              <p:nvPr/>
            </p:nvSpPr>
            <p:spPr bwMode="auto">
              <a:xfrm flipH="1" flipV="1">
                <a:off x="2596" y="1008"/>
                <a:ext cx="144" cy="96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30" name="Line 44"/>
              <p:cNvSpPr>
                <a:spLocks noChangeShapeType="1"/>
              </p:cNvSpPr>
              <p:nvPr/>
            </p:nvSpPr>
            <p:spPr bwMode="auto">
              <a:xfrm flipV="1">
                <a:off x="3553" y="1249"/>
                <a:ext cx="287" cy="671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  <p:sp>
          <p:nvSpPr>
            <p:cNvPr id="9232" name="TextBox 17"/>
            <p:cNvSpPr txBox="1">
              <a:spLocks noChangeArrowheads="1"/>
            </p:cNvSpPr>
            <p:nvPr/>
          </p:nvSpPr>
          <p:spPr bwMode="auto">
            <a:xfrm>
              <a:off x="624" y="2880"/>
              <a:ext cx="260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i="1">
                  <a:solidFill>
                    <a:schemeClr val="tx1"/>
                  </a:solidFill>
                </a:rPr>
                <a:t>U 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4" name="Rectangle 4"/>
          <p:cNvSpPr>
            <a:spLocks noChangeArrowheads="1"/>
          </p:cNvSpPr>
          <p:nvPr/>
        </p:nvSpPr>
        <p:spPr bwMode="auto">
          <a:xfrm>
            <a:off x="152400" y="762000"/>
            <a:ext cx="37338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en-US" sz="2000" b="1" u="sng" dirty="0">
                <a:solidFill>
                  <a:srgbClr val="CC3300"/>
                </a:solidFill>
                <a:ea typeface="ＭＳ Ｐゴシック" charset="0"/>
              </a:rPr>
              <a:t>DFT + Model Hamiltonians</a:t>
            </a:r>
          </a:p>
        </p:txBody>
      </p:sp>
      <p:pic>
        <p:nvPicPr>
          <p:cNvPr id="15360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644"/>
          <a:stretch>
            <a:fillRect/>
          </a:stretch>
        </p:blipFill>
        <p:spPr bwMode="auto">
          <a:xfrm>
            <a:off x="1600200" y="1490663"/>
            <a:ext cx="3517900" cy="231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10243" name="Object 6"/>
          <p:cNvGraphicFramePr>
            <a:graphicFrameLocks noChangeAspect="1"/>
          </p:cNvGraphicFramePr>
          <p:nvPr/>
        </p:nvGraphicFramePr>
        <p:xfrm>
          <a:off x="5562600" y="1490663"/>
          <a:ext cx="3429000" cy="2295525"/>
        </p:xfrm>
        <a:graphic>
          <a:graphicData uri="http://schemas.openxmlformats.org/presentationml/2006/ole">
            <p:oleObj spid="_x0000_s10243" name="Bitmap Image" r:id="rId4" imgW="3258005" imgH="2180952" progId="Paint.Picture">
              <p:embed/>
            </p:oleObj>
          </a:graphicData>
        </a:graphic>
      </p:graphicFrame>
      <p:sp>
        <p:nvSpPr>
          <p:cNvPr id="10244" name="Rectangle 12"/>
          <p:cNvSpPr>
            <a:spLocks noChangeArrowheads="1"/>
          </p:cNvSpPr>
          <p:nvPr/>
        </p:nvSpPr>
        <p:spPr bwMode="auto">
          <a:xfrm>
            <a:off x="311150" y="1598613"/>
            <a:ext cx="946150" cy="4000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005B82"/>
                </a:solidFill>
              </a:rPr>
              <a:t>SrVO</a:t>
            </a:r>
            <a:r>
              <a:rPr lang="de-DE" sz="2000" b="1" u="sng" baseline="-25000">
                <a:solidFill>
                  <a:srgbClr val="005B82"/>
                </a:solidFill>
              </a:rPr>
              <a:t>3</a:t>
            </a:r>
            <a:endParaRPr lang="de-DE" sz="2000" b="1" i="1" baseline="-25000">
              <a:solidFill>
                <a:srgbClr val="005B82"/>
              </a:solidFill>
            </a:endParaRPr>
          </a:p>
        </p:txBody>
      </p:sp>
      <p:sp>
        <p:nvSpPr>
          <p:cNvPr id="10245" name="AutoShape 13"/>
          <p:cNvSpPr>
            <a:spLocks noChangeArrowheads="1"/>
          </p:cNvSpPr>
          <p:nvPr/>
        </p:nvSpPr>
        <p:spPr bwMode="auto">
          <a:xfrm>
            <a:off x="5105400" y="2405063"/>
            <a:ext cx="358775" cy="304800"/>
          </a:xfrm>
          <a:prstGeom prst="rightArrow">
            <a:avLst>
              <a:gd name="adj1" fmla="val 50000"/>
              <a:gd name="adj2" fmla="val 29427"/>
            </a:avLst>
          </a:prstGeom>
          <a:solidFill>
            <a:srgbClr val="CC33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6" name="Rectangle 15"/>
          <p:cNvSpPr>
            <a:spLocks noChangeArrowheads="1"/>
          </p:cNvSpPr>
          <p:nvPr/>
        </p:nvSpPr>
        <p:spPr bwMode="auto">
          <a:xfrm>
            <a:off x="2514600" y="1185863"/>
            <a:ext cx="5784850" cy="366712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>
                <a:solidFill>
                  <a:schemeClr val="tx1"/>
                </a:solidFill>
              </a:rPr>
              <a:t>DFT (LDA)                                         Model Hamiltonian</a:t>
            </a:r>
            <a:endParaRPr lang="de-DE" i="1" baseline="-25000">
              <a:solidFill>
                <a:schemeClr val="tx1"/>
              </a:solidFill>
            </a:endParaRPr>
          </a:p>
        </p:txBody>
      </p:sp>
      <p:grpSp>
        <p:nvGrpSpPr>
          <p:cNvPr id="10247" name="Group 25"/>
          <p:cNvGrpSpPr>
            <a:grpSpLocks/>
          </p:cNvGrpSpPr>
          <p:nvPr/>
        </p:nvGrpSpPr>
        <p:grpSpPr bwMode="auto">
          <a:xfrm>
            <a:off x="1600200" y="4191000"/>
            <a:ext cx="7391400" cy="2571750"/>
            <a:chOff x="1008" y="2364"/>
            <a:chExt cx="4656" cy="1620"/>
          </a:xfrm>
        </p:grpSpPr>
        <p:pic>
          <p:nvPicPr>
            <p:cNvPr id="153620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" y="2364"/>
              <a:ext cx="2216" cy="6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153621" name="Picture 2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448"/>
              <a:ext cx="1047" cy="5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153622" name="Picture 2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6" y="2974"/>
              <a:ext cx="1514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153624" name="Picture 2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0" y="3120"/>
              <a:ext cx="4414" cy="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</p:grpSp>
      <p:sp>
        <p:nvSpPr>
          <p:cNvPr id="10248" name="Rectangle 26"/>
          <p:cNvSpPr>
            <a:spLocks noChangeArrowheads="1"/>
          </p:cNvSpPr>
          <p:nvPr/>
        </p:nvSpPr>
        <p:spPr bwMode="auto">
          <a:xfrm>
            <a:off x="1516063" y="3867150"/>
            <a:ext cx="3636962" cy="4000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005B82"/>
                </a:solidFill>
              </a:rPr>
              <a:t>Multi-orbital Hubbard model</a:t>
            </a:r>
            <a:endParaRPr lang="de-DE" sz="2000" b="1" i="1" baseline="-25000">
              <a:solidFill>
                <a:srgbClr val="005B82"/>
              </a:solidFill>
            </a:endParaRPr>
          </a:p>
        </p:txBody>
      </p:sp>
      <p:sp>
        <p:nvSpPr>
          <p:cNvPr id="153628" name="Text Box 28"/>
          <p:cNvSpPr txBox="1">
            <a:spLocks noChangeArrowheads="1"/>
          </p:cNvSpPr>
          <p:nvPr/>
        </p:nvSpPr>
        <p:spPr bwMode="auto">
          <a:xfrm>
            <a:off x="9286875" y="1828800"/>
            <a:ext cx="8140700" cy="757238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de-DE" sz="3600" dirty="0" err="1">
                <a:solidFill>
                  <a:schemeClr val="tx1"/>
                </a:solidFill>
                <a:ea typeface="ＭＳ Ｐゴシック" charset="0"/>
              </a:rPr>
              <a:t>How</a:t>
            </a:r>
            <a:r>
              <a:rPr lang="de-DE" sz="36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de-DE" sz="3600" dirty="0" err="1">
                <a:solidFill>
                  <a:schemeClr val="tx1"/>
                </a:solidFill>
                <a:ea typeface="ＭＳ Ｐゴシック" charset="0"/>
              </a:rPr>
              <a:t>to</a:t>
            </a:r>
            <a:r>
              <a:rPr lang="de-DE" sz="36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de-DE" sz="3600" dirty="0" err="1">
                <a:solidFill>
                  <a:schemeClr val="tx1"/>
                </a:solidFill>
                <a:ea typeface="ＭＳ Ｐゴシック" charset="0"/>
              </a:rPr>
              <a:t>calculate</a:t>
            </a:r>
            <a:r>
              <a:rPr lang="de-DE" sz="3600" dirty="0">
                <a:solidFill>
                  <a:srgbClr val="CC3300"/>
                </a:solidFill>
                <a:ea typeface="ＭＳ Ｐゴシック" charset="0"/>
              </a:rPr>
              <a:t> </a:t>
            </a:r>
            <a:r>
              <a:rPr lang="de-DE" sz="3600" i="1" dirty="0">
                <a:solidFill>
                  <a:srgbClr val="CC3300"/>
                </a:solidFill>
                <a:ea typeface="ＭＳ Ｐゴシック" charset="0"/>
              </a:rPr>
              <a:t>U</a:t>
            </a:r>
            <a:r>
              <a:rPr lang="de-DE" sz="3600" dirty="0">
                <a:solidFill>
                  <a:srgbClr val="CC3300"/>
                </a:solidFill>
                <a:ea typeface="ＭＳ Ｐゴシック" charset="0"/>
              </a:rPr>
              <a:t> </a:t>
            </a:r>
            <a:r>
              <a:rPr lang="de-DE" sz="3600" dirty="0" err="1">
                <a:solidFill>
                  <a:schemeClr val="tx1"/>
                </a:solidFill>
                <a:ea typeface="ＭＳ Ｐゴシック" charset="0"/>
              </a:rPr>
              <a:t>and</a:t>
            </a:r>
            <a:r>
              <a:rPr lang="de-DE" sz="3600" dirty="0">
                <a:solidFill>
                  <a:srgbClr val="CC3300"/>
                </a:solidFill>
                <a:ea typeface="ＭＳ Ｐゴシック" charset="0"/>
              </a:rPr>
              <a:t> </a:t>
            </a:r>
            <a:r>
              <a:rPr lang="de-DE" sz="3600" i="1" dirty="0">
                <a:solidFill>
                  <a:srgbClr val="CC3300"/>
                </a:solidFill>
                <a:ea typeface="ＭＳ Ｐゴシック" charset="0"/>
              </a:rPr>
              <a:t>J </a:t>
            </a:r>
            <a:r>
              <a:rPr lang="de-DE" sz="3600" dirty="0" err="1">
                <a:solidFill>
                  <a:schemeClr val="tx1"/>
                </a:solidFill>
                <a:ea typeface="ＭＳ Ｐゴシック" charset="0"/>
              </a:rPr>
              <a:t>parameters</a:t>
            </a:r>
            <a:r>
              <a:rPr lang="de-DE" sz="3600" dirty="0">
                <a:solidFill>
                  <a:schemeClr val="tx1"/>
                </a:solidFill>
                <a:ea typeface="ＭＳ Ｐゴシック" charset="0"/>
              </a:rPr>
              <a:t> ?</a:t>
            </a:r>
            <a:endParaRPr lang="en-US" sz="3600" dirty="0">
              <a:solidFill>
                <a:schemeClr val="tx1"/>
              </a:solidFill>
              <a:ea typeface="ＭＳ Ｐゴシック" charset="0"/>
            </a:endParaRP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304800" y="76200"/>
            <a:ext cx="7086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>
              <a:buClr>
                <a:srgbClr val="005B82"/>
              </a:buClr>
              <a:defRPr/>
            </a:pPr>
            <a:r>
              <a:rPr lang="en-US" sz="3200" b="1" dirty="0">
                <a:solidFill>
                  <a:srgbClr val="005B82"/>
                </a:solidFill>
                <a:ea typeface="ＭＳ Ｐゴシック" charset="0"/>
              </a:rPr>
              <a:t>Hubbard </a:t>
            </a:r>
            <a:r>
              <a:rPr lang="en-US" sz="3200" b="1" i="1" dirty="0">
                <a:solidFill>
                  <a:srgbClr val="005B82"/>
                </a:solidFill>
                <a:ea typeface="ＭＳ Ｐゴシック" charset="0"/>
              </a:rPr>
              <a:t>U</a:t>
            </a:r>
            <a:r>
              <a:rPr lang="en-US" sz="3200" b="1" dirty="0">
                <a:solidFill>
                  <a:srgbClr val="005B82"/>
                </a:solidFill>
                <a:ea typeface="ＭＳ Ｐゴシック" charset="0"/>
              </a:rPr>
              <a:t> from Constrained RPA</a:t>
            </a:r>
            <a:endParaRPr lang="en-US" sz="3200" b="1" i="1" dirty="0">
              <a:solidFill>
                <a:srgbClr val="005B82"/>
              </a:solidFill>
              <a:ea typeface="ＭＳ Ｐゴシック" charset="0"/>
            </a:endParaRPr>
          </a:p>
        </p:txBody>
      </p:sp>
      <p:grpSp>
        <p:nvGrpSpPr>
          <p:cNvPr id="10251" name="Group 11"/>
          <p:cNvGrpSpPr>
            <a:grpSpLocks/>
          </p:cNvGrpSpPr>
          <p:nvPr/>
        </p:nvGrpSpPr>
        <p:grpSpPr bwMode="auto">
          <a:xfrm>
            <a:off x="304800" y="1981200"/>
            <a:ext cx="1295400" cy="1219200"/>
            <a:chOff x="384" y="2592"/>
            <a:chExt cx="1248" cy="1101"/>
          </a:xfrm>
        </p:grpSpPr>
        <p:graphicFrame>
          <p:nvGraphicFramePr>
            <p:cNvPr id="10252" name="Object 9"/>
            <p:cNvGraphicFramePr>
              <a:graphicFrameLocks noChangeAspect="1"/>
            </p:cNvGraphicFramePr>
            <p:nvPr/>
          </p:nvGraphicFramePr>
          <p:xfrm>
            <a:off x="384" y="2592"/>
            <a:ext cx="1248" cy="1101"/>
          </p:xfrm>
          <a:graphic>
            <a:graphicData uri="http://schemas.openxmlformats.org/presentationml/2006/ole">
              <p:oleObj spid="_x0000_s10252" name="Bitmap Image" r:id="rId9" imgW="1867161" imgH="1647619" progId="Paint.Picture">
                <p:embed/>
              </p:oleObj>
            </a:graphicData>
          </a:graphic>
        </p:graphicFrame>
        <p:sp>
          <p:nvSpPr>
            <p:cNvPr id="22" name="Text Box 10"/>
            <p:cNvSpPr txBox="1">
              <a:spLocks noChangeArrowheads="1"/>
            </p:cNvSpPr>
            <p:nvPr/>
          </p:nvSpPr>
          <p:spPr bwMode="auto">
            <a:xfrm>
              <a:off x="821" y="3168"/>
              <a:ext cx="283" cy="3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300" b="1" dirty="0">
                  <a:solidFill>
                    <a:srgbClr val="4D4D4D"/>
                  </a:solidFill>
                  <a:ea typeface="ＭＳ Ｐゴシック" charset="0"/>
                </a:rPr>
                <a:t>V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1 L -0.93576 -0.1007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36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304800" y="76200"/>
            <a:ext cx="7086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>
              <a:buClr>
                <a:srgbClr val="005B82"/>
              </a:buClr>
              <a:defRPr/>
            </a:pPr>
            <a:r>
              <a:rPr lang="en-US" sz="3200" b="1" dirty="0">
                <a:solidFill>
                  <a:srgbClr val="005B82"/>
                </a:solidFill>
                <a:ea typeface="ＭＳ Ｐゴシック" charset="0"/>
              </a:rPr>
              <a:t>Hubbard </a:t>
            </a:r>
            <a:r>
              <a:rPr lang="en-US" sz="3200" b="1" i="1" dirty="0">
                <a:solidFill>
                  <a:srgbClr val="005B82"/>
                </a:solidFill>
                <a:ea typeface="ＭＳ Ｐゴシック" charset="0"/>
              </a:rPr>
              <a:t>U</a:t>
            </a:r>
            <a:r>
              <a:rPr lang="en-US" sz="3200" b="1" dirty="0">
                <a:solidFill>
                  <a:srgbClr val="005B82"/>
                </a:solidFill>
                <a:ea typeface="ＭＳ Ｐゴシック" charset="0"/>
              </a:rPr>
              <a:t> from Constrained RPA</a:t>
            </a:r>
            <a:endParaRPr lang="en-US" sz="3200" b="1" i="1" dirty="0">
              <a:solidFill>
                <a:srgbClr val="005B82"/>
              </a:solidFill>
              <a:ea typeface="ＭＳ Ｐゴシック" charset="0"/>
            </a:endParaRPr>
          </a:p>
        </p:txBody>
      </p:sp>
      <p:pic>
        <p:nvPicPr>
          <p:cNvPr id="1218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650" y="1117600"/>
            <a:ext cx="6524625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11267" name="Object 5"/>
          <p:cNvGraphicFramePr>
            <a:graphicFrameLocks noChangeAspect="1"/>
          </p:cNvGraphicFramePr>
          <p:nvPr/>
        </p:nvGraphicFramePr>
        <p:xfrm>
          <a:off x="725488" y="1524000"/>
          <a:ext cx="2798762" cy="463550"/>
        </p:xfrm>
        <a:graphic>
          <a:graphicData uri="http://schemas.openxmlformats.org/presentationml/2006/ole">
            <p:oleObj spid="_x0000_s11267" name="Equation" r:id="rId4" imgW="1384300" imgH="228600" progId="Equation.DSMT4">
              <p:embed/>
            </p:oleObj>
          </a:graphicData>
        </a:graphic>
      </p:graphicFrame>
      <p:sp>
        <p:nvSpPr>
          <p:cNvPr id="11268" name="Rectangle 13"/>
          <p:cNvSpPr>
            <a:spLocks noChangeArrowheads="1"/>
          </p:cNvSpPr>
          <p:nvPr/>
        </p:nvSpPr>
        <p:spPr bwMode="auto">
          <a:xfrm>
            <a:off x="336550" y="685800"/>
            <a:ext cx="6348413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CC3300"/>
                </a:solidFill>
              </a:rPr>
              <a:t>Partially screened Coulomb interaction:</a:t>
            </a:r>
            <a:r>
              <a:rPr lang="de-DE" sz="2000" b="1" i="1" u="sng">
                <a:solidFill>
                  <a:schemeClr val="tx1"/>
                </a:solidFill>
              </a:rPr>
              <a:t> </a:t>
            </a:r>
            <a:r>
              <a:rPr lang="de-DE" sz="2000" b="1" u="sng">
                <a:solidFill>
                  <a:schemeClr val="tx1"/>
                </a:solidFill>
              </a:rPr>
              <a:t>Hubbard </a:t>
            </a:r>
            <a:r>
              <a:rPr lang="de-DE" sz="2000" b="1" i="1" u="sng">
                <a:solidFill>
                  <a:schemeClr val="tx1"/>
                </a:solidFill>
              </a:rPr>
              <a:t>U</a:t>
            </a:r>
            <a:endParaRPr lang="de-DE" sz="2000" b="1">
              <a:solidFill>
                <a:schemeClr val="tx1"/>
              </a:solidFill>
            </a:endParaRPr>
          </a:p>
        </p:txBody>
      </p:sp>
      <p:graphicFrame>
        <p:nvGraphicFramePr>
          <p:cNvPr id="11269" name="Object 24"/>
          <p:cNvGraphicFramePr>
            <a:graphicFrameLocks noChangeAspect="1"/>
          </p:cNvGraphicFramePr>
          <p:nvPr/>
        </p:nvGraphicFramePr>
        <p:xfrm>
          <a:off x="381000" y="1936750"/>
          <a:ext cx="8686800" cy="806450"/>
        </p:xfrm>
        <a:graphic>
          <a:graphicData uri="http://schemas.openxmlformats.org/presentationml/2006/ole">
            <p:oleObj spid="_x0000_s11269" name="Equation" r:id="rId5" imgW="5245100" imgH="482600" progId="Equation.DSMT4">
              <p:embed/>
            </p:oleObj>
          </a:graphicData>
        </a:graphic>
      </p:graphicFrame>
      <p:grpSp>
        <p:nvGrpSpPr>
          <p:cNvPr id="11270" name="Group 56"/>
          <p:cNvGrpSpPr>
            <a:grpSpLocks/>
          </p:cNvGrpSpPr>
          <p:nvPr/>
        </p:nvGrpSpPr>
        <p:grpSpPr bwMode="auto">
          <a:xfrm>
            <a:off x="228600" y="2895600"/>
            <a:ext cx="2438400" cy="2895600"/>
            <a:chOff x="144" y="1968"/>
            <a:chExt cx="1536" cy="1824"/>
          </a:xfrm>
        </p:grpSpPr>
        <p:sp>
          <p:nvSpPr>
            <p:cNvPr id="121898" name="Text Box 42"/>
            <p:cNvSpPr txBox="1">
              <a:spLocks noChangeArrowheads="1"/>
            </p:cNvSpPr>
            <p:nvPr/>
          </p:nvSpPr>
          <p:spPr bwMode="auto">
            <a:xfrm>
              <a:off x="1409" y="2703"/>
              <a:ext cx="271" cy="2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1pPr>
              <a:lvl2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2pPr>
              <a:lvl3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3pPr>
              <a:lvl4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4pPr>
              <a:lvl5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>
                <a:defRPr/>
              </a:pPr>
              <a:r>
                <a:rPr lang="en-US" i="1" smtClean="0">
                  <a:solidFill>
                    <a:schemeClr val="tx1"/>
                  </a:solidFill>
                </a:rPr>
                <a:t>E</a:t>
              </a:r>
              <a:r>
                <a:rPr lang="en-US" baseline="-25000" smtClean="0">
                  <a:solidFill>
                    <a:schemeClr val="tx1"/>
                  </a:solidFill>
                </a:rPr>
                <a:t>F</a:t>
              </a:r>
              <a:endParaRPr lang="en-US" smtClean="0">
                <a:solidFill>
                  <a:schemeClr val="tx1"/>
                </a:solidFill>
              </a:endParaRPr>
            </a:p>
          </p:txBody>
        </p:sp>
        <p:sp>
          <p:nvSpPr>
            <p:cNvPr id="121899" name="Rectangle 43"/>
            <p:cNvSpPr>
              <a:spLocks noChangeArrowheads="1"/>
            </p:cNvSpPr>
            <p:nvPr/>
          </p:nvSpPr>
          <p:spPr bwMode="auto">
            <a:xfrm>
              <a:off x="240" y="1968"/>
              <a:ext cx="1200" cy="1824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1900" name="Rectangle 44"/>
            <p:cNvSpPr>
              <a:spLocks noChangeArrowheads="1"/>
            </p:cNvSpPr>
            <p:nvPr/>
          </p:nvSpPr>
          <p:spPr bwMode="auto">
            <a:xfrm>
              <a:off x="240" y="2592"/>
              <a:ext cx="1200" cy="576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1901" name="Line 45"/>
            <p:cNvSpPr>
              <a:spLocks noChangeShapeType="1"/>
            </p:cNvSpPr>
            <p:nvPr/>
          </p:nvSpPr>
          <p:spPr bwMode="auto">
            <a:xfrm>
              <a:off x="240" y="2880"/>
              <a:ext cx="1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1902" name="Line 46"/>
            <p:cNvSpPr>
              <a:spLocks noChangeShapeType="1"/>
            </p:cNvSpPr>
            <p:nvPr/>
          </p:nvSpPr>
          <p:spPr bwMode="auto">
            <a:xfrm flipV="1">
              <a:off x="1200" y="2736"/>
              <a:ext cx="0" cy="576"/>
            </a:xfrm>
            <a:prstGeom prst="line">
              <a:avLst/>
            </a:prstGeom>
            <a:noFill/>
            <a:ln w="31750">
              <a:solidFill>
                <a:srgbClr val="005B82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1903" name="Line 47"/>
            <p:cNvSpPr>
              <a:spLocks noChangeShapeType="1"/>
            </p:cNvSpPr>
            <p:nvPr/>
          </p:nvSpPr>
          <p:spPr bwMode="auto">
            <a:xfrm flipV="1">
              <a:off x="912" y="2736"/>
              <a:ext cx="0" cy="288"/>
            </a:xfrm>
            <a:prstGeom prst="line">
              <a:avLst/>
            </a:prstGeom>
            <a:noFill/>
            <a:ln w="31750">
              <a:solidFill>
                <a:srgbClr val="005B82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1904" name="Line 48"/>
            <p:cNvSpPr>
              <a:spLocks noChangeShapeType="1"/>
            </p:cNvSpPr>
            <p:nvPr/>
          </p:nvSpPr>
          <p:spPr bwMode="auto">
            <a:xfrm flipV="1">
              <a:off x="1056" y="2304"/>
              <a:ext cx="0" cy="720"/>
            </a:xfrm>
            <a:prstGeom prst="line">
              <a:avLst/>
            </a:prstGeom>
            <a:noFill/>
            <a:ln w="31750">
              <a:solidFill>
                <a:srgbClr val="005B82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1905" name="Text Box 49"/>
            <p:cNvSpPr txBox="1">
              <a:spLocks noChangeArrowheads="1"/>
            </p:cNvSpPr>
            <p:nvPr/>
          </p:nvSpPr>
          <p:spPr bwMode="auto">
            <a:xfrm>
              <a:off x="824" y="2541"/>
              <a:ext cx="184" cy="6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1pPr>
              <a:lvl2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2pPr>
              <a:lvl3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3pPr>
              <a:lvl4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4pPr>
              <a:lvl5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>
                <a:defRPr/>
              </a:pPr>
              <a:r>
                <a:rPr lang="de-DE" sz="1400" b="1" i="1" smtClean="0">
                  <a:solidFill>
                    <a:schemeClr val="tx1"/>
                  </a:solidFill>
                </a:rPr>
                <a:t>d</a:t>
              </a:r>
            </a:p>
            <a:p>
              <a:pPr algn="ctr" defTabSz="914400">
                <a:defRPr/>
              </a:pPr>
              <a:endParaRPr lang="de-DE" sz="10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r>
                <a:rPr lang="en-US" sz="1400" b="1" i="1" smtClean="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121906" name="Text Box 50"/>
            <p:cNvSpPr txBox="1">
              <a:spLocks noChangeArrowheads="1"/>
            </p:cNvSpPr>
            <p:nvPr/>
          </p:nvSpPr>
          <p:spPr bwMode="auto">
            <a:xfrm>
              <a:off x="968" y="2112"/>
              <a:ext cx="184" cy="10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1pPr>
              <a:lvl2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2pPr>
              <a:lvl3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3pPr>
              <a:lvl4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4pPr>
              <a:lvl5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>
                <a:defRPr/>
              </a:pPr>
              <a:r>
                <a:rPr lang="de-DE" sz="1400" b="1" i="1" smtClean="0">
                  <a:solidFill>
                    <a:schemeClr val="tx1"/>
                  </a:solidFill>
                </a:rPr>
                <a:t>r</a:t>
              </a:r>
            </a:p>
            <a:p>
              <a:pPr algn="ctr" defTabSz="914400">
                <a:defRPr/>
              </a:pPr>
              <a:endParaRPr lang="de-DE" sz="10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r>
                <a:rPr lang="en-US" sz="1400" b="1" i="1" smtClean="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121907" name="Text Box 51"/>
            <p:cNvSpPr txBox="1">
              <a:spLocks noChangeArrowheads="1"/>
            </p:cNvSpPr>
            <p:nvPr/>
          </p:nvSpPr>
          <p:spPr bwMode="auto">
            <a:xfrm>
              <a:off x="1256" y="2112"/>
              <a:ext cx="184" cy="1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1pPr>
              <a:lvl2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2pPr>
              <a:lvl3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3pPr>
              <a:lvl4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4pPr>
              <a:lvl5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>
                <a:defRPr/>
              </a:pPr>
              <a:r>
                <a:rPr lang="de-DE" sz="1400" b="1" i="1" smtClean="0">
                  <a:solidFill>
                    <a:schemeClr val="tx1"/>
                  </a:solidFill>
                </a:rPr>
                <a:t>r</a:t>
              </a:r>
            </a:p>
            <a:p>
              <a:pPr algn="ctr" defTabSz="914400">
                <a:defRPr/>
              </a:pPr>
              <a:endParaRPr lang="de-DE" sz="10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6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4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8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r>
                <a:rPr lang="de-DE" sz="1400" b="1" i="1" smtClean="0">
                  <a:solidFill>
                    <a:schemeClr val="tx1"/>
                  </a:solidFill>
                </a:rPr>
                <a:t>r</a:t>
              </a:r>
              <a:endParaRPr lang="en-US" sz="1400" b="1" i="1" smtClean="0">
                <a:solidFill>
                  <a:schemeClr val="tx1"/>
                </a:solidFill>
              </a:endParaRPr>
            </a:p>
          </p:txBody>
        </p:sp>
        <p:sp>
          <p:nvSpPr>
            <p:cNvPr id="121908" name="Line 52"/>
            <p:cNvSpPr>
              <a:spLocks noChangeShapeType="1"/>
            </p:cNvSpPr>
            <p:nvPr/>
          </p:nvSpPr>
          <p:spPr bwMode="auto">
            <a:xfrm flipV="1">
              <a:off x="1344" y="2304"/>
              <a:ext cx="0" cy="1008"/>
            </a:xfrm>
            <a:prstGeom prst="line">
              <a:avLst/>
            </a:prstGeom>
            <a:noFill/>
            <a:ln w="31750">
              <a:solidFill>
                <a:srgbClr val="005B82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1909" name="Text Box 53"/>
            <p:cNvSpPr txBox="1">
              <a:spLocks noChangeArrowheads="1"/>
            </p:cNvSpPr>
            <p:nvPr/>
          </p:nvSpPr>
          <p:spPr bwMode="auto">
            <a:xfrm>
              <a:off x="1104" y="2543"/>
              <a:ext cx="184" cy="9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1pPr>
              <a:lvl2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2pPr>
              <a:lvl3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3pPr>
              <a:lvl4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4pPr>
              <a:lvl5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>
                <a:defRPr/>
              </a:pPr>
              <a:r>
                <a:rPr lang="de-DE" sz="1400" b="1" i="1" smtClean="0">
                  <a:solidFill>
                    <a:schemeClr val="tx1"/>
                  </a:solidFill>
                </a:rPr>
                <a:t>d</a:t>
              </a:r>
            </a:p>
            <a:p>
              <a:pPr algn="ctr" defTabSz="914400">
                <a:defRPr/>
              </a:pPr>
              <a:endParaRPr lang="de-DE" sz="10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2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endParaRPr lang="de-DE" sz="1400" b="1" i="1" smtClean="0">
                <a:solidFill>
                  <a:schemeClr val="tx1"/>
                </a:solidFill>
              </a:endParaRPr>
            </a:p>
            <a:p>
              <a:pPr algn="ctr" defTabSz="914400">
                <a:defRPr/>
              </a:pPr>
              <a:r>
                <a:rPr lang="de-DE" sz="1400" b="1" i="1" smtClean="0">
                  <a:solidFill>
                    <a:schemeClr val="tx1"/>
                  </a:solidFill>
                </a:rPr>
                <a:t>r</a:t>
              </a:r>
              <a:endParaRPr lang="en-US" sz="1400" b="1" i="1" smtClean="0">
                <a:solidFill>
                  <a:schemeClr val="tx1"/>
                </a:solidFill>
              </a:endParaRPr>
            </a:p>
          </p:txBody>
        </p:sp>
        <p:sp>
          <p:nvSpPr>
            <p:cNvPr id="121910" name="Text Box 54"/>
            <p:cNvSpPr txBox="1">
              <a:spLocks noChangeArrowheads="1"/>
            </p:cNvSpPr>
            <p:nvPr/>
          </p:nvSpPr>
          <p:spPr bwMode="auto">
            <a:xfrm flipH="1">
              <a:off x="144" y="1968"/>
              <a:ext cx="708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1pPr>
              <a:lvl2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2pPr>
              <a:lvl3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3pPr>
              <a:lvl4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4pPr>
              <a:lvl5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>
                <a:defRPr/>
              </a:pPr>
              <a:r>
                <a:rPr lang="en-US" sz="1400" b="1" i="1" smtClean="0">
                  <a:solidFill>
                    <a:schemeClr val="tx1"/>
                  </a:solidFill>
                </a:rPr>
                <a:t>r</a:t>
              </a:r>
              <a:r>
                <a:rPr lang="en-US" sz="1400" b="1" smtClean="0">
                  <a:solidFill>
                    <a:schemeClr val="tx1"/>
                  </a:solidFill>
                </a:rPr>
                <a:t> space</a:t>
              </a:r>
            </a:p>
          </p:txBody>
        </p:sp>
        <p:sp>
          <p:nvSpPr>
            <p:cNvPr id="121911" name="Text Box 55"/>
            <p:cNvSpPr txBox="1">
              <a:spLocks noChangeArrowheads="1"/>
            </p:cNvSpPr>
            <p:nvPr/>
          </p:nvSpPr>
          <p:spPr bwMode="auto">
            <a:xfrm>
              <a:off x="237" y="2560"/>
              <a:ext cx="53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1pPr>
              <a:lvl2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2pPr>
              <a:lvl3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3pPr>
              <a:lvl4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4pPr>
              <a:lvl5pPr algn="l"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lnSpc>
                  <a:spcPct val="12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defRPr>
                  <a:solidFill>
                    <a:srgbClr val="000000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>
                <a:defRPr/>
              </a:pPr>
              <a:r>
                <a:rPr lang="en-US" sz="1400" b="1" i="1" smtClean="0">
                  <a:solidFill>
                    <a:schemeClr val="tx1"/>
                  </a:solidFill>
                </a:rPr>
                <a:t>d</a:t>
              </a:r>
              <a:r>
                <a:rPr lang="en-US" sz="1400" b="1" smtClean="0">
                  <a:solidFill>
                    <a:schemeClr val="tx1"/>
                  </a:solidFill>
                </a:rPr>
                <a:t> space</a:t>
              </a:r>
            </a:p>
          </p:txBody>
        </p:sp>
      </p:grpSp>
      <p:grpSp>
        <p:nvGrpSpPr>
          <p:cNvPr id="11271" name="Group 63"/>
          <p:cNvGrpSpPr>
            <a:grpSpLocks/>
          </p:cNvGrpSpPr>
          <p:nvPr/>
        </p:nvGrpSpPr>
        <p:grpSpPr bwMode="auto">
          <a:xfrm>
            <a:off x="2743200" y="2667000"/>
            <a:ext cx="4479925" cy="1752600"/>
            <a:chOff x="1872" y="1872"/>
            <a:chExt cx="2822" cy="1104"/>
          </a:xfrm>
        </p:grpSpPr>
        <p:graphicFrame>
          <p:nvGraphicFramePr>
            <p:cNvPr id="11279" name="Object 36"/>
            <p:cNvGraphicFramePr>
              <a:graphicFrameLocks noChangeAspect="1"/>
            </p:cNvGraphicFramePr>
            <p:nvPr/>
          </p:nvGraphicFramePr>
          <p:xfrm>
            <a:off x="1872" y="1872"/>
            <a:ext cx="1632" cy="472"/>
          </p:xfrm>
          <a:graphic>
            <a:graphicData uri="http://schemas.openxmlformats.org/presentationml/2006/ole">
              <p:oleObj spid="_x0000_s11279" name="Equation" r:id="rId6" imgW="698500" imgH="228600" progId="Equation.DSMT4">
                <p:embed/>
              </p:oleObj>
            </a:graphicData>
          </a:graphic>
        </p:graphicFrame>
        <p:sp>
          <p:nvSpPr>
            <p:cNvPr id="121915" name="AutoShape 59"/>
            <p:cNvSpPr>
              <a:spLocks noChangeArrowheads="1"/>
            </p:cNvSpPr>
            <p:nvPr/>
          </p:nvSpPr>
          <p:spPr bwMode="auto">
            <a:xfrm rot="10800000">
              <a:off x="2400" y="2496"/>
              <a:ext cx="432" cy="480"/>
            </a:xfrm>
            <a:prstGeom prst="wedgeRectCallout">
              <a:avLst>
                <a:gd name="adj1" fmla="val 2083"/>
                <a:gd name="adj2" fmla="val 91245"/>
              </a:avLst>
            </a:prstGeom>
            <a:noFill/>
            <a:ln w="19050">
              <a:solidFill>
                <a:srgbClr val="CC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graphicFrame>
          <p:nvGraphicFramePr>
            <p:cNvPr id="11281" name="Object 60"/>
            <p:cNvGraphicFramePr>
              <a:graphicFrameLocks noChangeAspect="1"/>
            </p:cNvGraphicFramePr>
            <p:nvPr/>
          </p:nvGraphicFramePr>
          <p:xfrm>
            <a:off x="2400" y="2544"/>
            <a:ext cx="528" cy="431"/>
          </p:xfrm>
          <a:graphic>
            <a:graphicData uri="http://schemas.openxmlformats.org/presentationml/2006/ole">
              <p:oleObj spid="_x0000_s11281" name="Equation" r:id="rId7" imgW="533169" imgH="431613" progId="Equation.DSMT4">
                <p:embed/>
              </p:oleObj>
            </a:graphicData>
          </a:graphic>
        </p:graphicFrame>
        <p:sp>
          <p:nvSpPr>
            <p:cNvPr id="121917" name="AutoShape 61"/>
            <p:cNvSpPr>
              <a:spLocks noChangeArrowheads="1"/>
            </p:cNvSpPr>
            <p:nvPr/>
          </p:nvSpPr>
          <p:spPr bwMode="auto">
            <a:xfrm rot="10800000">
              <a:off x="3024" y="2496"/>
              <a:ext cx="1584" cy="480"/>
            </a:xfrm>
            <a:prstGeom prst="wedgeRectCallout">
              <a:avLst>
                <a:gd name="adj1" fmla="val 30870"/>
                <a:gd name="adj2" fmla="val 84162"/>
              </a:avLst>
            </a:prstGeom>
            <a:noFill/>
            <a:ln w="19050">
              <a:solidFill>
                <a:srgbClr val="CC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graphicFrame>
          <p:nvGraphicFramePr>
            <p:cNvPr id="11283" name="Object 62"/>
            <p:cNvGraphicFramePr>
              <a:graphicFrameLocks noChangeAspect="1"/>
            </p:cNvGraphicFramePr>
            <p:nvPr/>
          </p:nvGraphicFramePr>
          <p:xfrm>
            <a:off x="2976" y="2542"/>
            <a:ext cx="1718" cy="434"/>
          </p:xfrm>
          <a:graphic>
            <a:graphicData uri="http://schemas.openxmlformats.org/presentationml/2006/ole">
              <p:oleObj spid="_x0000_s11283" name="Equation" r:id="rId8" imgW="1727200" imgH="431800" progId="Equation.DSMT4">
                <p:embed/>
              </p:oleObj>
            </a:graphicData>
          </a:graphic>
        </p:graphicFrame>
      </p:grpSp>
      <p:graphicFrame>
        <p:nvGraphicFramePr>
          <p:cNvPr id="11272" name="Object 6"/>
          <p:cNvGraphicFramePr>
            <a:graphicFrameLocks noChangeAspect="1"/>
          </p:cNvGraphicFramePr>
          <p:nvPr/>
        </p:nvGraphicFramePr>
        <p:xfrm>
          <a:off x="2895600" y="4495800"/>
          <a:ext cx="2438400" cy="908050"/>
        </p:xfrm>
        <a:graphic>
          <a:graphicData uri="http://schemas.openxmlformats.org/presentationml/2006/ole">
            <p:oleObj spid="_x0000_s11272" name="Equation" r:id="rId9" imgW="1193800" imgH="444500" progId="Equation.DSMT4">
              <p:embed/>
            </p:oleObj>
          </a:graphicData>
        </a:graphic>
      </p:graphicFrame>
      <p:graphicFrame>
        <p:nvGraphicFramePr>
          <p:cNvPr id="11273" name="Object 70"/>
          <p:cNvGraphicFramePr>
            <a:graphicFrameLocks noChangeAspect="1"/>
          </p:cNvGraphicFramePr>
          <p:nvPr/>
        </p:nvGraphicFramePr>
        <p:xfrm>
          <a:off x="5637213" y="4648200"/>
          <a:ext cx="1296987" cy="519113"/>
        </p:xfrm>
        <a:graphic>
          <a:graphicData uri="http://schemas.openxmlformats.org/presentationml/2006/ole">
            <p:oleObj spid="_x0000_s11273" name="Equation" r:id="rId10" imgW="634725" imgH="253890" progId="Equation.DSMT4">
              <p:embed/>
            </p:oleObj>
          </a:graphicData>
        </a:graphic>
      </p:graphicFrame>
      <p:sp>
        <p:nvSpPr>
          <p:cNvPr id="11274" name="AutoShape 71"/>
          <p:cNvSpPr>
            <a:spLocks noChangeArrowheads="1"/>
          </p:cNvSpPr>
          <p:nvPr/>
        </p:nvSpPr>
        <p:spPr bwMode="auto">
          <a:xfrm>
            <a:off x="7050088" y="47244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5" name="Rectangle 72"/>
          <p:cNvSpPr>
            <a:spLocks noChangeArrowheads="1"/>
          </p:cNvSpPr>
          <p:nvPr/>
        </p:nvSpPr>
        <p:spPr bwMode="auto">
          <a:xfrm>
            <a:off x="7467600" y="4648200"/>
            <a:ext cx="1484313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>
                <a:solidFill>
                  <a:schemeClr val="tx1"/>
                </a:solidFill>
              </a:rPr>
              <a:t>Hubbard </a:t>
            </a:r>
            <a:r>
              <a:rPr lang="de-DE" sz="2000" b="1" i="1">
                <a:solidFill>
                  <a:schemeClr val="tx1"/>
                </a:solidFill>
              </a:rPr>
              <a:t>U</a:t>
            </a:r>
            <a:endParaRPr lang="de-DE" sz="2000" b="1">
              <a:solidFill>
                <a:schemeClr val="tx1"/>
              </a:solidFill>
            </a:endParaRPr>
          </a:p>
        </p:txBody>
      </p:sp>
      <p:sp>
        <p:nvSpPr>
          <p:cNvPr id="11276" name="Text Box 73"/>
          <p:cNvSpPr txBox="1">
            <a:spLocks noChangeArrowheads="1"/>
          </p:cNvSpPr>
          <p:nvPr/>
        </p:nvSpPr>
        <p:spPr bwMode="auto">
          <a:xfrm>
            <a:off x="2743200" y="5622925"/>
            <a:ext cx="4800600" cy="1158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>
            <a:spAutoFit/>
          </a:bodyPr>
          <a:lstStyle/>
          <a:p>
            <a:pPr algn="l" defTabSz="914400">
              <a:lnSpc>
                <a:spcPct val="125000"/>
              </a:lnSpc>
              <a:buClr>
                <a:srgbClr val="CC3300"/>
              </a:buClr>
              <a:buSzPct val="130000"/>
              <a:buFont typeface="Wingdings" pitchFamily="2" charset="2"/>
              <a:buChar char="§"/>
            </a:pPr>
            <a:r>
              <a:rPr lang="en-US" sz="1400">
                <a:solidFill>
                  <a:srgbClr val="CC3300"/>
                </a:solidFill>
              </a:rPr>
              <a:t> </a:t>
            </a:r>
            <a:r>
              <a:rPr lang="en-US" sz="1400">
                <a:solidFill>
                  <a:schemeClr val="tx1"/>
                </a:solidFill>
              </a:rPr>
              <a:t>Elimination of </a:t>
            </a:r>
            <a:r>
              <a:rPr lang="en-US" sz="1400" i="1">
                <a:solidFill>
                  <a:srgbClr val="CC3300"/>
                </a:solidFill>
              </a:rPr>
              <a:t>d-d</a:t>
            </a:r>
            <a:r>
              <a:rPr lang="en-US" sz="1400">
                <a:solidFill>
                  <a:schemeClr val="tx1"/>
                </a:solidFill>
              </a:rPr>
              <a:t> screening channel</a:t>
            </a:r>
          </a:p>
          <a:p>
            <a:pPr algn="l" defTabSz="914400">
              <a:lnSpc>
                <a:spcPct val="125000"/>
              </a:lnSpc>
              <a:buClr>
                <a:srgbClr val="CC3300"/>
              </a:buClr>
              <a:buSzPct val="130000"/>
              <a:buFont typeface="Wingdings" pitchFamily="2" charset="2"/>
              <a:buChar char="§"/>
            </a:pPr>
            <a:r>
              <a:rPr lang="en-US" sz="1400">
                <a:solidFill>
                  <a:schemeClr val="tx1"/>
                </a:solidFill>
              </a:rPr>
              <a:t> The matrix </a:t>
            </a:r>
            <a:r>
              <a:rPr lang="en-US" sz="1400" i="1">
                <a:solidFill>
                  <a:srgbClr val="CC3300"/>
                </a:solidFill>
              </a:rPr>
              <a:t>U</a:t>
            </a:r>
            <a:r>
              <a:rPr lang="en-US" sz="1400">
                <a:solidFill>
                  <a:srgbClr val="CC3300"/>
                </a:solidFill>
              </a:rPr>
              <a:t>(</a:t>
            </a:r>
            <a:r>
              <a:rPr lang="en-US" sz="1400">
                <a:solidFill>
                  <a:srgbClr val="CC3300"/>
                </a:solidFill>
                <a:sym typeface="Symbol" pitchFamily="18" charset="2"/>
              </a:rPr>
              <a:t></a:t>
            </a:r>
            <a:r>
              <a:rPr lang="en-US" sz="1400">
                <a:solidFill>
                  <a:srgbClr val="CC3300"/>
                </a:solidFill>
              </a:rPr>
              <a:t>)</a:t>
            </a:r>
            <a:r>
              <a:rPr lang="en-US" sz="1400">
                <a:solidFill>
                  <a:schemeClr val="tx1"/>
                </a:solidFill>
              </a:rPr>
              <a:t> contains valuable information:</a:t>
            </a:r>
          </a:p>
          <a:p>
            <a:pPr algn="l" defTabSz="914400">
              <a:lnSpc>
                <a:spcPct val="125000"/>
              </a:lnSpc>
              <a:buClr>
                <a:srgbClr val="CC3300"/>
              </a:buClr>
              <a:buSzPct val="130000"/>
              <a:buFont typeface="Wingdings" pitchFamily="2" charset="2"/>
              <a:buNone/>
            </a:pPr>
            <a:r>
              <a:rPr lang="en-US" sz="1400">
                <a:solidFill>
                  <a:schemeClr val="tx1"/>
                </a:solidFill>
              </a:rPr>
              <a:t>    </a:t>
            </a:r>
            <a:r>
              <a:rPr lang="en-US" sz="1400">
                <a:solidFill>
                  <a:srgbClr val="CC3300"/>
                </a:solidFill>
                <a:sym typeface="Symbol" pitchFamily="18" charset="2"/>
              </a:rPr>
              <a:t></a:t>
            </a:r>
            <a:r>
              <a:rPr lang="en-US" sz="1400">
                <a:solidFill>
                  <a:schemeClr val="tx1"/>
                </a:solidFill>
                <a:sym typeface="Symbol" pitchFamily="18" charset="2"/>
              </a:rPr>
              <a:t>  </a:t>
            </a:r>
            <a:r>
              <a:rPr lang="en-US" sz="1400">
                <a:solidFill>
                  <a:schemeClr val="tx1"/>
                </a:solidFill>
              </a:rPr>
              <a:t>on-site and and off-site </a:t>
            </a:r>
            <a:r>
              <a:rPr lang="en-US" sz="1400" i="1">
                <a:solidFill>
                  <a:srgbClr val="CC3300"/>
                </a:solidFill>
              </a:rPr>
              <a:t>U </a:t>
            </a:r>
            <a:r>
              <a:rPr lang="en-US" sz="1400">
                <a:solidFill>
                  <a:schemeClr val="tx1"/>
                </a:solidFill>
              </a:rPr>
              <a:t>and</a:t>
            </a:r>
            <a:r>
              <a:rPr lang="en-US" sz="1400" i="1">
                <a:solidFill>
                  <a:srgbClr val="CC3300"/>
                </a:solidFill>
              </a:rPr>
              <a:t> J</a:t>
            </a:r>
          </a:p>
          <a:p>
            <a:pPr algn="l" defTabSz="914400">
              <a:lnSpc>
                <a:spcPct val="125000"/>
              </a:lnSpc>
              <a:buClr>
                <a:srgbClr val="CC3300"/>
              </a:buClr>
              <a:buSzPct val="130000"/>
              <a:buFont typeface="Wingdings" pitchFamily="2" charset="2"/>
              <a:buNone/>
            </a:pPr>
            <a:r>
              <a:rPr lang="de-DE" sz="1400" i="1">
                <a:solidFill>
                  <a:srgbClr val="CC3300"/>
                </a:solidFill>
              </a:rPr>
              <a:t>    </a:t>
            </a:r>
            <a:r>
              <a:rPr lang="en-US" sz="1400">
                <a:solidFill>
                  <a:srgbClr val="CC3300"/>
                </a:solidFill>
                <a:sym typeface="Symbol" pitchFamily="18" charset="2"/>
              </a:rPr>
              <a:t></a:t>
            </a:r>
            <a:r>
              <a:rPr lang="en-US" sz="1400">
                <a:solidFill>
                  <a:schemeClr val="tx1"/>
                </a:solidFill>
                <a:sym typeface="Symbol" pitchFamily="18" charset="2"/>
              </a:rPr>
              <a:t>  </a:t>
            </a:r>
            <a:r>
              <a:rPr lang="en-US" sz="1400">
                <a:solidFill>
                  <a:schemeClr val="tx1"/>
                </a:solidFill>
              </a:rPr>
              <a:t>frequency dependence</a:t>
            </a:r>
            <a:endParaRPr lang="en-US" sz="1400" i="1">
              <a:solidFill>
                <a:srgbClr val="CC3300"/>
              </a:solidFill>
            </a:endParaRPr>
          </a:p>
        </p:txBody>
      </p:sp>
      <p:sp>
        <p:nvSpPr>
          <p:cNvPr id="11277" name="Rectangle 74"/>
          <p:cNvSpPr>
            <a:spLocks noChangeArrowheads="1"/>
          </p:cNvSpPr>
          <p:nvPr/>
        </p:nvSpPr>
        <p:spPr bwMode="auto">
          <a:xfrm>
            <a:off x="2743200" y="5378450"/>
            <a:ext cx="3251200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 u="sng">
                <a:solidFill>
                  <a:srgbClr val="005B82"/>
                </a:solidFill>
              </a:rPr>
              <a:t>Advantages of cRPA over cLDA</a:t>
            </a:r>
            <a:endParaRPr lang="de-DE" sz="1600" b="1" i="1" u="sng">
              <a:solidFill>
                <a:srgbClr val="005B82"/>
              </a:solidFill>
            </a:endParaRPr>
          </a:p>
        </p:txBody>
      </p:sp>
      <p:sp>
        <p:nvSpPr>
          <p:cNvPr id="121931" name="Text Box 75"/>
          <p:cNvSpPr txBox="1">
            <a:spLocks noChangeArrowheads="1"/>
          </p:cNvSpPr>
          <p:nvPr/>
        </p:nvSpPr>
        <p:spPr bwMode="auto">
          <a:xfrm>
            <a:off x="6400800" y="6283325"/>
            <a:ext cx="2667000" cy="4984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sz="1300" smtClean="0">
                <a:solidFill>
                  <a:srgbClr val="0000FF"/>
                </a:solidFill>
              </a:rPr>
              <a:t>F. Aryasetiawan, et al., </a:t>
            </a:r>
          </a:p>
          <a:p>
            <a:pPr defTabSz="91440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sz="1300" smtClean="0">
                <a:solidFill>
                  <a:srgbClr val="0000FF"/>
                </a:solidFill>
              </a:rPr>
              <a:t>Phys. Rev. B </a:t>
            </a:r>
            <a:r>
              <a:rPr lang="en-US" sz="1300" b="1" smtClean="0">
                <a:solidFill>
                  <a:srgbClr val="0000FF"/>
                </a:solidFill>
              </a:rPr>
              <a:t>74</a:t>
            </a:r>
            <a:r>
              <a:rPr lang="en-US" sz="1300" smtClean="0">
                <a:solidFill>
                  <a:srgbClr val="0000FF"/>
                </a:solidFill>
              </a:rPr>
              <a:t>, 125106 (2006)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72" name="Rectangle 36"/>
          <p:cNvSpPr>
            <a:spLocks noChangeArrowheads="1"/>
          </p:cNvSpPr>
          <p:nvPr/>
        </p:nvSpPr>
        <p:spPr bwMode="auto">
          <a:xfrm>
            <a:off x="3657600" y="2895600"/>
            <a:ext cx="5486400" cy="3962400"/>
          </a:xfrm>
          <a:prstGeom prst="rect">
            <a:avLst/>
          </a:prstGeom>
          <a:solidFill>
            <a:schemeClr val="folHlink">
              <a:alpha val="2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91171" name="AutoShape 35"/>
          <p:cNvSpPr>
            <a:spLocks noChangeArrowheads="1"/>
          </p:cNvSpPr>
          <p:nvPr/>
        </p:nvSpPr>
        <p:spPr bwMode="auto">
          <a:xfrm>
            <a:off x="4419600" y="3581400"/>
            <a:ext cx="4191000" cy="3124200"/>
          </a:xfrm>
          <a:prstGeom prst="flowChartAlternateProcess">
            <a:avLst/>
          </a:prstGeom>
          <a:solidFill>
            <a:srgbClr val="FFFFCC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328613" y="76200"/>
            <a:ext cx="5767387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en-US" sz="3200" b="1" dirty="0">
                <a:solidFill>
                  <a:srgbClr val="005B82"/>
                </a:solidFill>
                <a:ea typeface="ＭＳ Ｐゴシック" charset="0"/>
              </a:rPr>
              <a:t>FLAPW Realization (</a:t>
            </a:r>
            <a:r>
              <a:rPr lang="en-US" sz="3200" b="1" dirty="0" err="1">
                <a:solidFill>
                  <a:srgbClr val="005B82"/>
                </a:solidFill>
                <a:ea typeface="ＭＳ Ｐゴシック" charset="0"/>
              </a:rPr>
              <a:t>cRPA</a:t>
            </a:r>
            <a:r>
              <a:rPr lang="en-US" sz="3200" b="1" dirty="0">
                <a:solidFill>
                  <a:srgbClr val="005B82"/>
                </a:solidFill>
                <a:ea typeface="ＭＳ Ｐゴシック" charset="0"/>
              </a:rPr>
              <a:t>)</a:t>
            </a:r>
          </a:p>
        </p:txBody>
      </p:sp>
      <p:sp>
        <p:nvSpPr>
          <p:cNvPr id="91140" name="AutoShape 4"/>
          <p:cNvSpPr>
            <a:spLocks noChangeArrowheads="1"/>
          </p:cNvSpPr>
          <p:nvPr/>
        </p:nvSpPr>
        <p:spPr bwMode="auto">
          <a:xfrm>
            <a:off x="457200" y="1828800"/>
            <a:ext cx="1143000" cy="533400"/>
          </a:xfrm>
          <a:prstGeom prst="flowChartAlternateProcess">
            <a:avLst/>
          </a:prstGeom>
          <a:solidFill>
            <a:srgbClr val="FFFFCC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57200" y="1447800"/>
            <a:ext cx="3917950" cy="366713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b="1">
                <a:solidFill>
                  <a:srgbClr val="005B82"/>
                </a:solidFill>
              </a:rPr>
              <a:t>DFT part                              </a:t>
            </a:r>
            <a:r>
              <a:rPr lang="de-DE" b="1" i="1">
                <a:solidFill>
                  <a:srgbClr val="005B82"/>
                </a:solidFill>
              </a:rPr>
              <a:t>GW</a:t>
            </a:r>
            <a:r>
              <a:rPr lang="de-DE" b="1">
                <a:solidFill>
                  <a:srgbClr val="005B82"/>
                </a:solidFill>
              </a:rPr>
              <a:t> part</a:t>
            </a:r>
            <a:endParaRPr lang="de-DE" b="1">
              <a:solidFill>
                <a:srgbClr val="CC3300"/>
              </a:solidFill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457200" y="1828800"/>
            <a:ext cx="1146175" cy="4889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600" b="1">
                <a:solidFill>
                  <a:schemeClr val="tx1"/>
                </a:solidFill>
              </a:rPr>
              <a:t>F</a:t>
            </a:r>
            <a:r>
              <a:rPr lang="de-DE" sz="2200" b="1">
                <a:solidFill>
                  <a:schemeClr val="tx1"/>
                </a:solidFill>
              </a:rPr>
              <a:t>LEUR</a:t>
            </a:r>
          </a:p>
        </p:txBody>
      </p:sp>
      <p:sp>
        <p:nvSpPr>
          <p:cNvPr id="91143" name="AutoShape 7"/>
          <p:cNvSpPr>
            <a:spLocks noChangeArrowheads="1"/>
          </p:cNvSpPr>
          <p:nvPr/>
        </p:nvSpPr>
        <p:spPr bwMode="auto">
          <a:xfrm>
            <a:off x="3352800" y="1828800"/>
            <a:ext cx="990600" cy="533400"/>
          </a:xfrm>
          <a:prstGeom prst="flowChartAlternateProcess">
            <a:avLst/>
          </a:prstGeom>
          <a:solidFill>
            <a:srgbClr val="FFFFCC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3352800" y="1828800"/>
            <a:ext cx="990600" cy="4889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600" b="1">
                <a:solidFill>
                  <a:schemeClr val="tx1"/>
                </a:solidFill>
              </a:rPr>
              <a:t>S</a:t>
            </a:r>
            <a:r>
              <a:rPr lang="de-DE" sz="2200" b="1">
                <a:solidFill>
                  <a:schemeClr val="tx1"/>
                </a:solidFill>
              </a:rPr>
              <a:t>PEX</a:t>
            </a:r>
          </a:p>
        </p:txBody>
      </p:sp>
      <p:sp>
        <p:nvSpPr>
          <p:cNvPr id="91145" name="Line 9"/>
          <p:cNvSpPr>
            <a:spLocks noChangeShapeType="1"/>
          </p:cNvSpPr>
          <p:nvPr/>
        </p:nvSpPr>
        <p:spPr bwMode="auto">
          <a:xfrm>
            <a:off x="1600200" y="2057400"/>
            <a:ext cx="1752600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91146" name="Line 10"/>
          <p:cNvSpPr>
            <a:spLocks noChangeShapeType="1"/>
          </p:cNvSpPr>
          <p:nvPr/>
        </p:nvSpPr>
        <p:spPr bwMode="auto">
          <a:xfrm>
            <a:off x="990600" y="2362200"/>
            <a:ext cx="0" cy="99060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91147" name="AutoShape 11"/>
          <p:cNvSpPr>
            <a:spLocks noChangeArrowheads="1"/>
          </p:cNvSpPr>
          <p:nvPr/>
        </p:nvSpPr>
        <p:spPr bwMode="auto">
          <a:xfrm>
            <a:off x="381000" y="3352800"/>
            <a:ext cx="1295400" cy="381000"/>
          </a:xfrm>
          <a:prstGeom prst="flowChartAlternateProcess">
            <a:avLst/>
          </a:prstGeom>
          <a:solidFill>
            <a:srgbClr val="FFFFCC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381000" y="3351213"/>
            <a:ext cx="1371600" cy="366712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b="1">
                <a:solidFill>
                  <a:schemeClr val="tx1"/>
                </a:solidFill>
              </a:rPr>
              <a:t>Wannier90</a:t>
            </a:r>
          </a:p>
        </p:txBody>
      </p:sp>
      <p:sp>
        <p:nvSpPr>
          <p:cNvPr id="12301" name="AutoShape 13"/>
          <p:cNvSpPr>
            <a:spLocks noChangeArrowheads="1"/>
          </p:cNvSpPr>
          <p:nvPr/>
        </p:nvSpPr>
        <p:spPr bwMode="auto">
          <a:xfrm rot="5400000">
            <a:off x="800100" y="38481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2" name="AutoShape 14"/>
          <p:cNvSpPr>
            <a:spLocks noChangeArrowheads="1"/>
          </p:cNvSpPr>
          <p:nvPr/>
        </p:nvSpPr>
        <p:spPr bwMode="auto">
          <a:xfrm>
            <a:off x="4441825" y="1905000"/>
            <a:ext cx="358775" cy="304800"/>
          </a:xfrm>
          <a:prstGeom prst="rightArrow">
            <a:avLst>
              <a:gd name="adj1" fmla="val 50000"/>
              <a:gd name="adj2" fmla="val 29427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953000" y="1752600"/>
            <a:ext cx="2819400" cy="609600"/>
          </a:xfrm>
          <a:prstGeom prst="flowChartAlternateProcess">
            <a:avLst/>
          </a:prstGeom>
          <a:solidFill>
            <a:srgbClr val="FFFFCC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graphicFrame>
        <p:nvGraphicFramePr>
          <p:cNvPr id="12304" name="Object 17"/>
          <p:cNvGraphicFramePr>
            <a:graphicFrameLocks noChangeAspect="1"/>
          </p:cNvGraphicFramePr>
          <p:nvPr/>
        </p:nvGraphicFramePr>
        <p:xfrm>
          <a:off x="5029200" y="1804988"/>
          <a:ext cx="2700338" cy="481012"/>
        </p:xfrm>
        <a:graphic>
          <a:graphicData uri="http://schemas.openxmlformats.org/presentationml/2006/ole">
            <p:oleObj spid="_x0000_s12304" name="Equation" r:id="rId3" imgW="1422400" imgH="254000" progId="Equation.DSMT4">
              <p:embed/>
            </p:oleObj>
          </a:graphicData>
        </a:graphic>
      </p:graphicFrame>
      <p:grpSp>
        <p:nvGrpSpPr>
          <p:cNvPr id="12305" name="Group 40"/>
          <p:cNvGrpSpPr>
            <a:grpSpLocks/>
          </p:cNvGrpSpPr>
          <p:nvPr/>
        </p:nvGrpSpPr>
        <p:grpSpPr bwMode="auto">
          <a:xfrm>
            <a:off x="685800" y="4319588"/>
            <a:ext cx="623888" cy="481012"/>
            <a:chOff x="432" y="2721"/>
            <a:chExt cx="393" cy="303"/>
          </a:xfrm>
        </p:grpSpPr>
        <p:sp>
          <p:nvSpPr>
            <p:cNvPr id="91155" name="AutoShape 19"/>
            <p:cNvSpPr>
              <a:spLocks noChangeArrowheads="1"/>
            </p:cNvSpPr>
            <p:nvPr/>
          </p:nvSpPr>
          <p:spPr bwMode="auto">
            <a:xfrm>
              <a:off x="432" y="2721"/>
              <a:ext cx="384" cy="303"/>
            </a:xfrm>
            <a:prstGeom prst="flowChartAlternateProcess">
              <a:avLst/>
            </a:prstGeom>
            <a:solidFill>
              <a:srgbClr val="FFFFCC"/>
            </a:solidFill>
            <a:ln w="31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graphicFrame>
          <p:nvGraphicFramePr>
            <p:cNvPr id="12313" name="Object 20"/>
            <p:cNvGraphicFramePr>
              <a:graphicFrameLocks noChangeAspect="1"/>
            </p:cNvGraphicFramePr>
            <p:nvPr/>
          </p:nvGraphicFramePr>
          <p:xfrm>
            <a:off x="432" y="2721"/>
            <a:ext cx="393" cy="303"/>
          </p:xfrm>
          <a:graphic>
            <a:graphicData uri="http://schemas.openxmlformats.org/presentationml/2006/ole">
              <p:oleObj spid="_x0000_s12313" name="Equation" r:id="rId4" imgW="330057" imgH="253890" progId="Equation.DSMT4">
                <p:embed/>
              </p:oleObj>
            </a:graphicData>
          </a:graphic>
        </p:graphicFrame>
      </p:grpSp>
      <p:sp>
        <p:nvSpPr>
          <p:cNvPr id="12306" name="Rectangle 31"/>
          <p:cNvSpPr>
            <a:spLocks noChangeArrowheads="1"/>
          </p:cNvSpPr>
          <p:nvPr/>
        </p:nvSpPr>
        <p:spPr bwMode="auto">
          <a:xfrm>
            <a:off x="4171950" y="3062288"/>
            <a:ext cx="4438650" cy="366712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b="1" u="sng">
                <a:solidFill>
                  <a:srgbClr val="CC3300"/>
                </a:solidFill>
              </a:rPr>
              <a:t>Projection of </a:t>
            </a:r>
            <a:r>
              <a:rPr lang="de-DE" b="1" i="1" u="sng">
                <a:solidFill>
                  <a:srgbClr val="CC3300"/>
                </a:solidFill>
              </a:rPr>
              <a:t>U</a:t>
            </a:r>
            <a:r>
              <a:rPr lang="de-DE" b="1" u="sng">
                <a:solidFill>
                  <a:srgbClr val="CC3300"/>
                </a:solidFill>
              </a:rPr>
              <a:t>(r,r</a:t>
            </a:r>
            <a:r>
              <a:rPr lang="de-DE" altLang="en-US" b="1" u="sng">
                <a:solidFill>
                  <a:srgbClr val="CC3300"/>
                </a:solidFill>
              </a:rPr>
              <a:t>‘</a:t>
            </a:r>
            <a:r>
              <a:rPr lang="de-DE" b="1" u="sng">
                <a:solidFill>
                  <a:srgbClr val="CC3300"/>
                </a:solidFill>
              </a:rPr>
              <a:t>) onto Wannier basis</a:t>
            </a:r>
          </a:p>
        </p:txBody>
      </p:sp>
      <p:sp>
        <p:nvSpPr>
          <p:cNvPr id="12307" name="Rectangle 32"/>
          <p:cNvSpPr>
            <a:spLocks noChangeArrowheads="1"/>
          </p:cNvSpPr>
          <p:nvPr/>
        </p:nvSpPr>
        <p:spPr bwMode="auto">
          <a:xfrm>
            <a:off x="336550" y="685800"/>
            <a:ext cx="7978775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CC3300"/>
                </a:solidFill>
              </a:rPr>
              <a:t>Full-Potential Linearized Augmented Plane Wave </a:t>
            </a:r>
            <a:r>
              <a:rPr lang="de-DE" sz="2000" b="1" u="sng">
                <a:solidFill>
                  <a:schemeClr val="tx1"/>
                </a:solidFill>
              </a:rPr>
              <a:t>(www.flapw.de)</a:t>
            </a:r>
            <a:endParaRPr lang="de-DE" sz="2000" b="1">
              <a:solidFill>
                <a:schemeClr val="tx1"/>
              </a:solidFill>
            </a:endParaRPr>
          </a:p>
        </p:txBody>
      </p:sp>
      <p:graphicFrame>
        <p:nvGraphicFramePr>
          <p:cNvPr id="12308" name="Object 34"/>
          <p:cNvGraphicFramePr>
            <a:graphicFrameLocks noChangeAspect="1"/>
          </p:cNvGraphicFramePr>
          <p:nvPr/>
        </p:nvGraphicFramePr>
        <p:xfrm>
          <a:off x="4724400" y="3646488"/>
          <a:ext cx="3657600" cy="3059112"/>
        </p:xfrm>
        <a:graphic>
          <a:graphicData uri="http://schemas.openxmlformats.org/presentationml/2006/ole">
            <p:oleObj spid="_x0000_s12308" name="Equation" r:id="rId5" imgW="2819400" imgH="2349500" progId="Equation.3">
              <p:embed/>
            </p:oleObj>
          </a:graphicData>
        </a:graphic>
      </p:graphicFrame>
      <p:sp>
        <p:nvSpPr>
          <p:cNvPr id="12309" name="AutoShape 37"/>
          <p:cNvSpPr>
            <a:spLocks noChangeArrowheads="1"/>
          </p:cNvSpPr>
          <p:nvPr/>
        </p:nvSpPr>
        <p:spPr bwMode="auto">
          <a:xfrm>
            <a:off x="1524000" y="44196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10" name="AutoShape 38"/>
          <p:cNvSpPr>
            <a:spLocks noChangeArrowheads="1"/>
          </p:cNvSpPr>
          <p:nvPr/>
        </p:nvSpPr>
        <p:spPr bwMode="auto">
          <a:xfrm rot="5400000">
            <a:off x="6057900" y="24765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Text Box 17"/>
          <p:cNvSpPr txBox="1">
            <a:spLocks noChangeArrowheads="1"/>
          </p:cNvSpPr>
          <p:nvPr/>
        </p:nvSpPr>
        <p:spPr bwMode="auto">
          <a:xfrm>
            <a:off x="304800" y="5791200"/>
            <a:ext cx="35052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en-US" sz="1400">
                <a:solidFill>
                  <a:srgbClr val="0000FF"/>
                </a:solidFill>
              </a:rPr>
              <a:t>E. Sasioglu, C. </a:t>
            </a:r>
            <a:r>
              <a:rPr lang="de-DE" sz="1400">
                <a:solidFill>
                  <a:srgbClr val="0000FF"/>
                </a:solidFill>
              </a:rPr>
              <a:t>Friedrich, </a:t>
            </a:r>
            <a:r>
              <a:rPr lang="en-US" sz="1400">
                <a:solidFill>
                  <a:srgbClr val="0000FF"/>
                </a:solidFill>
              </a:rPr>
              <a:t>and </a:t>
            </a:r>
            <a:r>
              <a:rPr lang="de-DE" sz="1400">
                <a:solidFill>
                  <a:srgbClr val="0000FF"/>
                </a:solidFill>
              </a:rPr>
              <a:t>S. Blügel, </a:t>
            </a:r>
          </a:p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en-US" sz="1400">
                <a:solidFill>
                  <a:srgbClr val="0000FF"/>
                </a:solidFill>
              </a:rPr>
              <a:t>Phys. Rev. B </a:t>
            </a:r>
            <a:r>
              <a:rPr lang="en-US" sz="1400" b="1">
                <a:solidFill>
                  <a:srgbClr val="0000FF"/>
                </a:solidFill>
              </a:rPr>
              <a:t>83</a:t>
            </a:r>
            <a:r>
              <a:rPr lang="en-US" sz="1400">
                <a:solidFill>
                  <a:srgbClr val="0000FF"/>
                </a:solidFill>
              </a:rPr>
              <a:t>, 121101(R) (2011).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304800" y="76200"/>
            <a:ext cx="4724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en-US" sz="3200" b="1">
                <a:solidFill>
                  <a:srgbClr val="005B82"/>
                </a:solidFill>
                <a:ea typeface="ＭＳ Ｐゴシック" charset="0"/>
              </a:rPr>
              <a:t>Surface Hubbard </a:t>
            </a:r>
            <a:r>
              <a:rPr lang="en-US" sz="3200" b="1" i="1">
                <a:solidFill>
                  <a:srgbClr val="005B82"/>
                </a:solidFill>
                <a:ea typeface="ＭＳ Ｐゴシック" charset="0"/>
              </a:rPr>
              <a:t>U</a:t>
            </a:r>
          </a:p>
        </p:txBody>
      </p:sp>
      <p:grpSp>
        <p:nvGrpSpPr>
          <p:cNvPr id="13314" name="Group 35"/>
          <p:cNvGrpSpPr>
            <a:grpSpLocks/>
          </p:cNvGrpSpPr>
          <p:nvPr/>
        </p:nvGrpSpPr>
        <p:grpSpPr bwMode="auto">
          <a:xfrm>
            <a:off x="363538" y="822325"/>
            <a:ext cx="4589462" cy="1512888"/>
            <a:chOff x="229" y="518"/>
            <a:chExt cx="2891" cy="953"/>
          </a:xfrm>
        </p:grpSpPr>
        <p:sp>
          <p:nvSpPr>
            <p:cNvPr id="13334" name="Rectangle 10"/>
            <p:cNvSpPr>
              <a:spLocks noChangeArrowheads="1"/>
            </p:cNvSpPr>
            <p:nvPr/>
          </p:nvSpPr>
          <p:spPr bwMode="auto">
            <a:xfrm>
              <a:off x="229" y="518"/>
              <a:ext cx="2399" cy="250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  <a:effectLst>
              <a:prstShdw prst="shdw17" dist="12700">
                <a:schemeClr val="bg2">
                  <a:alpha val="74997"/>
                </a:schemeClr>
              </a:prstShdw>
            </a:effectLst>
          </p:spPr>
          <p:txBody>
            <a:bodyPr wrap="none" anchor="ctr">
              <a:spAutoFit/>
            </a:bodyPr>
            <a:lstStyle/>
            <a:p>
              <a:pPr algn="l" defTabSz="914400">
                <a:lnSpc>
                  <a:spcPct val="100000"/>
                </a:lnSpc>
                <a:buClrTx/>
                <a:buSzTx/>
                <a:buFontTx/>
                <a:buNone/>
              </a:pPr>
              <a:r>
                <a:rPr lang="de-DE" sz="2000" b="1" u="sng">
                  <a:solidFill>
                    <a:srgbClr val="005B82"/>
                  </a:solidFill>
                </a:rPr>
                <a:t>Competing effects at surfaces</a:t>
              </a:r>
              <a:endParaRPr lang="de-DE" sz="2000" b="1" i="1">
                <a:solidFill>
                  <a:srgbClr val="005B82"/>
                </a:solidFill>
              </a:endParaRPr>
            </a:p>
          </p:txBody>
        </p:sp>
        <p:grpSp>
          <p:nvGrpSpPr>
            <p:cNvPr id="13335" name="Group 22"/>
            <p:cNvGrpSpPr>
              <a:grpSpLocks/>
            </p:cNvGrpSpPr>
            <p:nvPr/>
          </p:nvGrpSpPr>
          <p:grpSpPr bwMode="auto">
            <a:xfrm>
              <a:off x="288" y="768"/>
              <a:ext cx="2832" cy="703"/>
              <a:chOff x="288" y="768"/>
              <a:chExt cx="2832" cy="703"/>
            </a:xfrm>
          </p:grpSpPr>
          <p:sp>
            <p:nvSpPr>
              <p:cNvPr id="129037" name="Rectangle 13"/>
              <p:cNvSpPr>
                <a:spLocks noChangeArrowheads="1"/>
              </p:cNvSpPr>
              <p:nvPr/>
            </p:nvSpPr>
            <p:spPr bwMode="auto">
              <a:xfrm>
                <a:off x="288" y="768"/>
                <a:ext cx="2832" cy="70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>
                <a:spAutoFit/>
              </a:bodyPr>
              <a:lstStyle/>
              <a:p>
                <a:pPr algn="l" defTabSz="914400">
                  <a:lnSpc>
                    <a:spcPct val="110000"/>
                  </a:lnSpc>
                  <a:spcBef>
                    <a:spcPts val="600"/>
                  </a:spcBef>
                  <a:buClr>
                    <a:srgbClr val="CC3300"/>
                  </a:buClr>
                  <a:buFont typeface="Wingdings" charset="0"/>
                  <a:buNone/>
                  <a:defRPr/>
                </a:pPr>
                <a:endParaRPr lang="en-US" sz="200">
                  <a:solidFill>
                    <a:srgbClr val="000000"/>
                  </a:solidFill>
                  <a:ea typeface="ＭＳ Ｐゴシック" charset="0"/>
                  <a:cs typeface="Arial Unicode MS" charset="0"/>
                  <a:sym typeface="Symbol" charset="0"/>
                </a:endParaRPr>
              </a:p>
              <a:p>
                <a:pPr algn="l" defTabSz="914400">
                  <a:lnSpc>
                    <a:spcPct val="80000"/>
                  </a:lnSpc>
                  <a:spcBef>
                    <a:spcPts val="600"/>
                  </a:spcBef>
                  <a:buClr>
                    <a:srgbClr val="CC3300"/>
                  </a:buClr>
                  <a:buFont typeface="Wingdings" charset="0"/>
                  <a:buChar char="§"/>
                  <a:defRPr/>
                </a:pPr>
                <a:r>
                  <a:rPr lang="en-US">
                    <a:solidFill>
                      <a:srgbClr val="0000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Reduced screening volume: </a:t>
                </a:r>
                <a:r>
                  <a:rPr lang="en-US" b="1" i="1">
                    <a:solidFill>
                      <a:srgbClr val="CC33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U</a:t>
                </a:r>
                <a:r>
                  <a:rPr lang="en-US">
                    <a:solidFill>
                      <a:srgbClr val="0000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</a:t>
                </a:r>
              </a:p>
              <a:p>
                <a:pPr algn="l" defTabSz="914400">
                  <a:lnSpc>
                    <a:spcPct val="80000"/>
                  </a:lnSpc>
                  <a:spcBef>
                    <a:spcPts val="600"/>
                  </a:spcBef>
                  <a:buClr>
                    <a:srgbClr val="CC3300"/>
                  </a:buClr>
                  <a:buFont typeface="Wingdings" charset="0"/>
                  <a:buChar char="§"/>
                  <a:defRPr/>
                </a:pPr>
                <a:r>
                  <a:rPr lang="en-US">
                    <a:solidFill>
                      <a:srgbClr val="0000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Electronic structure effects : </a:t>
                </a:r>
                <a:r>
                  <a:rPr lang="en-US" b="1" i="1">
                    <a:solidFill>
                      <a:srgbClr val="CC3300"/>
                    </a:solidFill>
                    <a:ea typeface="ＭＳ Ｐゴシック" charset="0"/>
                    <a:sym typeface="Symbol" charset="0"/>
                  </a:rPr>
                  <a:t>U</a:t>
                </a:r>
                <a:endParaRPr lang="de-DE" b="1">
                  <a:solidFill>
                    <a:srgbClr val="000000"/>
                  </a:solidFill>
                  <a:ea typeface="ＭＳ Ｐゴシック" charset="0"/>
                  <a:cs typeface="Arial Unicode MS" charset="0"/>
                  <a:sym typeface="Symbol" charset="0"/>
                </a:endParaRPr>
              </a:p>
              <a:p>
                <a:pPr algn="l" defTabSz="914400">
                  <a:lnSpc>
                    <a:spcPct val="80000"/>
                  </a:lnSpc>
                  <a:spcBef>
                    <a:spcPts val="600"/>
                  </a:spcBef>
                  <a:buClr>
                    <a:srgbClr val="CC3300"/>
                  </a:buClr>
                  <a:buFont typeface="Wingdings" charset="0"/>
                  <a:buNone/>
                  <a:defRPr/>
                </a:pPr>
                <a:r>
                  <a:rPr lang="en-US" sz="1400">
                    <a:solidFill>
                      <a:srgbClr val="0000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   </a:t>
                </a:r>
                <a:r>
                  <a:rPr lang="en-US" sz="1400">
                    <a:solidFill>
                      <a:srgbClr val="CC33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</a:t>
                </a:r>
                <a:r>
                  <a:rPr lang="en-US" sz="1400">
                    <a:solidFill>
                      <a:srgbClr val="0000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</a:t>
                </a:r>
                <a:r>
                  <a:rPr lang="en-US" sz="1400">
                    <a:solidFill>
                      <a:srgbClr val="CC33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Effective surface band narrowing</a:t>
                </a:r>
                <a:r>
                  <a:rPr lang="en-US" sz="1400">
                    <a:solidFill>
                      <a:srgbClr val="0000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</a:t>
                </a:r>
                <a:r>
                  <a:rPr lang="en-US" sz="1400">
                    <a:solidFill>
                      <a:schemeClr val="tx1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(metals)</a:t>
                </a:r>
                <a:r>
                  <a:rPr lang="en-US" sz="1400" i="1">
                    <a:solidFill>
                      <a:srgbClr val="005B82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   </a:t>
                </a:r>
              </a:p>
              <a:p>
                <a:pPr algn="l" defTabSz="914400">
                  <a:lnSpc>
                    <a:spcPct val="80000"/>
                  </a:lnSpc>
                  <a:spcBef>
                    <a:spcPts val="600"/>
                  </a:spcBef>
                  <a:buClr>
                    <a:srgbClr val="CC3300"/>
                  </a:buClr>
                  <a:buFont typeface="Wingdings" charset="0"/>
                  <a:buNone/>
                  <a:defRPr/>
                </a:pPr>
                <a:r>
                  <a:rPr lang="en-US" sz="1400" i="1">
                    <a:solidFill>
                      <a:srgbClr val="CC33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   </a:t>
                </a:r>
                <a:r>
                  <a:rPr lang="en-US" sz="1400">
                    <a:solidFill>
                      <a:srgbClr val="CC3300"/>
                    </a:solidFill>
                    <a:ea typeface="ＭＳ Ｐゴシック" charset="0"/>
                    <a:sym typeface="Symbol" charset="0"/>
                  </a:rPr>
                  <a:t></a:t>
                </a:r>
                <a:r>
                  <a:rPr lang="en-US" sz="1400" i="1">
                    <a:solidFill>
                      <a:srgbClr val="CC33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</a:t>
                </a:r>
                <a:r>
                  <a:rPr lang="en-US" sz="1400">
                    <a:solidFill>
                      <a:srgbClr val="CC33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Surface states</a:t>
                </a:r>
                <a:r>
                  <a:rPr lang="en-US" sz="1400">
                    <a:solidFill>
                      <a:srgbClr val="000000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 </a:t>
                </a:r>
                <a:r>
                  <a:rPr lang="en-US" sz="1400">
                    <a:solidFill>
                      <a:schemeClr val="tx1"/>
                    </a:solidFill>
                    <a:ea typeface="ＭＳ Ｐゴシック" charset="0"/>
                    <a:cs typeface="Arial Unicode MS" charset="0"/>
                    <a:sym typeface="Symbol" charset="0"/>
                  </a:rPr>
                  <a:t>(metals, insulators, semiconductor)</a:t>
                </a:r>
                <a:endParaRPr lang="de-DE" sz="1400">
                  <a:solidFill>
                    <a:schemeClr val="tx1"/>
                  </a:solidFill>
                  <a:ea typeface="ＭＳ Ｐゴシック" charset="0"/>
                  <a:cs typeface="Arial Unicode MS" charset="0"/>
                  <a:sym typeface="Symbol" charset="0"/>
                </a:endParaRPr>
              </a:p>
            </p:txBody>
          </p:sp>
          <p:sp>
            <p:nvSpPr>
              <p:cNvPr id="129039" name="Line 15"/>
              <p:cNvSpPr>
                <a:spLocks noChangeShapeType="1"/>
              </p:cNvSpPr>
              <p:nvPr/>
            </p:nvSpPr>
            <p:spPr bwMode="auto">
              <a:xfrm flipV="1">
                <a:off x="2400" y="806"/>
                <a:ext cx="0" cy="144"/>
              </a:xfrm>
              <a:prstGeom prst="line">
                <a:avLst/>
              </a:prstGeom>
              <a:noFill/>
              <a:ln w="25400">
                <a:solidFill>
                  <a:srgbClr val="CC3300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29040" name="Line 16"/>
              <p:cNvSpPr>
                <a:spLocks noChangeShapeType="1"/>
              </p:cNvSpPr>
              <p:nvPr/>
            </p:nvSpPr>
            <p:spPr bwMode="auto">
              <a:xfrm>
                <a:off x="2400" y="1013"/>
                <a:ext cx="0" cy="144"/>
              </a:xfrm>
              <a:prstGeom prst="line">
                <a:avLst/>
              </a:prstGeom>
              <a:noFill/>
              <a:ln w="25400">
                <a:solidFill>
                  <a:srgbClr val="CC3300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</p:grpSp>
      <p:graphicFrame>
        <p:nvGraphicFramePr>
          <p:cNvPr id="13315" name="Object 31"/>
          <p:cNvGraphicFramePr>
            <a:graphicFrameLocks noChangeAspect="1"/>
          </p:cNvGraphicFramePr>
          <p:nvPr/>
        </p:nvGraphicFramePr>
        <p:xfrm>
          <a:off x="304800" y="5889625"/>
          <a:ext cx="1219200" cy="511175"/>
        </p:xfrm>
        <a:graphic>
          <a:graphicData uri="http://schemas.openxmlformats.org/presentationml/2006/ole">
            <p:oleObj spid="_x0000_s13315" name="Equation" r:id="rId3" imgW="545863" imgH="228501" progId="Equation.DSMT4">
              <p:embed/>
            </p:oleObj>
          </a:graphicData>
        </a:graphic>
      </p:graphicFrame>
      <p:graphicFrame>
        <p:nvGraphicFramePr>
          <p:cNvPr id="13316" name="Object 32"/>
          <p:cNvGraphicFramePr>
            <a:graphicFrameLocks noChangeAspect="1"/>
          </p:cNvGraphicFramePr>
          <p:nvPr/>
        </p:nvGraphicFramePr>
        <p:xfrm>
          <a:off x="6477000" y="5791200"/>
          <a:ext cx="1219200" cy="511175"/>
        </p:xfrm>
        <a:graphic>
          <a:graphicData uri="http://schemas.openxmlformats.org/presentationml/2006/ole">
            <p:oleObj spid="_x0000_s13316" name="Equation" r:id="rId4" imgW="545863" imgH="228501" progId="Equation.DSMT4">
              <p:embed/>
            </p:oleObj>
          </a:graphicData>
        </a:graphic>
      </p:graphicFrame>
      <p:graphicFrame>
        <p:nvGraphicFramePr>
          <p:cNvPr id="13317" name="Object 33"/>
          <p:cNvGraphicFramePr>
            <a:graphicFrameLocks noChangeAspect="1"/>
          </p:cNvGraphicFramePr>
          <p:nvPr/>
        </p:nvGraphicFramePr>
        <p:xfrm>
          <a:off x="3062288" y="5965825"/>
          <a:ext cx="1190625" cy="511175"/>
        </p:xfrm>
        <a:graphic>
          <a:graphicData uri="http://schemas.openxmlformats.org/presentationml/2006/ole">
            <p:oleObj spid="_x0000_s13317" name="Equation" r:id="rId5" imgW="533169" imgH="228501" progId="Equation.DSMT4">
              <p:embed/>
            </p:oleObj>
          </a:graphicData>
        </a:graphic>
      </p:graphicFrame>
      <p:grpSp>
        <p:nvGrpSpPr>
          <p:cNvPr id="13318" name="Group 37"/>
          <p:cNvGrpSpPr>
            <a:grpSpLocks/>
          </p:cNvGrpSpPr>
          <p:nvPr/>
        </p:nvGrpSpPr>
        <p:grpSpPr bwMode="auto">
          <a:xfrm>
            <a:off x="1219200" y="2655888"/>
            <a:ext cx="6934200" cy="3135312"/>
            <a:chOff x="768" y="1673"/>
            <a:chExt cx="4368" cy="1975"/>
          </a:xfrm>
        </p:grpSpPr>
        <p:pic>
          <p:nvPicPr>
            <p:cNvPr id="129044" name="Picture 2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879" b="27148"/>
            <a:stretch>
              <a:fillRect/>
            </a:stretch>
          </p:blipFill>
          <p:spPr bwMode="auto">
            <a:xfrm>
              <a:off x="768" y="1673"/>
              <a:ext cx="4368" cy="1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129048" name="AutoShape 24"/>
            <p:cNvSpPr>
              <a:spLocks noChangeArrowheads="1"/>
            </p:cNvSpPr>
            <p:nvPr/>
          </p:nvSpPr>
          <p:spPr bwMode="auto">
            <a:xfrm>
              <a:off x="1301" y="2544"/>
              <a:ext cx="1854" cy="816"/>
            </a:xfrm>
            <a:prstGeom prst="wedgeRectCallout">
              <a:avLst>
                <a:gd name="adj1" fmla="val 2102"/>
                <a:gd name="adj2" fmla="val 103801"/>
              </a:avLst>
            </a:prstGeom>
            <a:noFill/>
            <a:ln w="31750">
              <a:solidFill>
                <a:srgbClr val="005B8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9049" name="AutoShape 25"/>
            <p:cNvSpPr>
              <a:spLocks noChangeArrowheads="1"/>
            </p:cNvSpPr>
            <p:nvPr/>
          </p:nvSpPr>
          <p:spPr bwMode="auto">
            <a:xfrm>
              <a:off x="3168" y="2544"/>
              <a:ext cx="432" cy="816"/>
            </a:xfrm>
            <a:prstGeom prst="wedgeRectCallout">
              <a:avLst>
                <a:gd name="adj1" fmla="val 207639"/>
                <a:gd name="adj2" fmla="val 87620"/>
              </a:avLst>
            </a:prstGeom>
            <a:noFill/>
            <a:ln w="31750">
              <a:solidFill>
                <a:srgbClr val="CC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9052" name="Rectangle 28"/>
            <p:cNvSpPr>
              <a:spLocks noChangeArrowheads="1"/>
            </p:cNvSpPr>
            <p:nvPr/>
          </p:nvSpPr>
          <p:spPr bwMode="auto">
            <a:xfrm>
              <a:off x="3600" y="2304"/>
              <a:ext cx="240" cy="240"/>
            </a:xfrm>
            <a:prstGeom prst="rect">
              <a:avLst/>
            </a:prstGeom>
            <a:noFill/>
            <a:ln w="31750">
              <a:solidFill>
                <a:srgbClr val="CC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9054" name="AutoShape 30"/>
            <p:cNvSpPr>
              <a:spLocks noChangeArrowheads="1"/>
            </p:cNvSpPr>
            <p:nvPr/>
          </p:nvSpPr>
          <p:spPr bwMode="auto">
            <a:xfrm>
              <a:off x="852" y="2016"/>
              <a:ext cx="449" cy="1584"/>
            </a:xfrm>
            <a:prstGeom prst="wedgeRectCallout">
              <a:avLst>
                <a:gd name="adj1" fmla="val -131069"/>
                <a:gd name="adj2" fmla="val 54292"/>
              </a:avLst>
            </a:prstGeom>
            <a:noFill/>
            <a:ln w="31750">
              <a:solidFill>
                <a:srgbClr val="CC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29060" name="Line 36"/>
            <p:cNvSpPr>
              <a:spLocks noChangeShapeType="1"/>
            </p:cNvSpPr>
            <p:nvPr/>
          </p:nvSpPr>
          <p:spPr bwMode="auto">
            <a:xfrm>
              <a:off x="1307" y="2544"/>
              <a:ext cx="0" cy="816"/>
            </a:xfrm>
            <a:prstGeom prst="line">
              <a:avLst/>
            </a:prstGeom>
            <a:noFill/>
            <a:ln w="19050">
              <a:solidFill>
                <a:srgbClr val="005B8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</p:grpSp>
      <p:grpSp>
        <p:nvGrpSpPr>
          <p:cNvPr id="13319" name="Group 38"/>
          <p:cNvGrpSpPr>
            <a:grpSpLocks/>
          </p:cNvGrpSpPr>
          <p:nvPr/>
        </p:nvGrpSpPr>
        <p:grpSpPr bwMode="auto">
          <a:xfrm>
            <a:off x="5715000" y="685800"/>
            <a:ext cx="1603375" cy="2209800"/>
            <a:chOff x="288" y="2352"/>
            <a:chExt cx="1010" cy="1392"/>
          </a:xfrm>
        </p:grpSpPr>
        <p:grpSp>
          <p:nvGrpSpPr>
            <p:cNvPr id="13321" name="Group 39"/>
            <p:cNvGrpSpPr>
              <a:grpSpLocks/>
            </p:cNvGrpSpPr>
            <p:nvPr/>
          </p:nvGrpSpPr>
          <p:grpSpPr bwMode="auto">
            <a:xfrm>
              <a:off x="288" y="2352"/>
              <a:ext cx="1010" cy="1392"/>
              <a:chOff x="2311" y="1008"/>
              <a:chExt cx="1723" cy="2496"/>
            </a:xfrm>
          </p:grpSpPr>
          <p:pic>
            <p:nvPicPr>
              <p:cNvPr id="13323" name="Picture 21" descr="fdanim"/>
              <p:cNvPicPr>
                <a:picLocks noChangeAspect="1" noChangeArrowheads="1" noCrop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 rot="467182">
                <a:off x="2311" y="1053"/>
                <a:ext cx="1723" cy="2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9065" name="Line 41"/>
              <p:cNvSpPr>
                <a:spLocks noChangeShapeType="1"/>
              </p:cNvSpPr>
              <p:nvPr/>
            </p:nvSpPr>
            <p:spPr bwMode="auto">
              <a:xfrm flipH="1">
                <a:off x="2360" y="1967"/>
                <a:ext cx="384" cy="101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29066" name="Line 42"/>
              <p:cNvSpPr>
                <a:spLocks noChangeShapeType="1"/>
              </p:cNvSpPr>
              <p:nvPr/>
            </p:nvSpPr>
            <p:spPr bwMode="auto">
              <a:xfrm>
                <a:off x="3551" y="1921"/>
                <a:ext cx="241" cy="1583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29067" name="Line 43"/>
              <p:cNvSpPr>
                <a:spLocks noChangeShapeType="1"/>
              </p:cNvSpPr>
              <p:nvPr/>
            </p:nvSpPr>
            <p:spPr bwMode="auto">
              <a:xfrm flipH="1" flipV="1">
                <a:off x="2596" y="1008"/>
                <a:ext cx="143" cy="959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29068" name="Line 44"/>
              <p:cNvSpPr>
                <a:spLocks noChangeShapeType="1"/>
              </p:cNvSpPr>
              <p:nvPr/>
            </p:nvSpPr>
            <p:spPr bwMode="auto">
              <a:xfrm flipV="1">
                <a:off x="3551" y="1248"/>
                <a:ext cx="288" cy="672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  <p:sp>
          <p:nvSpPr>
            <p:cNvPr id="13322" name="TextBox 17"/>
            <p:cNvSpPr txBox="1">
              <a:spLocks noChangeArrowheads="1"/>
            </p:cNvSpPr>
            <p:nvPr/>
          </p:nvSpPr>
          <p:spPr bwMode="auto">
            <a:xfrm>
              <a:off x="624" y="2880"/>
              <a:ext cx="260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i="1">
                  <a:solidFill>
                    <a:schemeClr val="tx1"/>
                  </a:solidFill>
                </a:rPr>
                <a:t>U 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29070" name="Text Box 46"/>
          <p:cNvSpPr txBox="1">
            <a:spLocks noChangeArrowheads="1"/>
          </p:cNvSpPr>
          <p:nvPr/>
        </p:nvSpPr>
        <p:spPr bwMode="auto">
          <a:xfrm>
            <a:off x="5562600" y="6283325"/>
            <a:ext cx="3505200" cy="4984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sz="1300" smtClean="0">
                <a:solidFill>
                  <a:srgbClr val="0000FF"/>
                </a:solidFill>
              </a:rPr>
              <a:t>E. Sasioglu, C. Friedrich, and S. Blugel, Phys. Rev. Lett. </a:t>
            </a:r>
            <a:r>
              <a:rPr lang="en-US" sz="1300" b="1" smtClean="0">
                <a:solidFill>
                  <a:srgbClr val="0000FF"/>
                </a:solidFill>
              </a:rPr>
              <a:t>109</a:t>
            </a:r>
            <a:r>
              <a:rPr lang="en-US" sz="1300" smtClean="0">
                <a:solidFill>
                  <a:srgbClr val="0000FF"/>
                </a:solidFill>
              </a:rPr>
              <a:t>, 146401 (2012).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9" name="Rectangle 79"/>
          <p:cNvSpPr>
            <a:spLocks noChangeArrowheads="1"/>
          </p:cNvSpPr>
          <p:nvPr/>
        </p:nvSpPr>
        <p:spPr bwMode="auto">
          <a:xfrm>
            <a:off x="381000" y="6096000"/>
            <a:ext cx="4572000" cy="609600"/>
          </a:xfrm>
          <a:prstGeom prst="rect">
            <a:avLst/>
          </a:prstGeom>
          <a:solidFill>
            <a:schemeClr val="bg1"/>
          </a:solidFill>
          <a:ln w="25400">
            <a:solidFill>
              <a:srgbClr val="005B8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304800" y="76200"/>
            <a:ext cx="4724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en-US" sz="3200" b="1">
                <a:solidFill>
                  <a:srgbClr val="005B82"/>
                </a:solidFill>
                <a:ea typeface="ＭＳ Ｐゴシック" charset="0"/>
              </a:rPr>
              <a:t>Surface Hubbard </a:t>
            </a:r>
            <a:r>
              <a:rPr lang="en-US" sz="3200" b="1" i="1">
                <a:solidFill>
                  <a:srgbClr val="005B82"/>
                </a:solidFill>
                <a:ea typeface="ＭＳ Ｐゴシック" charset="0"/>
              </a:rPr>
              <a:t>U</a:t>
            </a:r>
          </a:p>
        </p:txBody>
      </p:sp>
      <p:sp>
        <p:nvSpPr>
          <p:cNvPr id="14339" name="Rectangle 10"/>
          <p:cNvSpPr>
            <a:spLocks noChangeArrowheads="1"/>
          </p:cNvSpPr>
          <p:nvPr/>
        </p:nvSpPr>
        <p:spPr bwMode="auto">
          <a:xfrm>
            <a:off x="2743200" y="654050"/>
            <a:ext cx="1157288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 u="sng">
                <a:solidFill>
                  <a:srgbClr val="CC3300"/>
                </a:solidFill>
              </a:rPr>
              <a:t>fcc Al</a:t>
            </a:r>
            <a:r>
              <a:rPr lang="de-DE" sz="1600" b="1">
                <a:solidFill>
                  <a:srgbClr val="CC3300"/>
                </a:solidFill>
              </a:rPr>
              <a:t> </a:t>
            </a:r>
            <a:r>
              <a:rPr lang="de-DE" sz="1600">
                <a:solidFill>
                  <a:schemeClr val="tx1"/>
                </a:solidFill>
              </a:rPr>
              <a:t>(3</a:t>
            </a:r>
            <a:r>
              <a:rPr lang="de-DE" sz="1600" i="1">
                <a:solidFill>
                  <a:schemeClr val="tx1"/>
                </a:solidFill>
              </a:rPr>
              <a:t>p</a:t>
            </a:r>
            <a:r>
              <a:rPr lang="de-DE" sz="1600">
                <a:solidFill>
                  <a:schemeClr val="tx1"/>
                </a:solidFill>
              </a:rPr>
              <a:t>)</a:t>
            </a:r>
            <a:endParaRPr lang="de-DE" sz="1600" i="1">
              <a:solidFill>
                <a:schemeClr val="tx1"/>
              </a:solidFill>
            </a:endParaRPr>
          </a:p>
        </p:txBody>
      </p:sp>
      <p:graphicFrame>
        <p:nvGraphicFramePr>
          <p:cNvPr id="14340" name="Object 12"/>
          <p:cNvGraphicFramePr>
            <a:graphicFrameLocks noChangeAspect="1"/>
          </p:cNvGraphicFramePr>
          <p:nvPr/>
        </p:nvGraphicFramePr>
        <p:xfrm>
          <a:off x="381000" y="4259263"/>
          <a:ext cx="8382000" cy="846137"/>
        </p:xfrm>
        <a:graphic>
          <a:graphicData uri="http://schemas.openxmlformats.org/presentationml/2006/ole">
            <p:oleObj spid="_x0000_s14340" name="Equation" r:id="rId3" imgW="4838700" imgH="482600" progId="Equation.DSMT4">
              <p:embed/>
            </p:oleObj>
          </a:graphicData>
        </a:graphic>
      </p:graphicFrame>
      <p:pic>
        <p:nvPicPr>
          <p:cNvPr id="133133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914400"/>
            <a:ext cx="1754188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14342" name="Group 27"/>
          <p:cNvGrpSpPr>
            <a:grpSpLocks/>
          </p:cNvGrpSpPr>
          <p:nvPr/>
        </p:nvGrpSpPr>
        <p:grpSpPr bwMode="auto">
          <a:xfrm>
            <a:off x="381000" y="3276600"/>
            <a:ext cx="3808413" cy="904875"/>
            <a:chOff x="203" y="2160"/>
            <a:chExt cx="2399" cy="570"/>
          </a:xfrm>
        </p:grpSpPr>
        <p:sp>
          <p:nvSpPr>
            <p:cNvPr id="133137" name="Rectangle 17"/>
            <p:cNvSpPr>
              <a:spLocks noChangeArrowheads="1"/>
            </p:cNvSpPr>
            <p:nvPr/>
          </p:nvSpPr>
          <p:spPr bwMode="auto">
            <a:xfrm>
              <a:off x="251" y="2367"/>
              <a:ext cx="1909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algn="l" defTabSz="914400">
                <a:lnSpc>
                  <a:spcPct val="110000"/>
                </a:lnSpc>
                <a:spcBef>
                  <a:spcPts val="600"/>
                </a:spcBef>
                <a:buClr>
                  <a:srgbClr val="CC3300"/>
                </a:buClr>
                <a:buFont typeface="Wingdings" charset="0"/>
                <a:buNone/>
                <a:defRPr/>
              </a:pPr>
              <a:endParaRPr lang="en-US" sz="2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endParaRPr>
            </a:p>
            <a:p>
              <a:pPr algn="l" defTabSz="914400">
                <a:lnSpc>
                  <a:spcPct val="80000"/>
                </a:lnSpc>
                <a:spcBef>
                  <a:spcPts val="600"/>
                </a:spcBef>
                <a:buClr>
                  <a:srgbClr val="CC3300"/>
                </a:buClr>
                <a:buFont typeface="Wingdings" charset="0"/>
                <a:buChar char="§"/>
                <a:defRPr/>
              </a:pPr>
              <a:r>
                <a:rPr lang="en-US" sz="1600">
                  <a:solidFill>
                    <a:srgbClr val="000000"/>
                  </a:solidFill>
                  <a:ea typeface="ＭＳ Ｐゴシック" charset="0"/>
                  <a:cs typeface="Arial Unicode MS" charset="0"/>
                  <a:sym typeface="Symbol" charset="0"/>
                </a:rPr>
                <a:t> Reduced screening volume: </a:t>
              </a:r>
              <a:r>
                <a:rPr lang="en-US" sz="1600" b="1" i="1">
                  <a:solidFill>
                    <a:srgbClr val="CC3300"/>
                  </a:solidFill>
                  <a:ea typeface="ＭＳ Ｐゴシック" charset="0"/>
                  <a:cs typeface="Arial Unicode MS" charset="0"/>
                  <a:sym typeface="Symbol" charset="0"/>
                </a:rPr>
                <a:t>U</a:t>
              </a:r>
              <a:r>
                <a:rPr lang="en-US" sz="1600">
                  <a:solidFill>
                    <a:srgbClr val="000000"/>
                  </a:solidFill>
                  <a:ea typeface="ＭＳ Ｐゴシック" charset="0"/>
                  <a:cs typeface="Arial Unicode MS" charset="0"/>
                  <a:sym typeface="Symbol" charset="0"/>
                </a:rPr>
                <a:t> </a:t>
              </a:r>
            </a:p>
            <a:p>
              <a:pPr algn="l" defTabSz="914400">
                <a:lnSpc>
                  <a:spcPct val="80000"/>
                </a:lnSpc>
                <a:spcBef>
                  <a:spcPts val="600"/>
                </a:spcBef>
                <a:buClr>
                  <a:srgbClr val="CC3300"/>
                </a:buClr>
                <a:buFont typeface="Wingdings" charset="0"/>
                <a:buChar char="§"/>
                <a:defRPr/>
              </a:pPr>
              <a:r>
                <a:rPr lang="en-US" sz="1600">
                  <a:solidFill>
                    <a:srgbClr val="000000"/>
                  </a:solidFill>
                  <a:ea typeface="ＭＳ Ｐゴシック" charset="0"/>
                  <a:cs typeface="Arial Unicode MS" charset="0"/>
                  <a:sym typeface="Symbol" charset="0"/>
                </a:rPr>
                <a:t> Electronic structure effects : </a:t>
              </a:r>
              <a:r>
                <a:rPr lang="en-US" sz="1600" b="1" i="1">
                  <a:solidFill>
                    <a:srgbClr val="CC3300"/>
                  </a:solidFill>
                  <a:ea typeface="ＭＳ Ｐゴシック" charset="0"/>
                  <a:sym typeface="Symbol" charset="0"/>
                </a:rPr>
                <a:t>U</a:t>
              </a:r>
              <a:endParaRPr lang="de-DE" sz="1600">
                <a:solidFill>
                  <a:schemeClr val="tx1"/>
                </a:solidFill>
                <a:ea typeface="ＭＳ Ｐゴシック" charset="0"/>
                <a:cs typeface="Arial Unicode MS" charset="0"/>
                <a:sym typeface="Symbol" charset="0"/>
              </a:endParaRPr>
            </a:p>
          </p:txBody>
        </p:sp>
        <p:sp>
          <p:nvSpPr>
            <p:cNvPr id="14356" name="Rectangle 15"/>
            <p:cNvSpPr>
              <a:spLocks noChangeArrowheads="1"/>
            </p:cNvSpPr>
            <p:nvPr/>
          </p:nvSpPr>
          <p:spPr bwMode="auto">
            <a:xfrm>
              <a:off x="203" y="2160"/>
              <a:ext cx="2399" cy="250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  <a:effectLst>
              <a:prstShdw prst="shdw17" dist="12700">
                <a:schemeClr val="bg2">
                  <a:alpha val="74997"/>
                </a:schemeClr>
              </a:prstShdw>
            </a:effectLst>
          </p:spPr>
          <p:txBody>
            <a:bodyPr wrap="none" anchor="ctr">
              <a:spAutoFit/>
            </a:bodyPr>
            <a:lstStyle/>
            <a:p>
              <a:pPr algn="l" defTabSz="914400">
                <a:lnSpc>
                  <a:spcPct val="100000"/>
                </a:lnSpc>
                <a:buClrTx/>
                <a:buSzTx/>
                <a:buFontTx/>
                <a:buNone/>
              </a:pPr>
              <a:r>
                <a:rPr lang="de-DE" sz="2000" b="1" u="sng">
                  <a:solidFill>
                    <a:srgbClr val="005B82"/>
                  </a:solidFill>
                </a:rPr>
                <a:t>Competing effects at surfaces</a:t>
              </a:r>
              <a:endParaRPr lang="de-DE" sz="2000" b="1" i="1">
                <a:solidFill>
                  <a:srgbClr val="005B82"/>
                </a:solidFill>
              </a:endParaRPr>
            </a:p>
          </p:txBody>
        </p:sp>
        <p:sp>
          <p:nvSpPr>
            <p:cNvPr id="133138" name="Line 18"/>
            <p:cNvSpPr>
              <a:spLocks noChangeShapeType="1"/>
            </p:cNvSpPr>
            <p:nvPr/>
          </p:nvSpPr>
          <p:spPr bwMode="auto">
            <a:xfrm flipV="1">
              <a:off x="2112" y="2432"/>
              <a:ext cx="0" cy="115"/>
            </a:xfrm>
            <a:prstGeom prst="line">
              <a:avLst/>
            </a:prstGeom>
            <a:noFill/>
            <a:ln w="19050">
              <a:solidFill>
                <a:srgbClr val="CC33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3139" name="Line 19"/>
            <p:cNvSpPr>
              <a:spLocks noChangeShapeType="1"/>
            </p:cNvSpPr>
            <p:nvPr/>
          </p:nvSpPr>
          <p:spPr bwMode="auto">
            <a:xfrm>
              <a:off x="2112" y="2605"/>
              <a:ext cx="0" cy="115"/>
            </a:xfrm>
            <a:prstGeom prst="line">
              <a:avLst/>
            </a:prstGeom>
            <a:noFill/>
            <a:ln w="19050">
              <a:solidFill>
                <a:srgbClr val="CC33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</p:grpSp>
      <p:graphicFrame>
        <p:nvGraphicFramePr>
          <p:cNvPr id="14343" name="Object 24"/>
          <p:cNvGraphicFramePr>
            <a:graphicFrameLocks noChangeAspect="1"/>
          </p:cNvGraphicFramePr>
          <p:nvPr/>
        </p:nvGraphicFramePr>
        <p:xfrm>
          <a:off x="390525" y="4953000"/>
          <a:ext cx="2047875" cy="504825"/>
        </p:xfrm>
        <a:graphic>
          <a:graphicData uri="http://schemas.openxmlformats.org/presentationml/2006/ole">
            <p:oleObj spid="_x0000_s14343" name="Equation" r:id="rId5" imgW="927100" imgH="228600" progId="Equation.DSMT4">
              <p:embed/>
            </p:oleObj>
          </a:graphicData>
        </a:graphic>
      </p:graphicFrame>
      <p:sp>
        <p:nvSpPr>
          <p:cNvPr id="14344" name="AutoShape 25"/>
          <p:cNvSpPr>
            <a:spLocks noChangeArrowheads="1"/>
          </p:cNvSpPr>
          <p:nvPr/>
        </p:nvSpPr>
        <p:spPr bwMode="auto">
          <a:xfrm>
            <a:off x="5486400" y="18288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4345" name="Object 28"/>
          <p:cNvGraphicFramePr>
            <a:graphicFrameLocks noChangeAspect="1"/>
          </p:cNvGraphicFramePr>
          <p:nvPr/>
        </p:nvGraphicFramePr>
        <p:xfrm>
          <a:off x="3292475" y="5410200"/>
          <a:ext cx="1965325" cy="533400"/>
        </p:xfrm>
        <a:graphic>
          <a:graphicData uri="http://schemas.openxmlformats.org/presentationml/2006/ole">
            <p:oleObj spid="_x0000_s14345" name="Equation" r:id="rId6" imgW="888614" imgH="241195" progId="Equation.DSMT4">
              <p:embed/>
            </p:oleObj>
          </a:graphicData>
        </a:graphic>
      </p:graphicFrame>
      <p:graphicFrame>
        <p:nvGraphicFramePr>
          <p:cNvPr id="14346" name="Object 29"/>
          <p:cNvGraphicFramePr>
            <a:graphicFrameLocks noChangeAspect="1"/>
          </p:cNvGraphicFramePr>
          <p:nvPr/>
        </p:nvGraphicFramePr>
        <p:xfrm>
          <a:off x="2133600" y="990600"/>
          <a:ext cx="190500" cy="990600"/>
        </p:xfrm>
        <a:graphic>
          <a:graphicData uri="http://schemas.openxmlformats.org/presentationml/2006/ole">
            <p:oleObj spid="_x0000_s14346" name="Equation" r:id="rId7" imgW="253890" imgH="1320227" progId="Equation.DSMT4">
              <p:embed/>
            </p:oleObj>
          </a:graphicData>
        </a:graphic>
      </p:graphicFrame>
      <p:pic>
        <p:nvPicPr>
          <p:cNvPr id="133152" name="Picture 3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44"/>
          <a:stretch>
            <a:fillRect/>
          </a:stretch>
        </p:blipFill>
        <p:spPr bwMode="auto">
          <a:xfrm>
            <a:off x="2620963" y="1066800"/>
            <a:ext cx="2789237" cy="190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33153" name="Picture 3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6938" y="990600"/>
            <a:ext cx="2709862" cy="224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3197" name="Rectangle 77"/>
          <p:cNvSpPr>
            <a:spLocks noChangeArrowheads="1"/>
          </p:cNvSpPr>
          <p:nvPr/>
        </p:nvSpPr>
        <p:spPr bwMode="auto">
          <a:xfrm>
            <a:off x="838200" y="6172200"/>
            <a:ext cx="30226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b="1">
                <a:solidFill>
                  <a:srgbClr val="000000"/>
                </a:solidFill>
                <a:ea typeface="ＭＳ Ｐゴシック" charset="0"/>
                <a:sym typeface="Symbol" charset="0"/>
              </a:rPr>
              <a:t>Volume effect is dominating: </a:t>
            </a:r>
          </a:p>
        </p:txBody>
      </p:sp>
      <p:graphicFrame>
        <p:nvGraphicFramePr>
          <p:cNvPr id="14350" name="Object 78"/>
          <p:cNvGraphicFramePr>
            <a:graphicFrameLocks noChangeAspect="1"/>
          </p:cNvGraphicFramePr>
          <p:nvPr/>
        </p:nvGraphicFramePr>
        <p:xfrm>
          <a:off x="3733800" y="6172200"/>
          <a:ext cx="1143000" cy="479425"/>
        </p:xfrm>
        <a:graphic>
          <a:graphicData uri="http://schemas.openxmlformats.org/presentationml/2006/ole">
            <p:oleObj spid="_x0000_s14350" name="Equation" r:id="rId10" imgW="545863" imgH="228501" progId="Equation.DSMT4">
              <p:embed/>
            </p:oleObj>
          </a:graphicData>
        </a:graphic>
      </p:graphicFrame>
      <p:sp>
        <p:nvSpPr>
          <p:cNvPr id="14351" name="AutoShape 80"/>
          <p:cNvSpPr>
            <a:spLocks noChangeArrowheads="1"/>
          </p:cNvSpPr>
          <p:nvPr/>
        </p:nvSpPr>
        <p:spPr bwMode="auto">
          <a:xfrm>
            <a:off x="533400" y="62484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01" name="Text Box 81"/>
          <p:cNvSpPr txBox="1">
            <a:spLocks noChangeArrowheads="1"/>
          </p:cNvSpPr>
          <p:nvPr/>
        </p:nvSpPr>
        <p:spPr bwMode="auto">
          <a:xfrm>
            <a:off x="304800" y="5486400"/>
            <a:ext cx="2509838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b="1">
                <a:solidFill>
                  <a:schemeClr val="tx1"/>
                </a:solidFill>
                <a:ea typeface="ＭＳ Ｐゴシック" charset="0"/>
              </a:rPr>
              <a:t>Surface band narrowing</a:t>
            </a:r>
          </a:p>
        </p:txBody>
      </p:sp>
      <p:sp>
        <p:nvSpPr>
          <p:cNvPr id="14353" name="AutoShape 82"/>
          <p:cNvSpPr>
            <a:spLocks noChangeArrowheads="1"/>
          </p:cNvSpPr>
          <p:nvPr/>
        </p:nvSpPr>
        <p:spPr bwMode="auto">
          <a:xfrm>
            <a:off x="2895600" y="55626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04" name="Text Box 84"/>
          <p:cNvSpPr txBox="1">
            <a:spLocks noChangeArrowheads="1"/>
          </p:cNvSpPr>
          <p:nvPr/>
        </p:nvSpPr>
        <p:spPr bwMode="auto">
          <a:xfrm>
            <a:off x="5867400" y="6283325"/>
            <a:ext cx="3200400" cy="4984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sz="1300" smtClean="0">
                <a:solidFill>
                  <a:srgbClr val="0000FF"/>
                </a:solidFill>
              </a:rPr>
              <a:t>E. Sasioglu, C. Friedrich, and S. Blugel, Phys. Rev. Lett. </a:t>
            </a:r>
            <a:r>
              <a:rPr lang="en-US" sz="1300" b="1" smtClean="0">
                <a:solidFill>
                  <a:srgbClr val="0000FF"/>
                </a:solidFill>
              </a:rPr>
              <a:t>109</a:t>
            </a:r>
            <a:r>
              <a:rPr lang="en-US" sz="1300" smtClean="0">
                <a:solidFill>
                  <a:srgbClr val="0000FF"/>
                </a:solidFill>
              </a:rPr>
              <a:t>, 146401 (2012).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304800" y="76200"/>
            <a:ext cx="4724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en-US" sz="3200" b="1">
                <a:solidFill>
                  <a:srgbClr val="005B82"/>
                </a:solidFill>
                <a:ea typeface="ＭＳ Ｐゴシック" charset="0"/>
              </a:rPr>
              <a:t>Surface Hubbard </a:t>
            </a:r>
            <a:r>
              <a:rPr lang="en-US" sz="3200" b="1" i="1">
                <a:solidFill>
                  <a:srgbClr val="005B82"/>
                </a:solidFill>
                <a:ea typeface="ＭＳ Ｐゴシック" charset="0"/>
              </a:rPr>
              <a:t>U</a:t>
            </a:r>
          </a:p>
        </p:txBody>
      </p:sp>
      <p:sp>
        <p:nvSpPr>
          <p:cNvPr id="134166" name="Rectangle 22"/>
          <p:cNvSpPr>
            <a:spLocks noChangeArrowheads="1"/>
          </p:cNvSpPr>
          <p:nvPr/>
        </p:nvSpPr>
        <p:spPr bwMode="auto">
          <a:xfrm>
            <a:off x="381000" y="6096000"/>
            <a:ext cx="6019800" cy="609600"/>
          </a:xfrm>
          <a:prstGeom prst="rect">
            <a:avLst/>
          </a:prstGeom>
          <a:solidFill>
            <a:schemeClr val="bg1"/>
          </a:solidFill>
          <a:ln w="25400">
            <a:solidFill>
              <a:srgbClr val="005B8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5363" name="Rectangle 23"/>
          <p:cNvSpPr>
            <a:spLocks noChangeArrowheads="1"/>
          </p:cNvSpPr>
          <p:nvPr/>
        </p:nvSpPr>
        <p:spPr bwMode="auto">
          <a:xfrm>
            <a:off x="2743200" y="654050"/>
            <a:ext cx="1235075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 u="sng">
                <a:solidFill>
                  <a:srgbClr val="CC3300"/>
                </a:solidFill>
              </a:rPr>
              <a:t>bcc Cr</a:t>
            </a:r>
            <a:r>
              <a:rPr lang="de-DE" sz="1600" b="1">
                <a:solidFill>
                  <a:srgbClr val="CC3300"/>
                </a:solidFill>
              </a:rPr>
              <a:t> </a:t>
            </a:r>
            <a:r>
              <a:rPr lang="de-DE" sz="1600">
                <a:solidFill>
                  <a:schemeClr val="tx1"/>
                </a:solidFill>
              </a:rPr>
              <a:t>(3</a:t>
            </a:r>
            <a:r>
              <a:rPr lang="de-DE" sz="1600" i="1">
                <a:solidFill>
                  <a:schemeClr val="tx1"/>
                </a:solidFill>
              </a:rPr>
              <a:t>d</a:t>
            </a:r>
            <a:r>
              <a:rPr lang="de-DE" sz="1600">
                <a:solidFill>
                  <a:schemeClr val="tx1"/>
                </a:solidFill>
              </a:rPr>
              <a:t>)</a:t>
            </a:r>
            <a:endParaRPr lang="de-DE" sz="1600" i="1">
              <a:solidFill>
                <a:schemeClr val="tx1"/>
              </a:solidFill>
            </a:endParaRPr>
          </a:p>
        </p:txBody>
      </p:sp>
      <p:graphicFrame>
        <p:nvGraphicFramePr>
          <p:cNvPr id="15364" name="Object 24"/>
          <p:cNvGraphicFramePr>
            <a:graphicFrameLocks noChangeAspect="1"/>
          </p:cNvGraphicFramePr>
          <p:nvPr/>
        </p:nvGraphicFramePr>
        <p:xfrm>
          <a:off x="381000" y="4259263"/>
          <a:ext cx="8382000" cy="846137"/>
        </p:xfrm>
        <a:graphic>
          <a:graphicData uri="http://schemas.openxmlformats.org/presentationml/2006/ole">
            <p:oleObj spid="_x0000_s15364" name="Equation" r:id="rId3" imgW="4838700" imgH="482600" progId="Equation.DSMT4">
              <p:embed/>
            </p:oleObj>
          </a:graphicData>
        </a:graphic>
      </p:graphicFrame>
      <p:pic>
        <p:nvPicPr>
          <p:cNvPr id="134169" name="Picture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914400"/>
            <a:ext cx="1754188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15366" name="Group 26"/>
          <p:cNvGrpSpPr>
            <a:grpSpLocks/>
          </p:cNvGrpSpPr>
          <p:nvPr/>
        </p:nvGrpSpPr>
        <p:grpSpPr bwMode="auto">
          <a:xfrm>
            <a:off x="381000" y="3276600"/>
            <a:ext cx="3808413" cy="904875"/>
            <a:chOff x="203" y="2160"/>
            <a:chExt cx="2399" cy="570"/>
          </a:xfrm>
        </p:grpSpPr>
        <p:sp>
          <p:nvSpPr>
            <p:cNvPr id="134171" name="Rectangle 27"/>
            <p:cNvSpPr>
              <a:spLocks noChangeArrowheads="1"/>
            </p:cNvSpPr>
            <p:nvPr/>
          </p:nvSpPr>
          <p:spPr bwMode="auto">
            <a:xfrm>
              <a:off x="251" y="2367"/>
              <a:ext cx="1909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algn="l" defTabSz="914400">
                <a:lnSpc>
                  <a:spcPct val="110000"/>
                </a:lnSpc>
                <a:spcBef>
                  <a:spcPts val="600"/>
                </a:spcBef>
                <a:buClr>
                  <a:srgbClr val="CC3300"/>
                </a:buClr>
                <a:buFont typeface="Wingdings" charset="0"/>
                <a:buNone/>
                <a:defRPr/>
              </a:pPr>
              <a:endParaRPr lang="en-US" sz="2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endParaRPr>
            </a:p>
            <a:p>
              <a:pPr algn="l" defTabSz="914400">
                <a:lnSpc>
                  <a:spcPct val="80000"/>
                </a:lnSpc>
                <a:spcBef>
                  <a:spcPts val="600"/>
                </a:spcBef>
                <a:buClr>
                  <a:srgbClr val="CC3300"/>
                </a:buClr>
                <a:buFont typeface="Wingdings" charset="0"/>
                <a:buChar char="§"/>
                <a:defRPr/>
              </a:pPr>
              <a:r>
                <a:rPr lang="en-US" sz="1600">
                  <a:solidFill>
                    <a:srgbClr val="000000"/>
                  </a:solidFill>
                  <a:ea typeface="ＭＳ Ｐゴシック" charset="0"/>
                  <a:cs typeface="Arial Unicode MS" charset="0"/>
                  <a:sym typeface="Symbol" charset="0"/>
                </a:rPr>
                <a:t> Reduced screening volume: </a:t>
              </a:r>
              <a:r>
                <a:rPr lang="en-US" sz="1600" b="1" i="1">
                  <a:solidFill>
                    <a:srgbClr val="CC3300"/>
                  </a:solidFill>
                  <a:ea typeface="ＭＳ Ｐゴシック" charset="0"/>
                  <a:cs typeface="Arial Unicode MS" charset="0"/>
                  <a:sym typeface="Symbol" charset="0"/>
                </a:rPr>
                <a:t>U</a:t>
              </a:r>
              <a:r>
                <a:rPr lang="en-US" sz="1600">
                  <a:solidFill>
                    <a:srgbClr val="000000"/>
                  </a:solidFill>
                  <a:ea typeface="ＭＳ Ｐゴシック" charset="0"/>
                  <a:cs typeface="Arial Unicode MS" charset="0"/>
                  <a:sym typeface="Symbol" charset="0"/>
                </a:rPr>
                <a:t> </a:t>
              </a:r>
            </a:p>
            <a:p>
              <a:pPr algn="l" defTabSz="914400">
                <a:lnSpc>
                  <a:spcPct val="80000"/>
                </a:lnSpc>
                <a:spcBef>
                  <a:spcPts val="600"/>
                </a:spcBef>
                <a:buClr>
                  <a:srgbClr val="CC3300"/>
                </a:buClr>
                <a:buFont typeface="Wingdings" charset="0"/>
                <a:buChar char="§"/>
                <a:defRPr/>
              </a:pPr>
              <a:r>
                <a:rPr lang="en-US" sz="1600">
                  <a:solidFill>
                    <a:srgbClr val="000000"/>
                  </a:solidFill>
                  <a:ea typeface="ＭＳ Ｐゴシック" charset="0"/>
                  <a:cs typeface="Arial Unicode MS" charset="0"/>
                  <a:sym typeface="Symbol" charset="0"/>
                </a:rPr>
                <a:t> Electronic structure effects : </a:t>
              </a:r>
              <a:r>
                <a:rPr lang="en-US" sz="1600" b="1" i="1">
                  <a:solidFill>
                    <a:srgbClr val="CC3300"/>
                  </a:solidFill>
                  <a:ea typeface="ＭＳ Ｐゴシック" charset="0"/>
                  <a:sym typeface="Symbol" charset="0"/>
                </a:rPr>
                <a:t>U</a:t>
              </a:r>
              <a:endParaRPr lang="de-DE" sz="1600">
                <a:solidFill>
                  <a:schemeClr val="tx1"/>
                </a:solidFill>
                <a:ea typeface="ＭＳ Ｐゴシック" charset="0"/>
                <a:cs typeface="Arial Unicode MS" charset="0"/>
                <a:sym typeface="Symbol" charset="0"/>
              </a:endParaRPr>
            </a:p>
          </p:txBody>
        </p:sp>
        <p:sp>
          <p:nvSpPr>
            <p:cNvPr id="15379" name="Rectangle 28"/>
            <p:cNvSpPr>
              <a:spLocks noChangeArrowheads="1"/>
            </p:cNvSpPr>
            <p:nvPr/>
          </p:nvSpPr>
          <p:spPr bwMode="auto">
            <a:xfrm>
              <a:off x="203" y="2160"/>
              <a:ext cx="2399" cy="250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  <a:effectLst>
              <a:prstShdw prst="shdw17" dist="12700">
                <a:schemeClr val="bg2">
                  <a:alpha val="74997"/>
                </a:schemeClr>
              </a:prstShdw>
            </a:effectLst>
          </p:spPr>
          <p:txBody>
            <a:bodyPr wrap="none" anchor="ctr">
              <a:spAutoFit/>
            </a:bodyPr>
            <a:lstStyle/>
            <a:p>
              <a:pPr algn="l" defTabSz="914400">
                <a:lnSpc>
                  <a:spcPct val="100000"/>
                </a:lnSpc>
                <a:buClrTx/>
                <a:buSzTx/>
                <a:buFontTx/>
                <a:buNone/>
              </a:pPr>
              <a:r>
                <a:rPr lang="de-DE" sz="2000" b="1" u="sng">
                  <a:solidFill>
                    <a:srgbClr val="005B82"/>
                  </a:solidFill>
                </a:rPr>
                <a:t>Competing effects at surfaces</a:t>
              </a:r>
              <a:endParaRPr lang="de-DE" sz="2000" b="1" i="1">
                <a:solidFill>
                  <a:srgbClr val="005B82"/>
                </a:solidFill>
              </a:endParaRPr>
            </a:p>
          </p:txBody>
        </p:sp>
        <p:sp>
          <p:nvSpPr>
            <p:cNvPr id="134173" name="Line 29"/>
            <p:cNvSpPr>
              <a:spLocks noChangeShapeType="1"/>
            </p:cNvSpPr>
            <p:nvPr/>
          </p:nvSpPr>
          <p:spPr bwMode="auto">
            <a:xfrm flipV="1">
              <a:off x="2112" y="2432"/>
              <a:ext cx="0" cy="115"/>
            </a:xfrm>
            <a:prstGeom prst="line">
              <a:avLst/>
            </a:prstGeom>
            <a:noFill/>
            <a:ln w="19050">
              <a:solidFill>
                <a:srgbClr val="CC33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4174" name="Line 30"/>
            <p:cNvSpPr>
              <a:spLocks noChangeShapeType="1"/>
            </p:cNvSpPr>
            <p:nvPr/>
          </p:nvSpPr>
          <p:spPr bwMode="auto">
            <a:xfrm>
              <a:off x="2112" y="2605"/>
              <a:ext cx="0" cy="115"/>
            </a:xfrm>
            <a:prstGeom prst="line">
              <a:avLst/>
            </a:prstGeom>
            <a:noFill/>
            <a:ln w="19050">
              <a:solidFill>
                <a:srgbClr val="CC33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</p:grpSp>
      <p:graphicFrame>
        <p:nvGraphicFramePr>
          <p:cNvPr id="15367" name="Object 31"/>
          <p:cNvGraphicFramePr>
            <a:graphicFrameLocks noChangeAspect="1"/>
          </p:cNvGraphicFramePr>
          <p:nvPr/>
        </p:nvGraphicFramePr>
        <p:xfrm>
          <a:off x="381000" y="4953000"/>
          <a:ext cx="2047875" cy="504825"/>
        </p:xfrm>
        <a:graphic>
          <a:graphicData uri="http://schemas.openxmlformats.org/presentationml/2006/ole">
            <p:oleObj spid="_x0000_s15367" name="Equation" r:id="rId5" imgW="927100" imgH="228600" progId="Equation.DSMT4">
              <p:embed/>
            </p:oleObj>
          </a:graphicData>
        </a:graphic>
      </p:graphicFrame>
      <p:sp>
        <p:nvSpPr>
          <p:cNvPr id="15368" name="AutoShape 32"/>
          <p:cNvSpPr>
            <a:spLocks noChangeArrowheads="1"/>
          </p:cNvSpPr>
          <p:nvPr/>
        </p:nvSpPr>
        <p:spPr bwMode="auto">
          <a:xfrm>
            <a:off x="5486400" y="18288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5369" name="Object 34"/>
          <p:cNvGraphicFramePr>
            <a:graphicFrameLocks noChangeAspect="1"/>
          </p:cNvGraphicFramePr>
          <p:nvPr/>
        </p:nvGraphicFramePr>
        <p:xfrm>
          <a:off x="2133600" y="990600"/>
          <a:ext cx="190500" cy="990600"/>
        </p:xfrm>
        <a:graphic>
          <a:graphicData uri="http://schemas.openxmlformats.org/presentationml/2006/ole">
            <p:oleObj spid="_x0000_s15369" name="Equation" r:id="rId6" imgW="253890" imgH="1320227" progId="Equation.DSMT4">
              <p:embed/>
            </p:oleObj>
          </a:graphicData>
        </a:graphic>
      </p:graphicFrame>
      <p:sp>
        <p:nvSpPr>
          <p:cNvPr id="134181" name="Rectangle 37"/>
          <p:cNvSpPr>
            <a:spLocks noChangeArrowheads="1"/>
          </p:cNvSpPr>
          <p:nvPr/>
        </p:nvSpPr>
        <p:spPr bwMode="auto">
          <a:xfrm>
            <a:off x="838200" y="6172200"/>
            <a:ext cx="44577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b="1">
                <a:solidFill>
                  <a:srgbClr val="000000"/>
                </a:solidFill>
                <a:ea typeface="ＭＳ Ｐゴシック" charset="0"/>
                <a:sym typeface="Symbol" charset="0"/>
              </a:rPr>
              <a:t>Electronic structure effects are dominating: </a:t>
            </a:r>
          </a:p>
        </p:txBody>
      </p:sp>
      <p:graphicFrame>
        <p:nvGraphicFramePr>
          <p:cNvPr id="15371" name="Object 38"/>
          <p:cNvGraphicFramePr>
            <a:graphicFrameLocks noChangeAspect="1"/>
          </p:cNvGraphicFramePr>
          <p:nvPr/>
        </p:nvGraphicFramePr>
        <p:xfrm>
          <a:off x="5194300" y="6172200"/>
          <a:ext cx="1116013" cy="479425"/>
        </p:xfrm>
        <a:graphic>
          <a:graphicData uri="http://schemas.openxmlformats.org/presentationml/2006/ole">
            <p:oleObj spid="_x0000_s15371" name="Equation" r:id="rId7" imgW="533169" imgH="228501" progId="Equation.DSMT4">
              <p:embed/>
            </p:oleObj>
          </a:graphicData>
        </a:graphic>
      </p:graphicFrame>
      <p:sp>
        <p:nvSpPr>
          <p:cNvPr id="15372" name="AutoShape 39"/>
          <p:cNvSpPr>
            <a:spLocks noChangeArrowheads="1"/>
          </p:cNvSpPr>
          <p:nvPr/>
        </p:nvSpPr>
        <p:spPr bwMode="auto">
          <a:xfrm>
            <a:off x="533400" y="62484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34184" name="Picture 4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0650" y="1066800"/>
            <a:ext cx="274955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34185" name="Picture 4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066800"/>
            <a:ext cx="2670175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15375" name="Object 42"/>
          <p:cNvGraphicFramePr>
            <a:graphicFrameLocks noChangeAspect="1"/>
          </p:cNvGraphicFramePr>
          <p:nvPr/>
        </p:nvGraphicFramePr>
        <p:xfrm>
          <a:off x="3292475" y="5410200"/>
          <a:ext cx="1965325" cy="533400"/>
        </p:xfrm>
        <a:graphic>
          <a:graphicData uri="http://schemas.openxmlformats.org/presentationml/2006/ole">
            <p:oleObj spid="_x0000_s15375" name="Equation" r:id="rId10" imgW="888614" imgH="241195" progId="Equation.DSMT4">
              <p:embed/>
            </p:oleObj>
          </a:graphicData>
        </a:graphic>
      </p:graphicFrame>
      <p:sp>
        <p:nvSpPr>
          <p:cNvPr id="134187" name="Text Box 43"/>
          <p:cNvSpPr txBox="1">
            <a:spLocks noChangeArrowheads="1"/>
          </p:cNvSpPr>
          <p:nvPr/>
        </p:nvSpPr>
        <p:spPr bwMode="auto">
          <a:xfrm>
            <a:off x="309563" y="5486400"/>
            <a:ext cx="2509837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b="1">
                <a:solidFill>
                  <a:schemeClr val="tx1"/>
                </a:solidFill>
                <a:ea typeface="ＭＳ Ｐゴシック" charset="0"/>
              </a:rPr>
              <a:t>Surface band narrowing</a:t>
            </a:r>
          </a:p>
        </p:txBody>
      </p:sp>
      <p:sp>
        <p:nvSpPr>
          <p:cNvPr id="15377" name="AutoShape 44"/>
          <p:cNvSpPr>
            <a:spLocks noChangeArrowheads="1"/>
          </p:cNvSpPr>
          <p:nvPr/>
        </p:nvSpPr>
        <p:spPr bwMode="auto">
          <a:xfrm>
            <a:off x="2895600" y="55626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ChangeArrowheads="1"/>
          </p:cNvSpPr>
          <p:nvPr/>
        </p:nvSpPr>
        <p:spPr bwMode="auto">
          <a:xfrm>
            <a:off x="304800" y="76200"/>
            <a:ext cx="4724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en-US" sz="3200" b="1">
                <a:solidFill>
                  <a:srgbClr val="005B82"/>
                </a:solidFill>
                <a:ea typeface="ＭＳ Ｐゴシック" charset="0"/>
              </a:rPr>
              <a:t>Surface Hubbard </a:t>
            </a:r>
            <a:r>
              <a:rPr lang="en-US" sz="3200" b="1" i="1">
                <a:solidFill>
                  <a:srgbClr val="005B82"/>
                </a:solidFill>
                <a:ea typeface="ＭＳ Ｐゴシック" charset="0"/>
              </a:rPr>
              <a:t>U</a:t>
            </a:r>
          </a:p>
        </p:txBody>
      </p:sp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287338" y="685800"/>
            <a:ext cx="6486525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CC3300"/>
                </a:solidFill>
              </a:rPr>
              <a:t>3</a:t>
            </a:r>
            <a:r>
              <a:rPr lang="de-DE" sz="2000" b="1" i="1" u="sng">
                <a:solidFill>
                  <a:srgbClr val="CC3300"/>
                </a:solidFill>
              </a:rPr>
              <a:t>d</a:t>
            </a:r>
            <a:r>
              <a:rPr lang="de-DE" sz="2000" b="1" u="sng">
                <a:solidFill>
                  <a:srgbClr val="CC3300"/>
                </a:solidFill>
              </a:rPr>
              <a:t> transition metals</a:t>
            </a:r>
            <a:r>
              <a:rPr lang="de-DE" sz="2000" b="1">
                <a:solidFill>
                  <a:srgbClr val="005B82"/>
                </a:solidFill>
              </a:rPr>
              <a:t> </a:t>
            </a:r>
            <a:r>
              <a:rPr lang="de-DE" sz="2000" b="1">
                <a:solidFill>
                  <a:schemeClr val="tx1"/>
                </a:solidFill>
              </a:rPr>
              <a:t>(100 and 110 surfaces and bulk)</a:t>
            </a:r>
          </a:p>
        </p:txBody>
      </p:sp>
      <p:pic>
        <p:nvPicPr>
          <p:cNvPr id="138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103"/>
          <a:stretch>
            <a:fillRect/>
          </a:stretch>
        </p:blipFill>
        <p:spPr bwMode="auto">
          <a:xfrm>
            <a:off x="7315200" y="3473450"/>
            <a:ext cx="1066800" cy="102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7239000" y="3200400"/>
            <a:ext cx="1582738" cy="3048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400" b="1" u="sng">
                <a:solidFill>
                  <a:srgbClr val="CC3300"/>
                </a:solidFill>
              </a:rPr>
              <a:t>bcc (V,Cr,Mn,Fe)</a:t>
            </a:r>
            <a:endParaRPr lang="de-DE" sz="1400" i="1">
              <a:solidFill>
                <a:srgbClr val="CC3300"/>
              </a:solidFill>
            </a:endParaRPr>
          </a:p>
        </p:txBody>
      </p:sp>
      <p:sp>
        <p:nvSpPr>
          <p:cNvPr id="16389" name="Rectangle 7"/>
          <p:cNvSpPr>
            <a:spLocks noChangeArrowheads="1"/>
          </p:cNvSpPr>
          <p:nvPr/>
        </p:nvSpPr>
        <p:spPr bwMode="auto">
          <a:xfrm>
            <a:off x="7239000" y="4572000"/>
            <a:ext cx="1828800" cy="3048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400" b="1" u="sng">
                <a:solidFill>
                  <a:srgbClr val="CC3300"/>
                </a:solidFill>
              </a:rPr>
              <a:t>fcc (Sc,Ti,Co,Ni,Cu)</a:t>
            </a:r>
            <a:endParaRPr lang="de-DE" sz="1400" i="1">
              <a:solidFill>
                <a:srgbClr val="CC3300"/>
              </a:solidFill>
            </a:endParaRPr>
          </a:p>
        </p:txBody>
      </p:sp>
      <p:pic>
        <p:nvPicPr>
          <p:cNvPr id="138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155"/>
          <a:stretch>
            <a:fillRect/>
          </a:stretch>
        </p:blipFill>
        <p:spPr bwMode="auto">
          <a:xfrm>
            <a:off x="7315200" y="4876800"/>
            <a:ext cx="1066800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38313" name="Picture 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0"/>
            <a:ext cx="3270250" cy="391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38314" name="Picture 7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3638" y="1585913"/>
            <a:ext cx="3230562" cy="3900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6393" name="Rectangle 77"/>
          <p:cNvSpPr>
            <a:spLocks noChangeArrowheads="1"/>
          </p:cNvSpPr>
          <p:nvPr/>
        </p:nvSpPr>
        <p:spPr bwMode="auto">
          <a:xfrm>
            <a:off x="457200" y="1219200"/>
            <a:ext cx="1220788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 u="sng">
                <a:solidFill>
                  <a:srgbClr val="005B82"/>
                </a:solidFill>
              </a:rPr>
              <a:t>Hubbard </a:t>
            </a:r>
            <a:r>
              <a:rPr lang="de-DE" sz="1600" b="1" i="1" u="sng">
                <a:solidFill>
                  <a:srgbClr val="005B82"/>
                </a:solidFill>
              </a:rPr>
              <a:t>U</a:t>
            </a:r>
            <a:endParaRPr lang="de-DE" sz="1600" b="1" i="1">
              <a:solidFill>
                <a:srgbClr val="005B82"/>
              </a:solidFill>
            </a:endParaRPr>
          </a:p>
        </p:txBody>
      </p:sp>
      <p:sp>
        <p:nvSpPr>
          <p:cNvPr id="16394" name="Rectangle 80"/>
          <p:cNvSpPr>
            <a:spLocks noChangeArrowheads="1"/>
          </p:cNvSpPr>
          <p:nvPr/>
        </p:nvSpPr>
        <p:spPr bwMode="auto">
          <a:xfrm>
            <a:off x="4114800" y="1233488"/>
            <a:ext cx="1809750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 u="sng">
                <a:solidFill>
                  <a:srgbClr val="005B82"/>
                </a:solidFill>
              </a:rPr>
              <a:t>Fully screened </a:t>
            </a:r>
            <a:r>
              <a:rPr lang="de-DE" sz="1600" b="1" i="1" u="sng">
                <a:solidFill>
                  <a:srgbClr val="005B82"/>
                </a:solidFill>
              </a:rPr>
              <a:t>U</a:t>
            </a:r>
            <a:endParaRPr lang="de-DE" sz="1600" b="1" i="1">
              <a:solidFill>
                <a:srgbClr val="005B82"/>
              </a:solidFill>
            </a:endParaRPr>
          </a:p>
        </p:txBody>
      </p:sp>
      <p:sp>
        <p:nvSpPr>
          <p:cNvPr id="16395" name="Rectangle 81"/>
          <p:cNvSpPr>
            <a:spLocks noChangeArrowheads="1"/>
          </p:cNvSpPr>
          <p:nvPr/>
        </p:nvSpPr>
        <p:spPr bwMode="auto">
          <a:xfrm>
            <a:off x="2057400" y="4724400"/>
            <a:ext cx="709613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>
                <a:solidFill>
                  <a:srgbClr val="CC3300"/>
                </a:solidFill>
              </a:rPr>
              <a:t>~30%</a:t>
            </a:r>
            <a:endParaRPr lang="de-DE" sz="1600" b="1" i="1">
              <a:solidFill>
                <a:srgbClr val="CC3300"/>
              </a:solidFill>
            </a:endParaRPr>
          </a:p>
        </p:txBody>
      </p:sp>
      <p:sp>
        <p:nvSpPr>
          <p:cNvPr id="16396" name="Rectangle 82"/>
          <p:cNvSpPr>
            <a:spLocks noChangeArrowheads="1"/>
          </p:cNvSpPr>
          <p:nvPr/>
        </p:nvSpPr>
        <p:spPr bwMode="auto">
          <a:xfrm>
            <a:off x="5386388" y="4845050"/>
            <a:ext cx="709612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>
                <a:solidFill>
                  <a:srgbClr val="CC3300"/>
                </a:solidFill>
              </a:rPr>
              <a:t>~40%</a:t>
            </a:r>
            <a:endParaRPr lang="de-DE" sz="1600" b="1" i="1">
              <a:solidFill>
                <a:srgbClr val="CC3300"/>
              </a:solidFill>
            </a:endParaRPr>
          </a:p>
        </p:txBody>
      </p:sp>
      <p:grpSp>
        <p:nvGrpSpPr>
          <p:cNvPr id="16397" name="Group 83"/>
          <p:cNvGrpSpPr>
            <a:grpSpLocks/>
          </p:cNvGrpSpPr>
          <p:nvPr/>
        </p:nvGrpSpPr>
        <p:grpSpPr bwMode="auto">
          <a:xfrm>
            <a:off x="7543800" y="1219200"/>
            <a:ext cx="1298575" cy="1905000"/>
            <a:chOff x="288" y="2352"/>
            <a:chExt cx="1010" cy="1392"/>
          </a:xfrm>
        </p:grpSpPr>
        <p:grpSp>
          <p:nvGrpSpPr>
            <p:cNvPr id="16400" name="Group 84"/>
            <p:cNvGrpSpPr>
              <a:grpSpLocks/>
            </p:cNvGrpSpPr>
            <p:nvPr/>
          </p:nvGrpSpPr>
          <p:grpSpPr bwMode="auto">
            <a:xfrm>
              <a:off x="288" y="2352"/>
              <a:ext cx="1010" cy="1392"/>
              <a:chOff x="2311" y="1008"/>
              <a:chExt cx="1723" cy="2496"/>
            </a:xfrm>
          </p:grpSpPr>
          <p:pic>
            <p:nvPicPr>
              <p:cNvPr id="16402" name="Picture 21" descr="fdanim"/>
              <p:cNvPicPr>
                <a:picLocks noChangeAspect="1" noChangeArrowheads="1" noCrop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 rot="467182">
                <a:off x="2311" y="1053"/>
                <a:ext cx="1723" cy="2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8326" name="Line 86"/>
              <p:cNvSpPr>
                <a:spLocks noChangeShapeType="1"/>
              </p:cNvSpPr>
              <p:nvPr/>
            </p:nvSpPr>
            <p:spPr bwMode="auto">
              <a:xfrm flipH="1">
                <a:off x="2359" y="1969"/>
                <a:ext cx="385" cy="1007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38327" name="Line 87"/>
              <p:cNvSpPr>
                <a:spLocks noChangeShapeType="1"/>
              </p:cNvSpPr>
              <p:nvPr/>
            </p:nvSpPr>
            <p:spPr bwMode="auto">
              <a:xfrm>
                <a:off x="3552" y="1919"/>
                <a:ext cx="240" cy="1585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38328" name="Line 88"/>
              <p:cNvSpPr>
                <a:spLocks noChangeShapeType="1"/>
              </p:cNvSpPr>
              <p:nvPr/>
            </p:nvSpPr>
            <p:spPr bwMode="auto">
              <a:xfrm flipH="1" flipV="1">
                <a:off x="2595" y="1008"/>
                <a:ext cx="145" cy="961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138329" name="Line 89"/>
              <p:cNvSpPr>
                <a:spLocks noChangeShapeType="1"/>
              </p:cNvSpPr>
              <p:nvPr/>
            </p:nvSpPr>
            <p:spPr bwMode="auto">
              <a:xfrm flipV="1">
                <a:off x="3552" y="1247"/>
                <a:ext cx="289" cy="672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  <p:sp>
          <p:nvSpPr>
            <p:cNvPr id="16401" name="TextBox 17"/>
            <p:cNvSpPr txBox="1">
              <a:spLocks noChangeArrowheads="1"/>
            </p:cNvSpPr>
            <p:nvPr/>
          </p:nvSpPr>
          <p:spPr bwMode="auto">
            <a:xfrm>
              <a:off x="624" y="2880"/>
              <a:ext cx="321" cy="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i="1">
                  <a:solidFill>
                    <a:schemeClr val="tx1"/>
                  </a:solidFill>
                </a:rPr>
                <a:t>U 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pic>
        <p:nvPicPr>
          <p:cNvPr id="138332" name="Picture 9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074738"/>
            <a:ext cx="7543800" cy="479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8333" name="Text Box 93"/>
          <p:cNvSpPr txBox="1">
            <a:spLocks noChangeArrowheads="1"/>
          </p:cNvSpPr>
          <p:nvPr/>
        </p:nvSpPr>
        <p:spPr bwMode="auto">
          <a:xfrm>
            <a:off x="5791200" y="6172200"/>
            <a:ext cx="3200400" cy="4984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sz="1300" smtClean="0">
                <a:solidFill>
                  <a:srgbClr val="0000FF"/>
                </a:solidFill>
              </a:rPr>
              <a:t>E. Sasioglu, C. Friedrich, and S. Blugel, Phys. Rev. Lett. </a:t>
            </a:r>
            <a:r>
              <a:rPr lang="en-US" sz="1300" b="1" smtClean="0">
                <a:solidFill>
                  <a:srgbClr val="0000FF"/>
                </a:solidFill>
              </a:rPr>
              <a:t>109</a:t>
            </a:r>
            <a:r>
              <a:rPr lang="en-US" sz="1300" smtClean="0">
                <a:solidFill>
                  <a:srgbClr val="0000FF"/>
                </a:solidFill>
              </a:rPr>
              <a:t>, 146401 (2012).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97084 -0.006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83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5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8" t="2652"/>
          <a:stretch>
            <a:fillRect/>
          </a:stretch>
        </p:blipFill>
        <p:spPr bwMode="auto">
          <a:xfrm rot="189778">
            <a:off x="381000" y="1127125"/>
            <a:ext cx="2359025" cy="291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5172" name="Rectangle 4"/>
          <p:cNvSpPr>
            <a:spLocks noChangeArrowheads="1"/>
          </p:cNvSpPr>
          <p:nvPr/>
        </p:nvSpPr>
        <p:spPr bwMode="auto">
          <a:xfrm>
            <a:off x="304800" y="76200"/>
            <a:ext cx="4724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en-US" sz="3200" b="1">
                <a:solidFill>
                  <a:srgbClr val="005B82"/>
                </a:solidFill>
                <a:ea typeface="ＭＳ Ｐゴシック" charset="0"/>
              </a:rPr>
              <a:t>Surface Hubbard </a:t>
            </a:r>
            <a:r>
              <a:rPr lang="en-US" sz="3200" b="1" i="1">
                <a:solidFill>
                  <a:srgbClr val="005B82"/>
                </a:solidFill>
                <a:ea typeface="ＭＳ Ｐゴシック" charset="0"/>
              </a:rPr>
              <a:t>U</a:t>
            </a: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363538" y="762000"/>
            <a:ext cx="4824412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005B82"/>
                </a:solidFill>
              </a:rPr>
              <a:t>Hubbard </a:t>
            </a:r>
            <a:r>
              <a:rPr lang="de-DE" sz="2000" b="1" i="1" u="sng">
                <a:solidFill>
                  <a:srgbClr val="005B82"/>
                </a:solidFill>
              </a:rPr>
              <a:t>U</a:t>
            </a:r>
            <a:r>
              <a:rPr lang="de-DE" sz="2000" b="1" u="sng">
                <a:solidFill>
                  <a:srgbClr val="005B82"/>
                </a:solidFill>
              </a:rPr>
              <a:t> for insulators:</a:t>
            </a:r>
            <a:r>
              <a:rPr lang="de-DE" sz="2000" b="1">
                <a:solidFill>
                  <a:srgbClr val="005B82"/>
                </a:solidFill>
              </a:rPr>
              <a:t> </a:t>
            </a:r>
            <a:r>
              <a:rPr lang="de-DE" sz="2000" b="1">
                <a:solidFill>
                  <a:srgbClr val="CC3300"/>
                </a:solidFill>
              </a:rPr>
              <a:t>NaCl </a:t>
            </a:r>
            <a:r>
              <a:rPr lang="de-DE" sz="2000" b="1">
                <a:solidFill>
                  <a:srgbClr val="005B82"/>
                </a:solidFill>
              </a:rPr>
              <a:t> </a:t>
            </a:r>
            <a:r>
              <a:rPr lang="de-DE" sz="2000">
                <a:solidFill>
                  <a:schemeClr val="tx1"/>
                </a:solidFill>
              </a:rPr>
              <a:t>(</a:t>
            </a:r>
            <a:r>
              <a:rPr lang="de-DE" sz="2000">
                <a:solidFill>
                  <a:srgbClr val="CC3300"/>
                </a:solidFill>
              </a:rPr>
              <a:t>Cl-3</a:t>
            </a:r>
            <a:r>
              <a:rPr lang="de-DE" sz="2000" i="1">
                <a:solidFill>
                  <a:srgbClr val="CC3300"/>
                </a:solidFill>
              </a:rPr>
              <a:t>p</a:t>
            </a:r>
            <a:r>
              <a:rPr lang="de-DE" sz="200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135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300163"/>
            <a:ext cx="3505200" cy="243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17413" name="Object 11"/>
          <p:cNvGraphicFramePr>
            <a:graphicFrameLocks noChangeAspect="1"/>
          </p:cNvGraphicFramePr>
          <p:nvPr/>
        </p:nvGraphicFramePr>
        <p:xfrm>
          <a:off x="2667000" y="1219200"/>
          <a:ext cx="279400" cy="1447800"/>
        </p:xfrm>
        <a:graphic>
          <a:graphicData uri="http://schemas.openxmlformats.org/presentationml/2006/ole">
            <p:oleObj spid="_x0000_s17413" name="Equation" r:id="rId5" imgW="253890" imgH="1320227" progId="Equation.DSMT4">
              <p:embed/>
            </p:oleObj>
          </a:graphicData>
        </a:graphic>
      </p:graphicFrame>
      <p:pic>
        <p:nvPicPr>
          <p:cNvPr id="13518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191000"/>
            <a:ext cx="3117850" cy="256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35181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156075"/>
            <a:ext cx="3200400" cy="262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7416" name="Rectangle 14"/>
          <p:cNvSpPr>
            <a:spLocks noChangeArrowheads="1"/>
          </p:cNvSpPr>
          <p:nvPr/>
        </p:nvSpPr>
        <p:spPr bwMode="auto">
          <a:xfrm>
            <a:off x="1752600" y="3854450"/>
            <a:ext cx="6657975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 u="sng">
                <a:solidFill>
                  <a:srgbClr val="005B82"/>
                </a:solidFill>
              </a:rPr>
              <a:t>NaCl </a:t>
            </a:r>
            <a:r>
              <a:rPr lang="de-DE" sz="1600" b="1" u="sng">
                <a:solidFill>
                  <a:srgbClr val="CC3300"/>
                </a:solidFill>
              </a:rPr>
              <a:t>100</a:t>
            </a:r>
            <a:r>
              <a:rPr lang="de-DE" sz="1600" b="1" u="sng">
                <a:solidFill>
                  <a:srgbClr val="005B82"/>
                </a:solidFill>
              </a:rPr>
              <a:t> surface</a:t>
            </a:r>
            <a:r>
              <a:rPr lang="de-DE" sz="1600" b="1">
                <a:solidFill>
                  <a:srgbClr val="005B82"/>
                </a:solidFill>
              </a:rPr>
              <a:t>                                                        </a:t>
            </a:r>
            <a:r>
              <a:rPr lang="de-DE" sz="1600" b="1" u="sng">
                <a:solidFill>
                  <a:srgbClr val="005B82"/>
                </a:solidFill>
              </a:rPr>
              <a:t>NaCl </a:t>
            </a:r>
            <a:r>
              <a:rPr lang="de-DE" sz="1600" b="1" u="sng">
                <a:solidFill>
                  <a:srgbClr val="CC3300"/>
                </a:solidFill>
              </a:rPr>
              <a:t>110</a:t>
            </a:r>
            <a:r>
              <a:rPr lang="de-DE" sz="1600" b="1" u="sng">
                <a:solidFill>
                  <a:srgbClr val="005B82"/>
                </a:solidFill>
              </a:rPr>
              <a:t> surface</a:t>
            </a:r>
            <a:endParaRPr lang="de-DE" sz="1600" i="1">
              <a:solidFill>
                <a:srgbClr val="005B82"/>
              </a:solidFill>
            </a:endParaRPr>
          </a:p>
        </p:txBody>
      </p:sp>
      <p:sp>
        <p:nvSpPr>
          <p:cNvPr id="135183" name="Text Box 15"/>
          <p:cNvSpPr txBox="1">
            <a:spLocks noChangeArrowheads="1"/>
          </p:cNvSpPr>
          <p:nvPr/>
        </p:nvSpPr>
        <p:spPr bwMode="auto">
          <a:xfrm>
            <a:off x="4267200" y="5897563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de-DE" sz="1200" b="1">
                <a:solidFill>
                  <a:srgbClr val="CC3300"/>
                </a:solidFill>
                <a:ea typeface="ＭＳ Ｐゴシック" charset="0"/>
              </a:rPr>
              <a:t>Surface states</a:t>
            </a:r>
            <a:endParaRPr lang="en-US" sz="1200" b="1">
              <a:solidFill>
                <a:srgbClr val="CC3300"/>
              </a:solidFill>
              <a:ea typeface="ＭＳ Ｐゴシック" charset="0"/>
            </a:endParaRPr>
          </a:p>
        </p:txBody>
      </p:sp>
      <p:sp>
        <p:nvSpPr>
          <p:cNvPr id="135184" name="Line 16"/>
          <p:cNvSpPr>
            <a:spLocks noChangeShapeType="1"/>
          </p:cNvSpPr>
          <p:nvPr/>
        </p:nvSpPr>
        <p:spPr bwMode="auto">
          <a:xfrm flipH="1" flipV="1">
            <a:off x="3124200" y="4953000"/>
            <a:ext cx="1371600" cy="990600"/>
          </a:xfrm>
          <a:prstGeom prst="line">
            <a:avLst/>
          </a:prstGeom>
          <a:noFill/>
          <a:ln w="1905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35185" name="Line 17"/>
          <p:cNvSpPr>
            <a:spLocks noChangeShapeType="1"/>
          </p:cNvSpPr>
          <p:nvPr/>
        </p:nvSpPr>
        <p:spPr bwMode="auto">
          <a:xfrm flipV="1">
            <a:off x="5562600" y="5029200"/>
            <a:ext cx="1600200" cy="914400"/>
          </a:xfrm>
          <a:prstGeom prst="line">
            <a:avLst/>
          </a:prstGeom>
          <a:noFill/>
          <a:ln w="1905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graphicFrame>
        <p:nvGraphicFramePr>
          <p:cNvPr id="17420" name="Object 23"/>
          <p:cNvGraphicFramePr>
            <a:graphicFrameLocks noChangeAspect="1"/>
          </p:cNvGraphicFramePr>
          <p:nvPr/>
        </p:nvGraphicFramePr>
        <p:xfrm>
          <a:off x="7162800" y="2057400"/>
          <a:ext cx="1219200" cy="511175"/>
        </p:xfrm>
        <a:graphic>
          <a:graphicData uri="http://schemas.openxmlformats.org/presentationml/2006/ole">
            <p:oleObj spid="_x0000_s17420" name="Equation" r:id="rId8" imgW="545863" imgH="228501" progId="Equation.DSMT4">
              <p:embed/>
            </p:oleObj>
          </a:graphicData>
        </a:graphic>
      </p:graphicFrame>
      <p:sp>
        <p:nvSpPr>
          <p:cNvPr id="17421" name="AutoShape 24"/>
          <p:cNvSpPr>
            <a:spLocks noChangeArrowheads="1"/>
          </p:cNvSpPr>
          <p:nvPr/>
        </p:nvSpPr>
        <p:spPr bwMode="auto">
          <a:xfrm>
            <a:off x="6705600" y="2133600"/>
            <a:ext cx="358775" cy="304800"/>
          </a:xfrm>
          <a:prstGeom prst="rightArrow">
            <a:avLst>
              <a:gd name="adj1" fmla="val 50000"/>
              <a:gd name="adj2" fmla="val 29427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20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8" t="2652"/>
          <a:stretch>
            <a:fillRect/>
          </a:stretch>
        </p:blipFill>
        <p:spPr bwMode="auto">
          <a:xfrm rot="189778">
            <a:off x="5237163" y="1524000"/>
            <a:ext cx="2359025" cy="291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3620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8" t="2652"/>
          <a:stretch>
            <a:fillRect/>
          </a:stretch>
        </p:blipFill>
        <p:spPr bwMode="auto">
          <a:xfrm rot="189778">
            <a:off x="533400" y="1524000"/>
            <a:ext cx="2359025" cy="291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304800" y="76200"/>
            <a:ext cx="4724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en-US" sz="3200" b="1">
                <a:solidFill>
                  <a:srgbClr val="005B82"/>
                </a:solidFill>
                <a:ea typeface="ＭＳ Ｐゴシック" charset="0"/>
              </a:rPr>
              <a:t>Surface Hubbard </a:t>
            </a:r>
            <a:r>
              <a:rPr lang="en-US" sz="3200" b="1" i="1">
                <a:solidFill>
                  <a:srgbClr val="005B82"/>
                </a:solidFill>
                <a:ea typeface="ＭＳ Ｐゴシック" charset="0"/>
              </a:rPr>
              <a:t>U</a:t>
            </a: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363538" y="762000"/>
            <a:ext cx="4764087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005B82"/>
                </a:solidFill>
              </a:rPr>
              <a:t>Hubbard </a:t>
            </a:r>
            <a:r>
              <a:rPr lang="de-DE" sz="2000" b="1" i="1" u="sng">
                <a:solidFill>
                  <a:srgbClr val="005B82"/>
                </a:solidFill>
              </a:rPr>
              <a:t>U</a:t>
            </a:r>
            <a:r>
              <a:rPr lang="de-DE" sz="2000" b="1" u="sng">
                <a:solidFill>
                  <a:srgbClr val="005B82"/>
                </a:solidFill>
              </a:rPr>
              <a:t> for insulators:</a:t>
            </a:r>
            <a:r>
              <a:rPr lang="de-DE" sz="2000" b="1">
                <a:solidFill>
                  <a:srgbClr val="005B82"/>
                </a:solidFill>
              </a:rPr>
              <a:t> </a:t>
            </a:r>
            <a:r>
              <a:rPr lang="de-DE" sz="2000" b="1">
                <a:solidFill>
                  <a:srgbClr val="CC3300"/>
                </a:solidFill>
              </a:rPr>
              <a:t>MgO </a:t>
            </a:r>
            <a:r>
              <a:rPr lang="de-DE" sz="2000" b="1">
                <a:solidFill>
                  <a:srgbClr val="005B82"/>
                </a:solidFill>
              </a:rPr>
              <a:t> </a:t>
            </a:r>
            <a:r>
              <a:rPr lang="de-DE" sz="2000">
                <a:solidFill>
                  <a:schemeClr val="tx1"/>
                </a:solidFill>
              </a:rPr>
              <a:t>(</a:t>
            </a:r>
            <a:r>
              <a:rPr lang="de-DE" sz="2000">
                <a:solidFill>
                  <a:srgbClr val="CC3300"/>
                </a:solidFill>
              </a:rPr>
              <a:t>O-2</a:t>
            </a:r>
            <a:r>
              <a:rPr lang="de-DE" sz="2000" i="1">
                <a:solidFill>
                  <a:srgbClr val="CC3300"/>
                </a:solidFill>
              </a:rPr>
              <a:t>p</a:t>
            </a:r>
            <a:r>
              <a:rPr lang="de-DE" sz="200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13619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3500" y="4424363"/>
            <a:ext cx="3294063" cy="228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3620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4406900"/>
            <a:ext cx="3332163" cy="229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8439" name="Rectangle 10"/>
          <p:cNvSpPr>
            <a:spLocks noChangeArrowheads="1"/>
          </p:cNvSpPr>
          <p:nvPr/>
        </p:nvSpPr>
        <p:spPr bwMode="auto">
          <a:xfrm>
            <a:off x="609600" y="1219200"/>
            <a:ext cx="6410325" cy="3365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1600" b="1" u="sng">
                <a:solidFill>
                  <a:srgbClr val="005B82"/>
                </a:solidFill>
              </a:rPr>
              <a:t>MgO </a:t>
            </a:r>
            <a:r>
              <a:rPr lang="de-DE" sz="1600" b="1" u="sng">
                <a:solidFill>
                  <a:srgbClr val="CC3300"/>
                </a:solidFill>
              </a:rPr>
              <a:t>100</a:t>
            </a:r>
            <a:r>
              <a:rPr lang="de-DE" sz="1600" b="1" u="sng">
                <a:solidFill>
                  <a:srgbClr val="005B82"/>
                </a:solidFill>
              </a:rPr>
              <a:t> surface</a:t>
            </a:r>
            <a:r>
              <a:rPr lang="de-DE" sz="1600" b="1">
                <a:solidFill>
                  <a:srgbClr val="005B82"/>
                </a:solidFill>
              </a:rPr>
              <a:t>                                                    </a:t>
            </a:r>
            <a:r>
              <a:rPr lang="de-DE" sz="1600" b="1" u="sng">
                <a:solidFill>
                  <a:srgbClr val="005B82"/>
                </a:solidFill>
              </a:rPr>
              <a:t>MgO </a:t>
            </a:r>
            <a:r>
              <a:rPr lang="de-DE" sz="1600" b="1" u="sng">
                <a:solidFill>
                  <a:srgbClr val="CC3300"/>
                </a:solidFill>
              </a:rPr>
              <a:t>110</a:t>
            </a:r>
            <a:r>
              <a:rPr lang="de-DE" sz="1600" b="1" u="sng">
                <a:solidFill>
                  <a:srgbClr val="005B82"/>
                </a:solidFill>
              </a:rPr>
              <a:t> surface</a:t>
            </a:r>
            <a:endParaRPr lang="de-DE" sz="1600" i="1" u="sng">
              <a:solidFill>
                <a:srgbClr val="005B82"/>
              </a:solidFill>
            </a:endParaRPr>
          </a:p>
        </p:txBody>
      </p:sp>
      <p:grpSp>
        <p:nvGrpSpPr>
          <p:cNvPr id="18440" name="Group 38"/>
          <p:cNvGrpSpPr>
            <a:grpSpLocks/>
          </p:cNvGrpSpPr>
          <p:nvPr/>
        </p:nvGrpSpPr>
        <p:grpSpPr bwMode="auto">
          <a:xfrm>
            <a:off x="7523163" y="1466850"/>
            <a:ext cx="1163637" cy="1504950"/>
            <a:chOff x="4512" y="924"/>
            <a:chExt cx="733" cy="948"/>
          </a:xfrm>
        </p:grpSpPr>
        <p:sp>
          <p:nvSpPr>
            <p:cNvPr id="136210" name="Line 18"/>
            <p:cNvSpPr>
              <a:spLocks noChangeShapeType="1"/>
            </p:cNvSpPr>
            <p:nvPr/>
          </p:nvSpPr>
          <p:spPr bwMode="auto">
            <a:xfrm>
              <a:off x="4512" y="1056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11" name="Line 19"/>
            <p:cNvSpPr>
              <a:spLocks noChangeShapeType="1"/>
            </p:cNvSpPr>
            <p:nvPr/>
          </p:nvSpPr>
          <p:spPr bwMode="auto">
            <a:xfrm>
              <a:off x="4512" y="1200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12" name="Line 20"/>
            <p:cNvSpPr>
              <a:spLocks noChangeShapeType="1"/>
            </p:cNvSpPr>
            <p:nvPr/>
          </p:nvSpPr>
          <p:spPr bwMode="auto">
            <a:xfrm>
              <a:off x="4512" y="1344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13" name="Line 21"/>
            <p:cNvSpPr>
              <a:spLocks noChangeShapeType="1"/>
            </p:cNvSpPr>
            <p:nvPr/>
          </p:nvSpPr>
          <p:spPr bwMode="auto">
            <a:xfrm>
              <a:off x="4512" y="1488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14" name="Line 22"/>
            <p:cNvSpPr>
              <a:spLocks noChangeShapeType="1"/>
            </p:cNvSpPr>
            <p:nvPr/>
          </p:nvSpPr>
          <p:spPr bwMode="auto">
            <a:xfrm>
              <a:off x="4512" y="1632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15" name="Line 23"/>
            <p:cNvSpPr>
              <a:spLocks noChangeShapeType="1"/>
            </p:cNvSpPr>
            <p:nvPr/>
          </p:nvSpPr>
          <p:spPr bwMode="auto">
            <a:xfrm>
              <a:off x="4512" y="1776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18" name="Text Box 26"/>
            <p:cNvSpPr txBox="1">
              <a:spLocks noChangeArrowheads="1"/>
            </p:cNvSpPr>
            <p:nvPr/>
          </p:nvSpPr>
          <p:spPr bwMode="auto">
            <a:xfrm>
              <a:off x="4691" y="1648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rgbClr val="CC3300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rgbClr val="CC3300"/>
                  </a:solidFill>
                  <a:ea typeface="ＭＳ Ｐゴシック" charset="0"/>
                </a:rPr>
                <a:t>= 7.10</a:t>
              </a:r>
              <a:endParaRPr lang="en-US" sz="1400" b="1">
                <a:solidFill>
                  <a:srgbClr val="CC3300"/>
                </a:solidFill>
                <a:ea typeface="ＭＳ Ｐゴシック" charset="0"/>
              </a:endParaRPr>
            </a:p>
          </p:txBody>
        </p:sp>
        <p:sp>
          <p:nvSpPr>
            <p:cNvPr id="136219" name="Text Box 27"/>
            <p:cNvSpPr txBox="1">
              <a:spLocks noChangeArrowheads="1"/>
            </p:cNvSpPr>
            <p:nvPr/>
          </p:nvSpPr>
          <p:spPr bwMode="auto">
            <a:xfrm>
              <a:off x="4691" y="924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rgbClr val="CC3300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rgbClr val="CC3300"/>
                  </a:solidFill>
                  <a:ea typeface="ＭＳ Ｐゴシック" charset="0"/>
                </a:rPr>
                <a:t>= 6.38</a:t>
              </a:r>
              <a:endParaRPr lang="en-US" sz="1400" b="1">
                <a:solidFill>
                  <a:srgbClr val="CC3300"/>
                </a:solidFill>
                <a:ea typeface="ＭＳ Ｐゴシック" charset="0"/>
              </a:endParaRPr>
            </a:p>
          </p:txBody>
        </p:sp>
        <p:sp>
          <p:nvSpPr>
            <p:cNvPr id="136220" name="Text Box 28"/>
            <p:cNvSpPr txBox="1">
              <a:spLocks noChangeArrowheads="1"/>
            </p:cNvSpPr>
            <p:nvPr/>
          </p:nvSpPr>
          <p:spPr bwMode="auto">
            <a:xfrm>
              <a:off x="4691" y="1504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chemeClr val="tx1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chemeClr val="tx1"/>
                  </a:solidFill>
                  <a:ea typeface="ＭＳ Ｐゴシック" charset="0"/>
                </a:rPr>
                <a:t>= 7.10</a:t>
              </a:r>
              <a:endParaRPr lang="en-US" sz="1400" b="1">
                <a:solidFill>
                  <a:schemeClr val="tx1"/>
                </a:solidFill>
                <a:ea typeface="ＭＳ Ｐゴシック" charset="0"/>
              </a:endParaRPr>
            </a:p>
          </p:txBody>
        </p:sp>
        <p:sp>
          <p:nvSpPr>
            <p:cNvPr id="136221" name="Text Box 29"/>
            <p:cNvSpPr txBox="1">
              <a:spLocks noChangeArrowheads="1"/>
            </p:cNvSpPr>
            <p:nvPr/>
          </p:nvSpPr>
          <p:spPr bwMode="auto">
            <a:xfrm>
              <a:off x="4691" y="1360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chemeClr val="tx1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chemeClr val="tx1"/>
                  </a:solidFill>
                  <a:ea typeface="ＭＳ Ｐゴシック" charset="0"/>
                </a:rPr>
                <a:t>= 7.10</a:t>
              </a:r>
              <a:endParaRPr lang="en-US" sz="1400" b="1">
                <a:solidFill>
                  <a:schemeClr val="tx1"/>
                </a:solidFill>
                <a:ea typeface="ＭＳ Ｐゴシック" charset="0"/>
              </a:endParaRPr>
            </a:p>
          </p:txBody>
        </p:sp>
        <p:sp>
          <p:nvSpPr>
            <p:cNvPr id="136222" name="Text Box 30"/>
            <p:cNvSpPr txBox="1">
              <a:spLocks noChangeArrowheads="1"/>
            </p:cNvSpPr>
            <p:nvPr/>
          </p:nvSpPr>
          <p:spPr bwMode="auto">
            <a:xfrm>
              <a:off x="4704" y="1216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chemeClr val="tx1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chemeClr val="tx1"/>
                  </a:solidFill>
                  <a:ea typeface="ＭＳ Ｐゴシック" charset="0"/>
                </a:rPr>
                <a:t>= 7.08</a:t>
              </a:r>
              <a:endParaRPr lang="en-US" sz="1400" b="1">
                <a:solidFill>
                  <a:schemeClr val="tx1"/>
                </a:solidFill>
                <a:ea typeface="ＭＳ Ｐゴシック" charset="0"/>
              </a:endParaRPr>
            </a:p>
          </p:txBody>
        </p:sp>
        <p:sp>
          <p:nvSpPr>
            <p:cNvPr id="136223" name="Text Box 31"/>
            <p:cNvSpPr txBox="1">
              <a:spLocks noChangeArrowheads="1"/>
            </p:cNvSpPr>
            <p:nvPr/>
          </p:nvSpPr>
          <p:spPr bwMode="auto">
            <a:xfrm>
              <a:off x="4689" y="1072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chemeClr val="tx1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chemeClr val="tx1"/>
                  </a:solidFill>
                  <a:ea typeface="ＭＳ Ｐゴシック" charset="0"/>
                </a:rPr>
                <a:t>= 6.95</a:t>
              </a:r>
              <a:endParaRPr lang="en-US" sz="1400" b="1">
                <a:solidFill>
                  <a:schemeClr val="tx1"/>
                </a:solidFill>
                <a:ea typeface="ＭＳ Ｐゴシック" charset="0"/>
              </a:endParaRPr>
            </a:p>
          </p:txBody>
        </p:sp>
      </p:grpSp>
      <p:grpSp>
        <p:nvGrpSpPr>
          <p:cNvPr id="18441" name="Group 39"/>
          <p:cNvGrpSpPr>
            <a:grpSpLocks/>
          </p:cNvGrpSpPr>
          <p:nvPr/>
        </p:nvGrpSpPr>
        <p:grpSpPr bwMode="auto">
          <a:xfrm>
            <a:off x="2819400" y="1473200"/>
            <a:ext cx="1143000" cy="1498600"/>
            <a:chOff x="1776" y="928"/>
            <a:chExt cx="720" cy="944"/>
          </a:xfrm>
        </p:grpSpPr>
        <p:sp>
          <p:nvSpPr>
            <p:cNvPr id="136204" name="Line 12"/>
            <p:cNvSpPr>
              <a:spLocks noChangeShapeType="1"/>
            </p:cNvSpPr>
            <p:nvPr/>
          </p:nvSpPr>
          <p:spPr bwMode="auto">
            <a:xfrm>
              <a:off x="1776" y="1056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05" name="Line 13"/>
            <p:cNvSpPr>
              <a:spLocks noChangeShapeType="1"/>
            </p:cNvSpPr>
            <p:nvPr/>
          </p:nvSpPr>
          <p:spPr bwMode="auto">
            <a:xfrm>
              <a:off x="1776" y="1200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06" name="Line 14"/>
            <p:cNvSpPr>
              <a:spLocks noChangeShapeType="1"/>
            </p:cNvSpPr>
            <p:nvPr/>
          </p:nvSpPr>
          <p:spPr bwMode="auto">
            <a:xfrm>
              <a:off x="1776" y="1344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07" name="Line 15"/>
            <p:cNvSpPr>
              <a:spLocks noChangeShapeType="1"/>
            </p:cNvSpPr>
            <p:nvPr/>
          </p:nvSpPr>
          <p:spPr bwMode="auto">
            <a:xfrm>
              <a:off x="1776" y="1488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08" name="Line 16"/>
            <p:cNvSpPr>
              <a:spLocks noChangeShapeType="1"/>
            </p:cNvSpPr>
            <p:nvPr/>
          </p:nvSpPr>
          <p:spPr bwMode="auto">
            <a:xfrm>
              <a:off x="1776" y="1632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09" name="Line 17"/>
            <p:cNvSpPr>
              <a:spLocks noChangeShapeType="1"/>
            </p:cNvSpPr>
            <p:nvPr/>
          </p:nvSpPr>
          <p:spPr bwMode="auto">
            <a:xfrm>
              <a:off x="1776" y="1776"/>
              <a:ext cx="192" cy="0"/>
            </a:xfrm>
            <a:prstGeom prst="line">
              <a:avLst/>
            </a:prstGeom>
            <a:noFill/>
            <a:ln w="25400">
              <a:solidFill>
                <a:srgbClr val="CC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a typeface="ＭＳ Ｐゴシック" charset="0"/>
              </a:endParaRPr>
            </a:p>
          </p:txBody>
        </p:sp>
        <p:sp>
          <p:nvSpPr>
            <p:cNvPr id="136216" name="Text Box 24"/>
            <p:cNvSpPr txBox="1">
              <a:spLocks noChangeArrowheads="1"/>
            </p:cNvSpPr>
            <p:nvPr/>
          </p:nvSpPr>
          <p:spPr bwMode="auto">
            <a:xfrm>
              <a:off x="1955" y="928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rgbClr val="CC3300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rgbClr val="CC3300"/>
                  </a:solidFill>
                  <a:ea typeface="ＭＳ Ｐゴシック" charset="0"/>
                </a:rPr>
                <a:t>= 7.23</a:t>
              </a:r>
              <a:endParaRPr lang="en-US" sz="1400" b="1">
                <a:solidFill>
                  <a:srgbClr val="CC3300"/>
                </a:solidFill>
                <a:ea typeface="ＭＳ Ｐゴシック" charset="0"/>
              </a:endParaRPr>
            </a:p>
          </p:txBody>
        </p:sp>
        <p:sp>
          <p:nvSpPr>
            <p:cNvPr id="136217" name="Text Box 25"/>
            <p:cNvSpPr txBox="1">
              <a:spLocks noChangeArrowheads="1"/>
            </p:cNvSpPr>
            <p:nvPr/>
          </p:nvSpPr>
          <p:spPr bwMode="auto">
            <a:xfrm>
              <a:off x="1955" y="1648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rgbClr val="CC3300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rgbClr val="CC3300"/>
                  </a:solidFill>
                  <a:ea typeface="ＭＳ Ｐゴシック" charset="0"/>
                </a:rPr>
                <a:t>= 7.10</a:t>
              </a:r>
              <a:endParaRPr lang="en-US" sz="1400" b="1">
                <a:solidFill>
                  <a:srgbClr val="CC3300"/>
                </a:solidFill>
                <a:ea typeface="ＭＳ Ｐゴシック" charset="0"/>
              </a:endParaRPr>
            </a:p>
          </p:txBody>
        </p:sp>
        <p:sp>
          <p:nvSpPr>
            <p:cNvPr id="136224" name="Text Box 32"/>
            <p:cNvSpPr txBox="1">
              <a:spLocks noChangeArrowheads="1"/>
            </p:cNvSpPr>
            <p:nvPr/>
          </p:nvSpPr>
          <p:spPr bwMode="auto">
            <a:xfrm>
              <a:off x="1955" y="1504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chemeClr val="tx1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chemeClr val="tx1"/>
                  </a:solidFill>
                  <a:ea typeface="ＭＳ Ｐゴシック" charset="0"/>
                </a:rPr>
                <a:t>= 7.11</a:t>
              </a:r>
              <a:endParaRPr lang="en-US" sz="1400" b="1">
                <a:solidFill>
                  <a:schemeClr val="tx1"/>
                </a:solidFill>
                <a:ea typeface="ＭＳ Ｐゴシック" charset="0"/>
              </a:endParaRPr>
            </a:p>
          </p:txBody>
        </p:sp>
        <p:sp>
          <p:nvSpPr>
            <p:cNvPr id="136225" name="Text Box 33"/>
            <p:cNvSpPr txBox="1">
              <a:spLocks noChangeArrowheads="1"/>
            </p:cNvSpPr>
            <p:nvPr/>
          </p:nvSpPr>
          <p:spPr bwMode="auto">
            <a:xfrm>
              <a:off x="1955" y="1360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chemeClr val="tx1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chemeClr val="tx1"/>
                  </a:solidFill>
                  <a:ea typeface="ＭＳ Ｐゴシック" charset="0"/>
                </a:rPr>
                <a:t>= 7.12</a:t>
              </a:r>
              <a:endParaRPr lang="en-US" sz="1400" b="1">
                <a:solidFill>
                  <a:schemeClr val="tx1"/>
                </a:solidFill>
                <a:ea typeface="ＭＳ Ｐゴシック" charset="0"/>
              </a:endParaRPr>
            </a:p>
          </p:txBody>
        </p:sp>
        <p:sp>
          <p:nvSpPr>
            <p:cNvPr id="136226" name="Text Box 34"/>
            <p:cNvSpPr txBox="1">
              <a:spLocks noChangeArrowheads="1"/>
            </p:cNvSpPr>
            <p:nvPr/>
          </p:nvSpPr>
          <p:spPr bwMode="auto">
            <a:xfrm>
              <a:off x="1955" y="1216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>
                  <a:solidFill>
                    <a:schemeClr val="tx1"/>
                  </a:solidFill>
                  <a:ea typeface="ＭＳ Ｐゴシック" charset="0"/>
                </a:rPr>
                <a:t>U </a:t>
              </a:r>
              <a:r>
                <a:rPr lang="de-DE" sz="1400" b="1">
                  <a:solidFill>
                    <a:schemeClr val="tx1"/>
                  </a:solidFill>
                  <a:ea typeface="ＭＳ Ｐゴシック" charset="0"/>
                </a:rPr>
                <a:t>= 7.15</a:t>
              </a:r>
              <a:endParaRPr lang="en-US" sz="1400" b="1">
                <a:solidFill>
                  <a:schemeClr val="tx1"/>
                </a:solidFill>
                <a:ea typeface="ＭＳ Ｐゴシック" charset="0"/>
              </a:endParaRPr>
            </a:p>
          </p:txBody>
        </p:sp>
        <p:sp>
          <p:nvSpPr>
            <p:cNvPr id="136227" name="Text Box 35"/>
            <p:cNvSpPr txBox="1">
              <a:spLocks noChangeArrowheads="1"/>
            </p:cNvSpPr>
            <p:nvPr/>
          </p:nvSpPr>
          <p:spPr bwMode="auto">
            <a:xfrm>
              <a:off x="1955" y="1072"/>
              <a:ext cx="54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de-DE" sz="1400" b="1" i="1" dirty="0">
                  <a:solidFill>
                    <a:schemeClr val="tx1"/>
                  </a:solidFill>
                  <a:ea typeface="ＭＳ Ｐゴシック" charset="0"/>
                </a:rPr>
                <a:t>U </a:t>
              </a:r>
              <a:r>
                <a:rPr lang="de-DE" sz="1400" b="1" dirty="0">
                  <a:solidFill>
                    <a:schemeClr val="tx1"/>
                  </a:solidFill>
                  <a:ea typeface="ＭＳ Ｐゴシック" charset="0"/>
                </a:rPr>
                <a:t>= 7.18</a:t>
              </a:r>
              <a:endParaRPr lang="en-US" sz="1400" b="1" dirty="0">
                <a:solidFill>
                  <a:schemeClr val="tx1"/>
                </a:solidFill>
                <a:ea typeface="ＭＳ Ｐゴシック" charset="0"/>
              </a:endParaRPr>
            </a:p>
          </p:txBody>
        </p:sp>
      </p:grpSp>
      <p:sp>
        <p:nvSpPr>
          <p:cNvPr id="136232" name="Text Box 40"/>
          <p:cNvSpPr txBox="1">
            <a:spLocks noChangeArrowheads="1"/>
          </p:cNvSpPr>
          <p:nvPr/>
        </p:nvSpPr>
        <p:spPr bwMode="auto">
          <a:xfrm>
            <a:off x="3733800" y="6202363"/>
            <a:ext cx="13716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de-DE" sz="1200" b="1">
                <a:solidFill>
                  <a:srgbClr val="CC3300"/>
                </a:solidFill>
                <a:ea typeface="ＭＳ Ｐゴシック" charset="0"/>
              </a:rPr>
              <a:t>Surface states</a:t>
            </a:r>
            <a:endParaRPr lang="en-US" sz="1200" b="1">
              <a:solidFill>
                <a:srgbClr val="CC3300"/>
              </a:solidFill>
              <a:ea typeface="ＭＳ Ｐゴシック" charset="0"/>
            </a:endParaRPr>
          </a:p>
        </p:txBody>
      </p:sp>
      <p:sp>
        <p:nvSpPr>
          <p:cNvPr id="136233" name="Line 41"/>
          <p:cNvSpPr>
            <a:spLocks noChangeShapeType="1"/>
          </p:cNvSpPr>
          <p:nvPr/>
        </p:nvSpPr>
        <p:spPr bwMode="auto">
          <a:xfrm flipH="1" flipV="1">
            <a:off x="2286000" y="5181600"/>
            <a:ext cx="1600200" cy="1066800"/>
          </a:xfrm>
          <a:prstGeom prst="line">
            <a:avLst/>
          </a:prstGeom>
          <a:noFill/>
          <a:ln w="1905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36234" name="Line 42"/>
          <p:cNvSpPr>
            <a:spLocks noChangeShapeType="1"/>
          </p:cNvSpPr>
          <p:nvPr/>
        </p:nvSpPr>
        <p:spPr bwMode="auto">
          <a:xfrm flipV="1">
            <a:off x="4953000" y="5486400"/>
            <a:ext cx="1143000" cy="762000"/>
          </a:xfrm>
          <a:prstGeom prst="line">
            <a:avLst/>
          </a:prstGeom>
          <a:noFill/>
          <a:ln w="1905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8445" name="AutoShape 43"/>
          <p:cNvSpPr>
            <a:spLocks noChangeArrowheads="1"/>
          </p:cNvSpPr>
          <p:nvPr/>
        </p:nvSpPr>
        <p:spPr bwMode="auto">
          <a:xfrm>
            <a:off x="2895600" y="3352800"/>
            <a:ext cx="2286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8446" name="Object 44"/>
          <p:cNvGraphicFramePr>
            <a:graphicFrameLocks noChangeAspect="1"/>
          </p:cNvGraphicFramePr>
          <p:nvPr/>
        </p:nvGraphicFramePr>
        <p:xfrm>
          <a:off x="3200400" y="3341688"/>
          <a:ext cx="936625" cy="392112"/>
        </p:xfrm>
        <a:graphic>
          <a:graphicData uri="http://schemas.openxmlformats.org/presentationml/2006/ole">
            <p:oleObj spid="_x0000_s18446" name="Equation" r:id="rId6" imgW="545863" imgH="228501" progId="Equation.DSMT4">
              <p:embed/>
            </p:oleObj>
          </a:graphicData>
        </a:graphic>
      </p:graphicFrame>
      <p:sp>
        <p:nvSpPr>
          <p:cNvPr id="18447" name="AutoShape 45"/>
          <p:cNvSpPr>
            <a:spLocks noChangeArrowheads="1"/>
          </p:cNvSpPr>
          <p:nvPr/>
        </p:nvSpPr>
        <p:spPr bwMode="auto">
          <a:xfrm>
            <a:off x="7620000" y="3352800"/>
            <a:ext cx="2286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8448" name="Object 46"/>
          <p:cNvGraphicFramePr>
            <a:graphicFrameLocks noChangeAspect="1"/>
          </p:cNvGraphicFramePr>
          <p:nvPr/>
        </p:nvGraphicFramePr>
        <p:xfrm>
          <a:off x="7923213" y="3341688"/>
          <a:ext cx="915987" cy="392112"/>
        </p:xfrm>
        <a:graphic>
          <a:graphicData uri="http://schemas.openxmlformats.org/presentationml/2006/ole">
            <p:oleObj spid="_x0000_s18448" name="Equation" r:id="rId7" imgW="533169" imgH="228501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ChangeArrowheads="1"/>
          </p:cNvSpPr>
          <p:nvPr/>
        </p:nvSpPr>
        <p:spPr bwMode="auto">
          <a:xfrm>
            <a:off x="304800" y="76200"/>
            <a:ext cx="4724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defTabSz="914400">
              <a:buClr>
                <a:srgbClr val="005B82"/>
              </a:buClr>
              <a:defRPr/>
            </a:pPr>
            <a:r>
              <a:rPr lang="en-US" sz="3200" b="1">
                <a:solidFill>
                  <a:srgbClr val="005B82"/>
                </a:solidFill>
                <a:ea typeface="ＭＳ Ｐゴシック" charset="0"/>
              </a:rPr>
              <a:t>Surface Hubbard </a:t>
            </a:r>
            <a:r>
              <a:rPr lang="en-US" sz="3200" b="1" i="1">
                <a:solidFill>
                  <a:srgbClr val="005B82"/>
                </a:solidFill>
                <a:ea typeface="ＭＳ Ｐゴシック" charset="0"/>
              </a:rPr>
              <a:t>U</a:t>
            </a:r>
          </a:p>
        </p:txBody>
      </p:sp>
      <p:sp>
        <p:nvSpPr>
          <p:cNvPr id="19458" name="Rectangle 3"/>
          <p:cNvSpPr>
            <a:spLocks noChangeArrowheads="1"/>
          </p:cNvSpPr>
          <p:nvPr/>
        </p:nvSpPr>
        <p:spPr bwMode="auto">
          <a:xfrm>
            <a:off x="363538" y="762000"/>
            <a:ext cx="5716587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CC3300"/>
                </a:solidFill>
              </a:rPr>
              <a:t>Frequency depence of the Hubbard </a:t>
            </a:r>
            <a:r>
              <a:rPr lang="de-DE" sz="2000" b="1" i="1" u="sng">
                <a:solidFill>
                  <a:srgbClr val="CC3300"/>
                </a:solidFill>
              </a:rPr>
              <a:t>U</a:t>
            </a:r>
            <a:r>
              <a:rPr lang="de-DE" sz="2000" b="1" u="sng">
                <a:solidFill>
                  <a:srgbClr val="CC3300"/>
                </a:solidFill>
              </a:rPr>
              <a:t>:</a:t>
            </a:r>
            <a:r>
              <a:rPr lang="de-DE" sz="2000" b="1">
                <a:solidFill>
                  <a:srgbClr val="005B82"/>
                </a:solidFill>
              </a:rPr>
              <a:t>  </a:t>
            </a:r>
            <a:r>
              <a:rPr lang="de-DE" sz="2000" b="1">
                <a:solidFill>
                  <a:schemeClr val="tx1"/>
                </a:solidFill>
              </a:rPr>
              <a:t>bcc Cr</a:t>
            </a:r>
            <a:endParaRPr lang="de-DE" sz="2000">
              <a:solidFill>
                <a:schemeClr val="tx1"/>
              </a:solidFill>
            </a:endParaRPr>
          </a:p>
        </p:txBody>
      </p:sp>
      <p:pic>
        <p:nvPicPr>
          <p:cNvPr id="137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563" y="1371600"/>
            <a:ext cx="1519237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37235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724400"/>
            <a:ext cx="1951038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19461" name="Group 21"/>
          <p:cNvGrpSpPr>
            <a:grpSpLocks/>
          </p:cNvGrpSpPr>
          <p:nvPr/>
        </p:nvGrpSpPr>
        <p:grpSpPr bwMode="auto">
          <a:xfrm>
            <a:off x="1981200" y="1285875"/>
            <a:ext cx="3230563" cy="3209925"/>
            <a:chOff x="1344" y="810"/>
            <a:chExt cx="2035" cy="2022"/>
          </a:xfrm>
        </p:grpSpPr>
        <p:grpSp>
          <p:nvGrpSpPr>
            <p:cNvPr id="19481" name="Group 18"/>
            <p:cNvGrpSpPr>
              <a:grpSpLocks/>
            </p:cNvGrpSpPr>
            <p:nvPr/>
          </p:nvGrpSpPr>
          <p:grpSpPr bwMode="auto">
            <a:xfrm>
              <a:off x="1344" y="810"/>
              <a:ext cx="2035" cy="2022"/>
              <a:chOff x="1392" y="864"/>
              <a:chExt cx="2035" cy="2022"/>
            </a:xfrm>
          </p:grpSpPr>
          <p:pic>
            <p:nvPicPr>
              <p:cNvPr id="137229" name="Picture 1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92" y="864"/>
                <a:ext cx="2035" cy="202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  <p:pic>
            <p:nvPicPr>
              <p:cNvPr id="137230" name="Picture 1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14" y="960"/>
                <a:ext cx="246" cy="1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  <p:pic>
            <p:nvPicPr>
              <p:cNvPr id="137232" name="Picture 16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4" y="1632"/>
                <a:ext cx="816" cy="8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  <p:pic>
            <p:nvPicPr>
              <p:cNvPr id="137233" name="Picture 17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24" y="960"/>
                <a:ext cx="547" cy="5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  <p:pic>
            <p:nvPicPr>
              <p:cNvPr id="137231" name="Picture 15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t="1988"/>
              <a:stretch>
                <a:fillRect/>
              </a:stretch>
            </p:blipFill>
            <p:spPr bwMode="auto">
              <a:xfrm>
                <a:off x="2764" y="1880"/>
                <a:ext cx="548" cy="5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00B8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137236" name="Picture 2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440"/>
            <a:stretch>
              <a:fillRect/>
            </a:stretch>
          </p:blipFill>
          <p:spPr bwMode="auto">
            <a:xfrm>
              <a:off x="2496" y="1584"/>
              <a:ext cx="800" cy="7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</p:grpSp>
      <p:sp>
        <p:nvSpPr>
          <p:cNvPr id="19462" name="AutoShape 11"/>
          <p:cNvSpPr>
            <a:spLocks noChangeArrowheads="1"/>
          </p:cNvSpPr>
          <p:nvPr/>
        </p:nvSpPr>
        <p:spPr bwMode="auto">
          <a:xfrm rot="5400000">
            <a:off x="3200400" y="43434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3" name="AutoShape 22"/>
          <p:cNvSpPr>
            <a:spLocks noChangeArrowheads="1"/>
          </p:cNvSpPr>
          <p:nvPr/>
        </p:nvSpPr>
        <p:spPr bwMode="auto">
          <a:xfrm>
            <a:off x="5335588" y="2433638"/>
            <a:ext cx="379412" cy="304800"/>
          </a:xfrm>
          <a:prstGeom prst="rightArrow">
            <a:avLst>
              <a:gd name="adj1" fmla="val 50000"/>
              <a:gd name="adj2" fmla="val 31120"/>
            </a:avLst>
          </a:prstGeom>
          <a:solidFill>
            <a:srgbClr val="FF6600"/>
          </a:solidFill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9464" name="Group 26"/>
          <p:cNvGrpSpPr>
            <a:grpSpLocks/>
          </p:cNvGrpSpPr>
          <p:nvPr/>
        </p:nvGrpSpPr>
        <p:grpSpPr bwMode="auto">
          <a:xfrm>
            <a:off x="5867400" y="1495425"/>
            <a:ext cx="3165475" cy="2619375"/>
            <a:chOff x="3670" y="864"/>
            <a:chExt cx="1994" cy="1650"/>
          </a:xfrm>
        </p:grpSpPr>
        <p:pic>
          <p:nvPicPr>
            <p:cNvPr id="137239" name="Picture 2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7" y="864"/>
              <a:ext cx="1657" cy="1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137240" name="Picture 24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" y="912"/>
              <a:ext cx="195" cy="1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137241" name="Picture 25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0" y="1056"/>
              <a:ext cx="170" cy="10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00B8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</p:grpSp>
      <p:sp>
        <p:nvSpPr>
          <p:cNvPr id="137244" name="Rectangle 28"/>
          <p:cNvSpPr>
            <a:spLocks noChangeArrowheads="1"/>
          </p:cNvSpPr>
          <p:nvPr/>
        </p:nvSpPr>
        <p:spPr bwMode="auto">
          <a:xfrm>
            <a:off x="4648200" y="5205413"/>
            <a:ext cx="41910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l" defTabSz="914400">
              <a:lnSpc>
                <a:spcPct val="11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None/>
              <a:defRPr/>
            </a:pPr>
            <a:endParaRPr lang="en-US" sz="200">
              <a:solidFill>
                <a:srgbClr val="000000"/>
              </a:solidFill>
              <a:ea typeface="ＭＳ Ｐゴシック" charset="0"/>
              <a:cs typeface="Arial Unicode MS" charset="0"/>
              <a:sym typeface="Symbol" charset="0"/>
            </a:endParaRPr>
          </a:p>
          <a:p>
            <a:pPr algn="l" defTabSz="914400">
              <a:lnSpc>
                <a:spcPct val="8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Char char="§"/>
              <a:defRPr/>
            </a:pPr>
            <a:r>
              <a:rPr lang="en-US" sz="16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rPr>
              <a:t> Reduced screening volume: </a:t>
            </a:r>
            <a:r>
              <a:rPr lang="en-US" sz="1600" b="1" i="1">
                <a:solidFill>
                  <a:srgbClr val="CC3300"/>
                </a:solidFill>
                <a:ea typeface="ＭＳ Ｐゴシック" charset="0"/>
                <a:cs typeface="Arial Unicode MS" charset="0"/>
                <a:sym typeface="Symbol" charset="0"/>
              </a:rPr>
              <a:t>U     </a:t>
            </a:r>
            <a:r>
              <a:rPr lang="en-US" sz="1600" b="1">
                <a:solidFill>
                  <a:schemeClr val="tx1"/>
                </a:solidFill>
                <a:ea typeface="ＭＳ Ｐゴシック" charset="0"/>
                <a:cs typeface="Arial Unicode MS" charset="0"/>
                <a:sym typeface="Symbol" charset="0"/>
              </a:rPr>
              <a:t>( &gt;3 eV )</a:t>
            </a:r>
            <a:r>
              <a:rPr lang="en-US" sz="1600">
                <a:solidFill>
                  <a:schemeClr val="tx1"/>
                </a:solidFill>
                <a:ea typeface="ＭＳ Ｐゴシック" charset="0"/>
                <a:cs typeface="Arial Unicode MS" charset="0"/>
                <a:sym typeface="Symbol" charset="0"/>
              </a:rPr>
              <a:t> </a:t>
            </a:r>
          </a:p>
          <a:p>
            <a:pPr algn="l" defTabSz="914400">
              <a:lnSpc>
                <a:spcPct val="8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Char char="§"/>
              <a:defRPr/>
            </a:pPr>
            <a:r>
              <a:rPr lang="en-US" sz="16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rPr>
              <a:t> Electronic structure effects : </a:t>
            </a:r>
            <a:r>
              <a:rPr lang="en-US" sz="1600" b="1" i="1">
                <a:solidFill>
                  <a:srgbClr val="CC3300"/>
                </a:solidFill>
                <a:ea typeface="ＭＳ Ｐゴシック" charset="0"/>
                <a:sym typeface="Symbol" charset="0"/>
              </a:rPr>
              <a:t>U     </a:t>
            </a:r>
            <a:r>
              <a:rPr lang="en-US" sz="1600" b="1">
                <a:solidFill>
                  <a:schemeClr val="tx1"/>
                </a:solidFill>
                <a:ea typeface="ＭＳ Ｐゴシック" charset="0"/>
                <a:sym typeface="Symbol" charset="0"/>
              </a:rPr>
              <a:t>(&lt;3 eV )</a:t>
            </a:r>
            <a:endParaRPr lang="de-DE" sz="1600">
              <a:solidFill>
                <a:schemeClr val="tx1"/>
              </a:solidFill>
              <a:ea typeface="ＭＳ Ｐゴシック" charset="0"/>
              <a:cs typeface="Arial Unicode MS" charset="0"/>
              <a:sym typeface="Symbol" charset="0"/>
            </a:endParaRPr>
          </a:p>
        </p:txBody>
      </p:sp>
      <p:sp>
        <p:nvSpPr>
          <p:cNvPr id="19466" name="Rectangle 29"/>
          <p:cNvSpPr>
            <a:spLocks noChangeArrowheads="1"/>
          </p:cNvSpPr>
          <p:nvPr/>
        </p:nvSpPr>
        <p:spPr bwMode="auto">
          <a:xfrm>
            <a:off x="4572000" y="4800600"/>
            <a:ext cx="3808413" cy="3968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prstShdw prst="shdw17" dist="12700">
              <a:schemeClr val="bg2">
                <a:alpha val="74997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</a:pPr>
            <a:r>
              <a:rPr lang="de-DE" sz="2000" b="1" u="sng">
                <a:solidFill>
                  <a:srgbClr val="005B82"/>
                </a:solidFill>
              </a:rPr>
              <a:t>Competing effects at surfaces</a:t>
            </a:r>
            <a:endParaRPr lang="de-DE" sz="2000" b="1" i="1">
              <a:solidFill>
                <a:srgbClr val="005B82"/>
              </a:solidFill>
            </a:endParaRPr>
          </a:p>
        </p:txBody>
      </p:sp>
      <p:sp>
        <p:nvSpPr>
          <p:cNvPr id="137246" name="Line 30"/>
          <p:cNvSpPr>
            <a:spLocks noChangeShapeType="1"/>
          </p:cNvSpPr>
          <p:nvPr/>
        </p:nvSpPr>
        <p:spPr bwMode="auto">
          <a:xfrm flipV="1">
            <a:off x="7602538" y="5308600"/>
            <a:ext cx="0" cy="182563"/>
          </a:xfrm>
          <a:prstGeom prst="line">
            <a:avLst/>
          </a:prstGeom>
          <a:noFill/>
          <a:ln w="19050">
            <a:solidFill>
              <a:srgbClr val="CC33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37247" name="Line 31"/>
          <p:cNvSpPr>
            <a:spLocks noChangeShapeType="1"/>
          </p:cNvSpPr>
          <p:nvPr/>
        </p:nvSpPr>
        <p:spPr bwMode="auto">
          <a:xfrm>
            <a:off x="7602538" y="5583238"/>
            <a:ext cx="0" cy="182562"/>
          </a:xfrm>
          <a:prstGeom prst="line">
            <a:avLst/>
          </a:prstGeom>
          <a:noFill/>
          <a:ln w="19050">
            <a:solidFill>
              <a:srgbClr val="CC33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137248" name="Text Box 32"/>
          <p:cNvSpPr txBox="1">
            <a:spLocks noChangeArrowheads="1"/>
          </p:cNvSpPr>
          <p:nvPr/>
        </p:nvSpPr>
        <p:spPr bwMode="auto">
          <a:xfrm>
            <a:off x="5943600" y="6283325"/>
            <a:ext cx="3124200" cy="4984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1pPr>
            <a:lvl2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algn="l"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fontAlgn="base">
              <a:lnSpc>
                <a:spcPct val="12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sz="1300" smtClean="0">
                <a:solidFill>
                  <a:srgbClr val="0000FF"/>
                </a:solidFill>
              </a:rPr>
              <a:t>E. Sasioglu, C. Friedrich, and S. Blugel, Phys. Rev. Lett. </a:t>
            </a:r>
            <a:r>
              <a:rPr lang="en-US" sz="1300" b="1" smtClean="0">
                <a:solidFill>
                  <a:srgbClr val="0000FF"/>
                </a:solidFill>
              </a:rPr>
              <a:t>109</a:t>
            </a:r>
            <a:r>
              <a:rPr lang="en-US" sz="1300" smtClean="0">
                <a:solidFill>
                  <a:srgbClr val="0000FF"/>
                </a:solidFill>
              </a:rPr>
              <a:t>, 146401 (2012).</a:t>
            </a:r>
          </a:p>
        </p:txBody>
      </p:sp>
      <p:grpSp>
        <p:nvGrpSpPr>
          <p:cNvPr id="19470" name="Group 83"/>
          <p:cNvGrpSpPr>
            <a:grpSpLocks/>
          </p:cNvGrpSpPr>
          <p:nvPr/>
        </p:nvGrpSpPr>
        <p:grpSpPr bwMode="auto">
          <a:xfrm>
            <a:off x="381000" y="3733800"/>
            <a:ext cx="1298575" cy="1905000"/>
            <a:chOff x="288" y="2352"/>
            <a:chExt cx="1010" cy="1392"/>
          </a:xfrm>
        </p:grpSpPr>
        <p:grpSp>
          <p:nvGrpSpPr>
            <p:cNvPr id="19471" name="Group 84"/>
            <p:cNvGrpSpPr>
              <a:grpSpLocks/>
            </p:cNvGrpSpPr>
            <p:nvPr/>
          </p:nvGrpSpPr>
          <p:grpSpPr bwMode="auto">
            <a:xfrm>
              <a:off x="288" y="2352"/>
              <a:ext cx="1010" cy="1392"/>
              <a:chOff x="2311" y="1008"/>
              <a:chExt cx="1723" cy="2496"/>
            </a:xfrm>
          </p:grpSpPr>
          <p:pic>
            <p:nvPicPr>
              <p:cNvPr id="19473" name="Picture 21" descr="fdanim"/>
              <p:cNvPicPr>
                <a:picLocks noChangeAspect="1" noChangeArrowheads="1" noCrop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 rot="467182">
                <a:off x="2311" y="1053"/>
                <a:ext cx="1723" cy="2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9" name="Line 86"/>
              <p:cNvSpPr>
                <a:spLocks noChangeShapeType="1"/>
              </p:cNvSpPr>
              <p:nvPr/>
            </p:nvSpPr>
            <p:spPr bwMode="auto">
              <a:xfrm flipH="1">
                <a:off x="2359" y="1969"/>
                <a:ext cx="385" cy="1007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30" name="Line 87"/>
              <p:cNvSpPr>
                <a:spLocks noChangeShapeType="1"/>
              </p:cNvSpPr>
              <p:nvPr/>
            </p:nvSpPr>
            <p:spPr bwMode="auto">
              <a:xfrm>
                <a:off x="3552" y="1919"/>
                <a:ext cx="240" cy="1585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31" name="Line 88"/>
              <p:cNvSpPr>
                <a:spLocks noChangeShapeType="1"/>
              </p:cNvSpPr>
              <p:nvPr/>
            </p:nvSpPr>
            <p:spPr bwMode="auto">
              <a:xfrm flipH="1" flipV="1">
                <a:off x="2595" y="1008"/>
                <a:ext cx="145" cy="961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  <p:sp>
            <p:nvSpPr>
              <p:cNvPr id="32" name="Line 89"/>
              <p:cNvSpPr>
                <a:spLocks noChangeShapeType="1"/>
              </p:cNvSpPr>
              <p:nvPr/>
            </p:nvSpPr>
            <p:spPr bwMode="auto">
              <a:xfrm flipV="1">
                <a:off x="3552" y="1247"/>
                <a:ext cx="289" cy="672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  <p:sp>
          <p:nvSpPr>
            <p:cNvPr id="19472" name="TextBox 17"/>
            <p:cNvSpPr txBox="1">
              <a:spLocks noChangeArrowheads="1"/>
            </p:cNvSpPr>
            <p:nvPr/>
          </p:nvSpPr>
          <p:spPr bwMode="auto">
            <a:xfrm>
              <a:off x="624" y="2880"/>
              <a:ext cx="321" cy="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i="1">
                  <a:solidFill>
                    <a:schemeClr val="tx1"/>
                  </a:solidFill>
                </a:rPr>
                <a:t>U 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533400" y="884238"/>
            <a:ext cx="8458200" cy="377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None/>
              <a:defRPr/>
            </a:pPr>
            <a:endParaRPr lang="en-US" sz="200">
              <a:solidFill>
                <a:srgbClr val="000000"/>
              </a:solidFill>
              <a:ea typeface="ＭＳ Ｐゴシック" charset="0"/>
              <a:cs typeface="Arial Unicode MS" charset="0"/>
              <a:sym typeface="Symbol" charset="0"/>
            </a:endParaRP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Char char="§"/>
              <a:defRPr/>
            </a:pP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rPr>
              <a:t>  Employing the </a:t>
            </a:r>
            <a:r>
              <a:rPr lang="en-US" sz="2000">
                <a:solidFill>
                  <a:srgbClr val="CC3300"/>
                </a:solidFill>
                <a:ea typeface="ＭＳ Ｐゴシック" charset="0"/>
                <a:cs typeface="Arial Unicode MS" charset="0"/>
                <a:sym typeface="Symbol" charset="0"/>
              </a:rPr>
              <a:t>constrained RPA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rPr>
              <a:t> method we have determined the 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None/>
              <a:defRPr/>
            </a:pPr>
            <a:r>
              <a:rPr lang="de-DE" sz="20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rPr>
              <a:t>    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sym typeface="Symbol" charset="0"/>
              </a:rPr>
              <a:t>strength of the </a:t>
            </a:r>
            <a:r>
              <a:rPr lang="en-US" sz="2000">
                <a:solidFill>
                  <a:srgbClr val="CC3300"/>
                </a:solidFill>
                <a:ea typeface="ＭＳ Ｐゴシック" charset="0"/>
                <a:sym typeface="Symbol" charset="0"/>
              </a:rPr>
              <a:t>Hubbard </a:t>
            </a:r>
            <a:r>
              <a:rPr lang="en-US" sz="2000" i="1">
                <a:solidFill>
                  <a:srgbClr val="CC3300"/>
                </a:solidFill>
                <a:ea typeface="ＭＳ Ｐゴシック" charset="0"/>
                <a:sym typeface="Symbol" charset="0"/>
              </a:rPr>
              <a:t>U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sym typeface="Symbol" charset="0"/>
              </a:rPr>
              <a:t> parameter at metal and insulator surfaces</a:t>
            </a:r>
            <a:r>
              <a:rPr lang="de-DE" sz="2000">
                <a:solidFill>
                  <a:srgbClr val="000000"/>
                </a:solidFill>
                <a:ea typeface="ＭＳ Ｐゴシック" charset="0"/>
                <a:sym typeface="Symbol" charset="0"/>
              </a:rPr>
              <a:t>.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Char char="§"/>
              <a:defRPr/>
            </a:pPr>
            <a:endParaRPr lang="en-US" sz="200">
              <a:solidFill>
                <a:srgbClr val="000000"/>
              </a:solidFill>
              <a:ea typeface="ＭＳ Ｐゴシック" charset="0"/>
              <a:cs typeface="Arial Unicode MS" charset="0"/>
              <a:sym typeface="Symbol" charset="0"/>
            </a:endParaRP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Char char="§"/>
              <a:defRPr/>
            </a:pPr>
            <a:r>
              <a:rPr lang="de-DE" sz="20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rPr>
              <a:t>  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rPr>
              <a:t>We showed that </a:t>
            </a:r>
            <a:r>
              <a:rPr lang="en-US" sz="2000" i="1">
                <a:solidFill>
                  <a:srgbClr val="CC3300"/>
                </a:solidFill>
                <a:ea typeface="ＭＳ Ｐゴシック" charset="0"/>
                <a:cs typeface="Arial Unicode MS" charset="0"/>
                <a:sym typeface="Symbol" charset="0"/>
              </a:rPr>
              <a:t>U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  <a:sym typeface="Symbol" charset="0"/>
              </a:rPr>
              <a:t>  does not always increase  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at the surface as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None/>
              <a:defRPr/>
            </a:pP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   commonly expected. It decreases at most of the transition metal surface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None/>
              <a:defRPr/>
            </a:pP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   as well as insulator surfaces with pronounced surface states. 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Char char="§"/>
              <a:defRPr/>
            </a:pPr>
            <a:endParaRPr lang="en-US" sz="200">
              <a:solidFill>
                <a:srgbClr val="000000"/>
              </a:solidFill>
              <a:ea typeface="ＭＳ Ｐゴシック" charset="0"/>
              <a:cs typeface="Arial Unicode MS" charset="0"/>
            </a:endParaRP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Char char="§"/>
              <a:defRPr/>
            </a:pP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 We found that </a:t>
            </a:r>
            <a:r>
              <a:rPr lang="en-US" sz="2000">
                <a:solidFill>
                  <a:srgbClr val="CC3300"/>
                </a:solidFill>
                <a:ea typeface="ＭＳ Ｐゴシック" charset="0"/>
                <a:cs typeface="Arial Unicode MS" charset="0"/>
              </a:rPr>
              <a:t>surface states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and the </a:t>
            </a:r>
            <a:r>
              <a:rPr lang="en-US" sz="2000">
                <a:solidFill>
                  <a:srgbClr val="CC3300"/>
                </a:solidFill>
                <a:ea typeface="ＭＳ Ｐゴシック" charset="0"/>
                <a:cs typeface="Arial Unicode MS" charset="0"/>
              </a:rPr>
              <a:t>effective band narrowing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play an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None/>
              <a:defRPr/>
            </a:pP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   important role for the strength of the </a:t>
            </a:r>
            <a:r>
              <a:rPr lang="en-US" sz="2000">
                <a:solidFill>
                  <a:srgbClr val="CC3300"/>
                </a:solidFill>
                <a:ea typeface="ＭＳ Ｐゴシック" charset="0"/>
                <a:cs typeface="Arial Unicode MS" charset="0"/>
              </a:rPr>
              <a:t>Hubbard </a:t>
            </a:r>
            <a:r>
              <a:rPr lang="en-US" sz="2000" i="1">
                <a:solidFill>
                  <a:srgbClr val="CC3300"/>
                </a:solidFill>
                <a:ea typeface="ＭＳ Ｐゴシック" charset="0"/>
                <a:cs typeface="Arial Unicode MS" charset="0"/>
              </a:rPr>
              <a:t>U</a:t>
            </a: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at surfaces.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None/>
              <a:defRPr/>
            </a:pPr>
            <a:r>
              <a:rPr lang="en-US" sz="2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Char char="§"/>
              <a:defRPr/>
            </a:pPr>
            <a:r>
              <a:rPr lang="en-US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 </a:t>
            </a:r>
            <a:r>
              <a:rPr lang="de-DE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At the surface the </a:t>
            </a:r>
            <a:r>
              <a:rPr lang="de-DE" sz="2000" i="1">
                <a:solidFill>
                  <a:srgbClr val="CC3300"/>
                </a:solidFill>
                <a:ea typeface="ＭＳ Ｐゴシック" charset="0"/>
                <a:cs typeface="Arial Unicode MS" charset="0"/>
              </a:rPr>
              <a:t>U</a:t>
            </a:r>
            <a:r>
              <a:rPr lang="de-DE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parameter depends more strongly on the frequency</a:t>
            </a:r>
          </a:p>
          <a:p>
            <a:pPr algn="l" defTabSz="914400">
              <a:lnSpc>
                <a:spcPct val="100000"/>
              </a:lnSpc>
              <a:spcBef>
                <a:spcPts val="600"/>
              </a:spcBef>
              <a:buClr>
                <a:srgbClr val="CC3300"/>
              </a:buClr>
              <a:buFont typeface="Wingdings" charset="0"/>
              <a:buNone/>
              <a:defRPr/>
            </a:pPr>
            <a:r>
              <a:rPr lang="de-DE" sz="2000">
                <a:solidFill>
                  <a:srgbClr val="000000"/>
                </a:solidFill>
                <a:ea typeface="ＭＳ Ｐゴシック" charset="0"/>
                <a:cs typeface="Arial Unicode MS" charset="0"/>
              </a:rPr>
              <a:t>    than in the bulk.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381000" y="76200"/>
            <a:ext cx="396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>
              <a:buClr>
                <a:srgbClr val="005B82"/>
              </a:buClr>
              <a:defRPr/>
            </a:pPr>
            <a:r>
              <a:rPr lang="en-US" sz="3200" b="1">
                <a:solidFill>
                  <a:srgbClr val="005B82"/>
                </a:solidFill>
                <a:ea typeface="ＭＳ Ｐゴシック" charset="0"/>
              </a:rPr>
              <a:t>Conclusions</a:t>
            </a:r>
          </a:p>
        </p:txBody>
      </p:sp>
      <p:sp>
        <p:nvSpPr>
          <p:cNvPr id="69640" name="Rectangle 8"/>
          <p:cNvSpPr>
            <a:spLocks noChangeArrowheads="1"/>
          </p:cNvSpPr>
          <p:nvPr/>
        </p:nvSpPr>
        <p:spPr bwMode="auto">
          <a:xfrm>
            <a:off x="508000" y="5043488"/>
            <a:ext cx="2203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defTabSz="91440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b="1" u="sng">
                <a:solidFill>
                  <a:srgbClr val="005B82"/>
                </a:solidFill>
                <a:ea typeface="ＭＳ Ｐゴシック" charset="0"/>
              </a:rPr>
              <a:t>Acknowledgments</a:t>
            </a:r>
          </a:p>
        </p:txBody>
      </p:sp>
      <p:pic>
        <p:nvPicPr>
          <p:cNvPr id="6964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5562600"/>
            <a:ext cx="1524000" cy="65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57200" rtl="0" eaLnBrk="1" fontAlgn="base" latinLnBrk="0" hangingPunct="1">
          <a:lnSpc>
            <a:spcPct val="124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57200" rtl="0" eaLnBrk="1" fontAlgn="base" latinLnBrk="0" hangingPunct="1">
          <a:lnSpc>
            <a:spcPct val="124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57200" rtl="0" eaLnBrk="1" fontAlgn="base" latinLnBrk="0" hangingPunct="1">
          <a:lnSpc>
            <a:spcPct val="124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57200" rtl="0" eaLnBrk="1" fontAlgn="base" latinLnBrk="0" hangingPunct="1">
          <a:lnSpc>
            <a:spcPct val="124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57200" rtl="0" eaLnBrk="1" fontAlgn="base" latinLnBrk="0" hangingPunct="1">
          <a:lnSpc>
            <a:spcPct val="124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57200" rtl="0" eaLnBrk="1" fontAlgn="base" latinLnBrk="0" hangingPunct="1">
          <a:lnSpc>
            <a:spcPct val="124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11926</TotalTime>
  <Words>506</Words>
  <Application>Microsoft Macintosh PowerPoint</Application>
  <PresentationFormat>Bildschirmpräsentation (4:3)</PresentationFormat>
  <Paragraphs>147</Paragraphs>
  <Slides>14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Design Template</vt:lpstr>
      </vt:variant>
      <vt:variant>
        <vt:i4>3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ＭＳ Ｐゴシック</vt:lpstr>
      <vt:lpstr>Wingdings</vt:lpstr>
      <vt:lpstr>Times New Roman</vt:lpstr>
      <vt:lpstr>Arial MT Bd</vt:lpstr>
      <vt:lpstr>Nimbus Roman No9 L</vt:lpstr>
      <vt:lpstr>Symbol</vt:lpstr>
      <vt:lpstr>Default Design</vt:lpstr>
      <vt:lpstr>1_Default Design</vt:lpstr>
      <vt:lpstr>2_Default Design</vt:lpstr>
      <vt:lpstr>MathType 6.0 Equation</vt:lpstr>
      <vt:lpstr>MathType 5.0 Equation</vt:lpstr>
      <vt:lpstr>Bitmap Image</vt:lpstr>
      <vt:lpstr>Microsoft Equation</vt:lpstr>
      <vt:lpstr>Strength of the effective Coulomb interaction at metal and insulator surfaces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dott</dc:creator>
  <cp:lastModifiedBy>Theory Dept.</cp:lastModifiedBy>
  <cp:revision>441</cp:revision>
  <dcterms:modified xsi:type="dcterms:W3CDTF">2013-04-19T20:07:29Z</dcterms:modified>
</cp:coreProperties>
</file>